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85" r:id="rId2"/>
    <p:sldId id="352" r:id="rId3"/>
    <p:sldId id="364" r:id="rId4"/>
    <p:sldId id="269" r:id="rId5"/>
    <p:sldId id="356" r:id="rId6"/>
    <p:sldId id="367" r:id="rId7"/>
    <p:sldId id="279" r:id="rId8"/>
    <p:sldId id="287" r:id="rId9"/>
    <p:sldId id="382" r:id="rId10"/>
    <p:sldId id="285" r:id="rId11"/>
    <p:sldId id="286" r:id="rId12"/>
    <p:sldId id="300" r:id="rId13"/>
    <p:sldId id="366" r:id="rId14"/>
    <p:sldId id="351" r:id="rId15"/>
    <p:sldId id="378" r:id="rId16"/>
    <p:sldId id="379" r:id="rId17"/>
    <p:sldId id="380" r:id="rId18"/>
    <p:sldId id="296" r:id="rId19"/>
  </p:sldIdLst>
  <p:sldSz cx="6858000" cy="5143500"/>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4" userDrawn="1">
          <p15:clr>
            <a:srgbClr val="A4A3A4"/>
          </p15:clr>
        </p15:guide>
        <p15:guide id="2" orient="horz" pos="2436" userDrawn="1">
          <p15:clr>
            <a:srgbClr val="A4A3A4"/>
          </p15:clr>
        </p15:guide>
        <p15:guide id="3" orient="horz" pos="1620" userDrawn="1">
          <p15:clr>
            <a:srgbClr val="A4A3A4"/>
          </p15:clr>
        </p15:guide>
        <p15:guide id="4" pos="3249" userDrawn="1">
          <p15:clr>
            <a:srgbClr val="A4A3A4"/>
          </p15:clr>
        </p15:guide>
        <p15:guide id="5" pos="1072" userDrawn="1">
          <p15:clr>
            <a:srgbClr val="A4A3A4"/>
          </p15:clr>
        </p15:guide>
        <p15:guide id="6"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AAF"/>
    <a:srgbClr val="B7CAE2"/>
    <a:srgbClr val="05AFC8"/>
    <a:srgbClr val="C00000"/>
    <a:srgbClr val="E0E0E0"/>
    <a:srgbClr val="FFC000"/>
    <a:srgbClr val="C6D9F1"/>
    <a:srgbClr val="F2737D"/>
    <a:srgbClr val="EB6C76"/>
    <a:srgbClr val="EDD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6" autoAdjust="0"/>
    <p:restoredTop sz="94322" autoAdjust="0"/>
  </p:normalViewPr>
  <p:slideViewPr>
    <p:cSldViewPr snapToObjects="1">
      <p:cViewPr varScale="1">
        <p:scale>
          <a:sx n="77" d="100"/>
          <a:sy n="77" d="100"/>
        </p:scale>
        <p:origin x="660" y="66"/>
      </p:cViewPr>
      <p:guideLst>
        <p:guide orient="horz" pos="804"/>
        <p:guide orient="horz" pos="2436"/>
        <p:guide orient="horz" pos="1620"/>
        <p:guide pos="3249"/>
        <p:guide pos="1072"/>
        <p:guide pos="2160"/>
      </p:guideLst>
    </p:cSldViewPr>
  </p:slideViewPr>
  <p:notesTextViewPr>
    <p:cViewPr>
      <p:scale>
        <a:sx n="100" d="100"/>
        <a:sy n="100" d="100"/>
      </p:scale>
      <p:origin x="0" y="0"/>
    </p:cViewPr>
  </p:notesTextViewPr>
  <p:sorterViewPr>
    <p:cViewPr>
      <p:scale>
        <a:sx n="190" d="100"/>
        <a:sy n="190" d="100"/>
      </p:scale>
      <p:origin x="0" y="-36456"/>
    </p:cViewPr>
  </p:sorterViewPr>
  <p:notesViewPr>
    <p:cSldViewPr snapToObjects="1">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Office%20PowerPoint%20&#20013;&#30340;&#22270;&#3492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38894999193532E-2"/>
          <c:y val="1.9530026451793202E-2"/>
          <c:w val="0.78310029742740661"/>
          <c:h val="0.85797501279498933"/>
        </c:manualLayout>
      </c:layout>
      <c:lineChart>
        <c:grouping val="standard"/>
        <c:varyColors val="0"/>
        <c:ser>
          <c:idx val="0"/>
          <c:order val="0"/>
          <c:tx>
            <c:strRef>
              <c:f>'[Microsoft Office PowerPoint 中的图表]Sheet1'!$B$1</c:f>
              <c:strCache>
                <c:ptCount val="1"/>
                <c:pt idx="0">
                  <c:v>个体1</c:v>
                </c:pt>
              </c:strCache>
            </c:strRef>
          </c:tx>
          <c:marker>
            <c:symbol val="none"/>
          </c:marker>
          <c:cat>
            <c:strRef>
              <c:f>'[Microsoft Office PowerPoint 中的图表]Sheet1'!$A$2:$A$7</c:f>
              <c:strCache>
                <c:ptCount val="6"/>
                <c:pt idx="0">
                  <c:v>0个月</c:v>
                </c:pt>
                <c:pt idx="1">
                  <c:v>6个月</c:v>
                </c:pt>
                <c:pt idx="2">
                  <c:v>12个月</c:v>
                </c:pt>
                <c:pt idx="3">
                  <c:v>18个月</c:v>
                </c:pt>
                <c:pt idx="4">
                  <c:v>24个月</c:v>
                </c:pt>
                <c:pt idx="5">
                  <c:v>36个月</c:v>
                </c:pt>
              </c:strCache>
            </c:strRef>
          </c:cat>
          <c:val>
            <c:numRef>
              <c:f>'[Microsoft Office PowerPoint 中的图表]Sheet1'!$B$2:$B$7</c:f>
              <c:numCache>
                <c:formatCode>General</c:formatCode>
                <c:ptCount val="6"/>
                <c:pt idx="0">
                  <c:v>4.3</c:v>
                </c:pt>
                <c:pt idx="1">
                  <c:v>2.5</c:v>
                </c:pt>
                <c:pt idx="2">
                  <c:v>3.5</c:v>
                </c:pt>
                <c:pt idx="3">
                  <c:v>4.5</c:v>
                </c:pt>
                <c:pt idx="4">
                  <c:v>15.6</c:v>
                </c:pt>
                <c:pt idx="5">
                  <c:v>30.5</c:v>
                </c:pt>
              </c:numCache>
            </c:numRef>
          </c:val>
          <c:smooth val="0"/>
        </c:ser>
        <c:ser>
          <c:idx val="1"/>
          <c:order val="1"/>
          <c:tx>
            <c:strRef>
              <c:f>'[Microsoft Office PowerPoint 中的图表]Sheet1'!$C$1</c:f>
              <c:strCache>
                <c:ptCount val="1"/>
                <c:pt idx="0">
                  <c:v>个体2</c:v>
                </c:pt>
              </c:strCache>
            </c:strRef>
          </c:tx>
          <c:marker>
            <c:symbol val="none"/>
          </c:marker>
          <c:cat>
            <c:strRef>
              <c:f>'[Microsoft Office PowerPoint 中的图表]Sheet1'!$A$2:$A$7</c:f>
              <c:strCache>
                <c:ptCount val="6"/>
                <c:pt idx="0">
                  <c:v>0个月</c:v>
                </c:pt>
                <c:pt idx="1">
                  <c:v>6个月</c:v>
                </c:pt>
                <c:pt idx="2">
                  <c:v>12个月</c:v>
                </c:pt>
                <c:pt idx="3">
                  <c:v>18个月</c:v>
                </c:pt>
                <c:pt idx="4">
                  <c:v>24个月</c:v>
                </c:pt>
                <c:pt idx="5">
                  <c:v>36个月</c:v>
                </c:pt>
              </c:strCache>
            </c:strRef>
          </c:cat>
          <c:val>
            <c:numRef>
              <c:f>'[Microsoft Office PowerPoint 中的图表]Sheet1'!$C$2:$C$7</c:f>
              <c:numCache>
                <c:formatCode>General</c:formatCode>
                <c:ptCount val="6"/>
                <c:pt idx="0">
                  <c:v>0.4</c:v>
                </c:pt>
                <c:pt idx="1">
                  <c:v>0.5</c:v>
                </c:pt>
                <c:pt idx="2">
                  <c:v>1.1000000000000001</c:v>
                </c:pt>
                <c:pt idx="3">
                  <c:v>2.4</c:v>
                </c:pt>
                <c:pt idx="4">
                  <c:v>6.1</c:v>
                </c:pt>
                <c:pt idx="5">
                  <c:v>15.6</c:v>
                </c:pt>
              </c:numCache>
            </c:numRef>
          </c:val>
          <c:smooth val="0"/>
        </c:ser>
        <c:ser>
          <c:idx val="2"/>
          <c:order val="2"/>
          <c:tx>
            <c:strRef>
              <c:f>'[Microsoft Office PowerPoint 中的图表]Sheet1'!$D$1</c:f>
              <c:strCache>
                <c:ptCount val="1"/>
                <c:pt idx="0">
                  <c:v>个体3</c:v>
                </c:pt>
              </c:strCache>
            </c:strRef>
          </c:tx>
          <c:marker>
            <c:symbol val="none"/>
          </c:marker>
          <c:cat>
            <c:strRef>
              <c:f>'[Microsoft Office PowerPoint 中的图表]Sheet1'!$A$2:$A$7</c:f>
              <c:strCache>
                <c:ptCount val="6"/>
                <c:pt idx="0">
                  <c:v>0个月</c:v>
                </c:pt>
                <c:pt idx="1">
                  <c:v>6个月</c:v>
                </c:pt>
                <c:pt idx="2">
                  <c:v>12个月</c:v>
                </c:pt>
                <c:pt idx="3">
                  <c:v>18个月</c:v>
                </c:pt>
                <c:pt idx="4">
                  <c:v>24个月</c:v>
                </c:pt>
                <c:pt idx="5">
                  <c:v>36个月</c:v>
                </c:pt>
              </c:strCache>
            </c:strRef>
          </c:cat>
          <c:val>
            <c:numRef>
              <c:f>'[Microsoft Office PowerPoint 中的图表]Sheet1'!$D$2:$D$7</c:f>
              <c:numCache>
                <c:formatCode>General</c:formatCode>
                <c:ptCount val="6"/>
                <c:pt idx="0">
                  <c:v>4.0999999999999996</c:v>
                </c:pt>
                <c:pt idx="1">
                  <c:v>5.5</c:v>
                </c:pt>
                <c:pt idx="2">
                  <c:v>5.3</c:v>
                </c:pt>
                <c:pt idx="3">
                  <c:v>4.9000000000000004</c:v>
                </c:pt>
                <c:pt idx="4">
                  <c:v>5.0999999999999996</c:v>
                </c:pt>
                <c:pt idx="5">
                  <c:v>4.7</c:v>
                </c:pt>
              </c:numCache>
            </c:numRef>
          </c:val>
          <c:smooth val="0"/>
        </c:ser>
        <c:dLbls>
          <c:showLegendKey val="0"/>
          <c:showVal val="0"/>
          <c:showCatName val="0"/>
          <c:showSerName val="0"/>
          <c:showPercent val="0"/>
          <c:showBubbleSize val="0"/>
        </c:dLbls>
        <c:smooth val="0"/>
        <c:axId val="961275136"/>
        <c:axId val="961263168"/>
      </c:lineChart>
      <c:catAx>
        <c:axId val="961275136"/>
        <c:scaling>
          <c:orientation val="minMax"/>
        </c:scaling>
        <c:delete val="0"/>
        <c:axPos val="b"/>
        <c:numFmt formatCode="General" sourceLinked="0"/>
        <c:majorTickMark val="out"/>
        <c:minorTickMark val="none"/>
        <c:tickLblPos val="nextTo"/>
        <c:crossAx val="961263168"/>
        <c:crosses val="autoZero"/>
        <c:auto val="1"/>
        <c:lblAlgn val="ctr"/>
        <c:lblOffset val="100"/>
        <c:noMultiLvlLbl val="0"/>
      </c:catAx>
      <c:valAx>
        <c:axId val="961263168"/>
        <c:scaling>
          <c:orientation val="minMax"/>
        </c:scaling>
        <c:delete val="0"/>
        <c:axPos val="l"/>
        <c:numFmt formatCode="General" sourceLinked="1"/>
        <c:majorTickMark val="out"/>
        <c:minorTickMark val="none"/>
        <c:tickLblPos val="nextTo"/>
        <c:crossAx val="961275136"/>
        <c:crosses val="autoZero"/>
        <c:crossBetween val="between"/>
      </c:valAx>
    </c:plotArea>
    <c:legend>
      <c:legendPos val="r"/>
      <c:layout/>
      <c:overlay val="0"/>
      <c:txPr>
        <a:bodyPr/>
        <a:lstStyle/>
        <a:p>
          <a:pPr>
            <a:defRPr sz="1200">
              <a:latin typeface="微软雅黑" pitchFamily="34" charset="-122"/>
              <a:ea typeface="微软雅黑" pitchFamily="34" charset="-122"/>
            </a:defRPr>
          </a:pPr>
          <a:endParaRPr lang="zh-CN"/>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13294-18A7-4C96-B75F-D42F97C409C9}" type="doc">
      <dgm:prSet loTypeId="urn:microsoft.com/office/officeart/2008/layout/BendingPictureCaptionList" loCatId="picture" qsTypeId="urn:microsoft.com/office/officeart/2005/8/quickstyle/simple1" qsCatId="simple" csTypeId="urn:microsoft.com/office/officeart/2005/8/colors/colorful2" csCatId="colorful" phldr="1"/>
      <dgm:spPr/>
      <dgm:t>
        <a:bodyPr/>
        <a:lstStyle/>
        <a:p>
          <a:endParaRPr lang="zh-CN" altLang="en-US"/>
        </a:p>
      </dgm:t>
    </dgm:pt>
    <dgm:pt modelId="{1B3068E5-0401-479C-920E-A1002E7FE523}">
      <dgm:prSet phldrT="[文本]" custT="1"/>
      <dgm:spPr>
        <a:solidFill>
          <a:srgbClr val="FFC000"/>
        </a:solidFill>
      </dgm:spPr>
      <dgm:t>
        <a:bodyPr/>
        <a:lstStyle/>
        <a:p>
          <a:r>
            <a:rPr lang="en-US" altLang="zh-CN" sz="1400" dirty="0" smtClean="0">
              <a:solidFill>
                <a:schemeClr val="tx1"/>
              </a:solidFill>
              <a:latin typeface="微软雅黑" panose="020B0503020204020204" pitchFamily="34" charset="-122"/>
              <a:ea typeface="微软雅黑" panose="020B0503020204020204" pitchFamily="34" charset="-122"/>
            </a:rPr>
            <a:t>SLXP-001</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052BAE77-D4C7-446B-9D4C-6E38AE4D1C28}" type="parTrans" cxnId="{2B9ED326-6E3D-4FC8-BBB4-44DD4DDCF843}">
      <dgm:prSet/>
      <dgm:spPr/>
      <dgm:t>
        <a:bodyPr/>
        <a:lstStyle/>
        <a:p>
          <a:endParaRPr lang="zh-CN" altLang="en-US"/>
        </a:p>
      </dgm:t>
    </dgm:pt>
    <dgm:pt modelId="{C63F0477-BA5C-4E19-A701-0B6722EF276E}" type="sibTrans" cxnId="{2B9ED326-6E3D-4FC8-BBB4-44DD4DDCF843}">
      <dgm:prSet/>
      <dgm:spPr/>
      <dgm:t>
        <a:bodyPr/>
        <a:lstStyle/>
        <a:p>
          <a:endParaRPr lang="zh-CN" altLang="en-US"/>
        </a:p>
      </dgm:t>
    </dgm:pt>
    <dgm:pt modelId="{E9F8423A-E1E3-4024-A09B-80592110BC22}">
      <dgm:prSet phldrT="[文本]" custT="1"/>
      <dgm:spPr>
        <a:solidFill>
          <a:srgbClr val="FFC000"/>
        </a:solidFill>
      </dgm:spPr>
      <dgm:t>
        <a:bodyPr/>
        <a:lstStyle/>
        <a:p>
          <a:r>
            <a:rPr lang="zh-CN" altLang="en-US" sz="1400" dirty="0" smtClean="0">
              <a:solidFill>
                <a:schemeClr val="tx1"/>
              </a:solidFill>
              <a:latin typeface="微软雅黑" panose="020B0503020204020204" pitchFamily="34" charset="-122"/>
              <a:ea typeface="微软雅黑" panose="020B0503020204020204" pitchFamily="34" charset="-122"/>
            </a:rPr>
            <a:t>二代 </a:t>
          </a:r>
          <a:r>
            <a:rPr lang="en-US" altLang="zh-CN" sz="1400" dirty="0" smtClean="0">
              <a:solidFill>
                <a:schemeClr val="tx1"/>
              </a:solidFill>
              <a:latin typeface="微软雅黑" panose="020B0503020204020204" pitchFamily="34" charset="-122"/>
              <a:ea typeface="微软雅黑" panose="020B0503020204020204" pitchFamily="34" charset="-122"/>
            </a:rPr>
            <a:t>SLXP-001</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A750398E-BA0C-4EE7-8DD2-202BD0E47336}" type="parTrans" cxnId="{F899A6D2-3981-4945-B3CA-738024F8D484}">
      <dgm:prSet/>
      <dgm:spPr/>
      <dgm:t>
        <a:bodyPr/>
        <a:lstStyle/>
        <a:p>
          <a:endParaRPr lang="zh-CN" altLang="en-US"/>
        </a:p>
      </dgm:t>
    </dgm:pt>
    <dgm:pt modelId="{2338B29E-092E-4219-B393-F6E5544589F5}" type="sibTrans" cxnId="{F899A6D2-3981-4945-B3CA-738024F8D484}">
      <dgm:prSet/>
      <dgm:spPr/>
      <dgm:t>
        <a:bodyPr/>
        <a:lstStyle/>
        <a:p>
          <a:endParaRPr lang="zh-CN" altLang="en-US"/>
        </a:p>
      </dgm:t>
    </dgm:pt>
    <dgm:pt modelId="{2E4922A7-9BBF-4849-ABC2-D6089D311874}">
      <dgm:prSet phldrT="[文本]" custT="1"/>
      <dgm:spPr>
        <a:solidFill>
          <a:srgbClr val="FFC000"/>
        </a:solidFill>
      </dgm:spPr>
      <dgm:t>
        <a:bodyPr/>
        <a:lstStyle/>
        <a:p>
          <a:r>
            <a:rPr lang="en-US" altLang="zh-CN" sz="1400" dirty="0" smtClean="0">
              <a:solidFill>
                <a:schemeClr val="tx1"/>
              </a:solidFill>
              <a:latin typeface="微软雅黑" panose="020B0503020204020204" pitchFamily="34" charset="-122"/>
              <a:ea typeface="微软雅黑" panose="020B0503020204020204" pitchFamily="34" charset="-122"/>
            </a:rPr>
            <a:t>SLXP-002</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17B3A12F-667B-4AF9-A7C9-F9EC0B5E72EB}" type="parTrans" cxnId="{483E76BA-95D0-4873-B6C4-1739BA9AC81F}">
      <dgm:prSet/>
      <dgm:spPr/>
      <dgm:t>
        <a:bodyPr/>
        <a:lstStyle/>
        <a:p>
          <a:endParaRPr lang="zh-CN" altLang="en-US"/>
        </a:p>
      </dgm:t>
    </dgm:pt>
    <dgm:pt modelId="{62583107-EE77-41FC-988B-37AA7BA4BE7E}" type="sibTrans" cxnId="{483E76BA-95D0-4873-B6C4-1739BA9AC81F}">
      <dgm:prSet/>
      <dgm:spPr/>
      <dgm:t>
        <a:bodyPr/>
        <a:lstStyle/>
        <a:p>
          <a:endParaRPr lang="zh-CN" altLang="en-US"/>
        </a:p>
      </dgm:t>
    </dgm:pt>
    <dgm:pt modelId="{F49C6CB3-B601-49C6-A87A-0573B027D0EB}">
      <dgm:prSet custT="1"/>
      <dgm:spPr>
        <a:solidFill>
          <a:srgbClr val="FFC000"/>
        </a:solidFill>
      </dgm:spPr>
      <dgm:t>
        <a:bodyPr/>
        <a:lstStyle/>
        <a:p>
          <a:r>
            <a:rPr lang="zh-CN" altLang="en-US" sz="1400" dirty="0" smtClean="0">
              <a:solidFill>
                <a:schemeClr val="tx1"/>
              </a:solidFill>
              <a:latin typeface="微软雅黑" panose="020B0503020204020204" pitchFamily="34" charset="-122"/>
              <a:ea typeface="微软雅黑" panose="020B0503020204020204" pitchFamily="34" charset="-122"/>
            </a:rPr>
            <a:t>试剂盒</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C834C7FA-075D-4F38-920A-E74BCDCDBB63}" type="parTrans" cxnId="{E099DE4C-ACD5-4F83-BECA-2858AA7BD505}">
      <dgm:prSet/>
      <dgm:spPr/>
      <dgm:t>
        <a:bodyPr/>
        <a:lstStyle/>
        <a:p>
          <a:endParaRPr lang="zh-CN" altLang="en-US"/>
        </a:p>
      </dgm:t>
    </dgm:pt>
    <dgm:pt modelId="{C7E8AF47-97F6-4545-9412-EFA4DBCDC230}" type="sibTrans" cxnId="{E099DE4C-ACD5-4F83-BECA-2858AA7BD505}">
      <dgm:prSet/>
      <dgm:spPr/>
      <dgm:t>
        <a:bodyPr/>
        <a:lstStyle/>
        <a:p>
          <a:endParaRPr lang="zh-CN" altLang="en-US"/>
        </a:p>
      </dgm:t>
    </dgm:pt>
    <dgm:pt modelId="{4C0A48EC-FFFC-4E61-9120-7FBFA7F4BE57}" type="pres">
      <dgm:prSet presAssocID="{ADB13294-18A7-4C96-B75F-D42F97C409C9}" presName="Name0" presStyleCnt="0">
        <dgm:presLayoutVars>
          <dgm:dir/>
          <dgm:resizeHandles val="exact"/>
        </dgm:presLayoutVars>
      </dgm:prSet>
      <dgm:spPr/>
      <dgm:t>
        <a:bodyPr/>
        <a:lstStyle/>
        <a:p>
          <a:endParaRPr lang="zh-CN" altLang="en-US"/>
        </a:p>
      </dgm:t>
    </dgm:pt>
    <dgm:pt modelId="{3076D913-79DB-4BD7-93ED-F511124F7942}" type="pres">
      <dgm:prSet presAssocID="{1B3068E5-0401-479C-920E-A1002E7FE523}" presName="composite" presStyleCnt="0"/>
      <dgm:spPr/>
    </dgm:pt>
    <dgm:pt modelId="{212BE8D8-F29D-4996-A57C-740AB3341D50}" type="pres">
      <dgm:prSet presAssocID="{1B3068E5-0401-479C-920E-A1002E7FE523}" presName="rect1" presStyleLbl="bgImgPlace1" presStyleIdx="0" presStyleCnt="4" custScaleX="126201" custScaleY="108205"/>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46FF8B72-CFA7-4278-8F63-F22F95B7C50D}" type="pres">
      <dgm:prSet presAssocID="{1B3068E5-0401-479C-920E-A1002E7FE523}" presName="wedgeRectCallout1" presStyleLbl="node1" presStyleIdx="0" presStyleCnt="4" custScaleX="103450" custScaleY="65765">
        <dgm:presLayoutVars>
          <dgm:bulletEnabled val="1"/>
        </dgm:presLayoutVars>
      </dgm:prSet>
      <dgm:spPr/>
      <dgm:t>
        <a:bodyPr/>
        <a:lstStyle/>
        <a:p>
          <a:endParaRPr lang="zh-CN" altLang="en-US"/>
        </a:p>
      </dgm:t>
    </dgm:pt>
    <dgm:pt modelId="{10A4C11F-A9F9-4077-9E24-782FB47EE2B4}" type="pres">
      <dgm:prSet presAssocID="{C63F0477-BA5C-4E19-A701-0B6722EF276E}" presName="sibTrans" presStyleCnt="0"/>
      <dgm:spPr/>
    </dgm:pt>
    <dgm:pt modelId="{D99EEBF9-B260-4A94-8EB0-E04380C4C0FC}" type="pres">
      <dgm:prSet presAssocID="{E9F8423A-E1E3-4024-A09B-80592110BC22}" presName="composite" presStyleCnt="0"/>
      <dgm:spPr/>
    </dgm:pt>
    <dgm:pt modelId="{4BE60DBE-8182-44D7-A553-402A3C338234}" type="pres">
      <dgm:prSet presAssocID="{E9F8423A-E1E3-4024-A09B-80592110BC22}" presName="rect1" presStyleLbl="bgImgPlace1" presStyleIdx="1" presStyleCnt="4" custScaleX="122808" custScaleY="109548"/>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effectLst>
          <a:outerShdw blurRad="50800" dist="50800" dir="5400000" algn="ctr" rotWithShape="0">
            <a:srgbClr val="E0E0E0"/>
          </a:outerShdw>
        </a:effectLst>
      </dgm:spPr>
    </dgm:pt>
    <dgm:pt modelId="{0AFB7B9E-A697-45BA-B71B-454F0EDE4A5E}" type="pres">
      <dgm:prSet presAssocID="{E9F8423A-E1E3-4024-A09B-80592110BC22}" presName="wedgeRectCallout1" presStyleLbl="node1" presStyleIdx="1" presStyleCnt="4" custScaleX="103450" custScaleY="65765">
        <dgm:presLayoutVars>
          <dgm:bulletEnabled val="1"/>
        </dgm:presLayoutVars>
      </dgm:prSet>
      <dgm:spPr/>
      <dgm:t>
        <a:bodyPr/>
        <a:lstStyle/>
        <a:p>
          <a:endParaRPr lang="zh-CN" altLang="en-US"/>
        </a:p>
      </dgm:t>
    </dgm:pt>
    <dgm:pt modelId="{6709F6DD-369E-4372-9DA7-9B6E7E03F110}" type="pres">
      <dgm:prSet presAssocID="{2338B29E-092E-4219-B393-F6E5544589F5}" presName="sibTrans" presStyleCnt="0"/>
      <dgm:spPr/>
    </dgm:pt>
    <dgm:pt modelId="{5F2EBBE4-B050-4436-BA5F-498EB196606A}" type="pres">
      <dgm:prSet presAssocID="{2E4922A7-9BBF-4849-ABC2-D6089D311874}" presName="composite" presStyleCnt="0"/>
      <dgm:spPr/>
    </dgm:pt>
    <dgm:pt modelId="{6A87163C-F774-4665-8F02-1B54B3849904}" type="pres">
      <dgm:prSet presAssocID="{2E4922A7-9BBF-4849-ABC2-D6089D311874}" presName="rect1" presStyleLbl="bgImgPlace1" presStyleIdx="2" presStyleCnt="4" custScaleX="51699" custScaleY="60347" custLinFactNeighborX="0" custLinFactNeighborY="1639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zh-CN" altLang="en-US"/>
        </a:p>
      </dgm:t>
    </dgm:pt>
    <dgm:pt modelId="{AFD7ACDB-D968-4E5A-B182-DE057D6068EA}" type="pres">
      <dgm:prSet presAssocID="{2E4922A7-9BBF-4849-ABC2-D6089D311874}" presName="wedgeRectCallout1" presStyleLbl="node1" presStyleIdx="2" presStyleCnt="4" custScaleX="98549" custScaleY="62649">
        <dgm:presLayoutVars>
          <dgm:bulletEnabled val="1"/>
        </dgm:presLayoutVars>
      </dgm:prSet>
      <dgm:spPr/>
      <dgm:t>
        <a:bodyPr/>
        <a:lstStyle/>
        <a:p>
          <a:endParaRPr lang="zh-CN" altLang="en-US"/>
        </a:p>
      </dgm:t>
    </dgm:pt>
    <dgm:pt modelId="{F89F53CD-8B6E-4FFC-967C-D6E74CBD7A36}" type="pres">
      <dgm:prSet presAssocID="{62583107-EE77-41FC-988B-37AA7BA4BE7E}" presName="sibTrans" presStyleCnt="0"/>
      <dgm:spPr/>
    </dgm:pt>
    <dgm:pt modelId="{0538E99A-8018-469D-AD36-0F54A4D00866}" type="pres">
      <dgm:prSet presAssocID="{F49C6CB3-B601-49C6-A87A-0573B027D0EB}" presName="composite" presStyleCnt="0"/>
      <dgm:spPr/>
    </dgm:pt>
    <dgm:pt modelId="{E3D6A113-4544-47B7-B81D-08F7DFC4C9BB}" type="pres">
      <dgm:prSet presAssocID="{F49C6CB3-B601-49C6-A87A-0573B027D0EB}" presName="rect1" presStyleLbl="bgImgPlace1" presStyleIdx="3" presStyleCnt="4"/>
      <dgm:spPr>
        <a:blipFill rotWithShape="1">
          <a:blip xmlns:r="http://schemas.openxmlformats.org/officeDocument/2006/relationships" r:embed="rId4"/>
          <a:stretch>
            <a:fillRect/>
          </a:stretch>
        </a:blipFill>
      </dgm:spPr>
    </dgm:pt>
    <dgm:pt modelId="{FFC519B1-1EC7-439A-AB50-8A7B5BA01508}" type="pres">
      <dgm:prSet presAssocID="{F49C6CB3-B601-49C6-A87A-0573B027D0EB}" presName="wedgeRectCallout1" presStyleLbl="node1" presStyleIdx="3" presStyleCnt="4" custScaleY="62990">
        <dgm:presLayoutVars>
          <dgm:bulletEnabled val="1"/>
        </dgm:presLayoutVars>
      </dgm:prSet>
      <dgm:spPr/>
      <dgm:t>
        <a:bodyPr/>
        <a:lstStyle/>
        <a:p>
          <a:endParaRPr lang="zh-CN" altLang="en-US"/>
        </a:p>
      </dgm:t>
    </dgm:pt>
  </dgm:ptLst>
  <dgm:cxnLst>
    <dgm:cxn modelId="{E099DE4C-ACD5-4F83-BECA-2858AA7BD505}" srcId="{ADB13294-18A7-4C96-B75F-D42F97C409C9}" destId="{F49C6CB3-B601-49C6-A87A-0573B027D0EB}" srcOrd="3" destOrd="0" parTransId="{C834C7FA-075D-4F38-920A-E74BCDCDBB63}" sibTransId="{C7E8AF47-97F6-4545-9412-EFA4DBCDC230}"/>
    <dgm:cxn modelId="{483E76BA-95D0-4873-B6C4-1739BA9AC81F}" srcId="{ADB13294-18A7-4C96-B75F-D42F97C409C9}" destId="{2E4922A7-9BBF-4849-ABC2-D6089D311874}" srcOrd="2" destOrd="0" parTransId="{17B3A12F-667B-4AF9-A7C9-F9EC0B5E72EB}" sibTransId="{62583107-EE77-41FC-988B-37AA7BA4BE7E}"/>
    <dgm:cxn modelId="{F899A6D2-3981-4945-B3CA-738024F8D484}" srcId="{ADB13294-18A7-4C96-B75F-D42F97C409C9}" destId="{E9F8423A-E1E3-4024-A09B-80592110BC22}" srcOrd="1" destOrd="0" parTransId="{A750398E-BA0C-4EE7-8DD2-202BD0E47336}" sibTransId="{2338B29E-092E-4219-B393-F6E5544589F5}"/>
    <dgm:cxn modelId="{9818ABB9-E288-464D-83FB-8962001CD4AB}" type="presOf" srcId="{ADB13294-18A7-4C96-B75F-D42F97C409C9}" destId="{4C0A48EC-FFFC-4E61-9120-7FBFA7F4BE57}" srcOrd="0" destOrd="0" presId="urn:microsoft.com/office/officeart/2008/layout/BendingPictureCaptionList"/>
    <dgm:cxn modelId="{57726AD7-072C-4951-9F9D-E133B1BB60B8}" type="presOf" srcId="{1B3068E5-0401-479C-920E-A1002E7FE523}" destId="{46FF8B72-CFA7-4278-8F63-F22F95B7C50D}" srcOrd="0" destOrd="0" presId="urn:microsoft.com/office/officeart/2008/layout/BendingPictureCaptionList"/>
    <dgm:cxn modelId="{FEFA1444-47A4-4DF5-BB53-C6B98CEC9263}" type="presOf" srcId="{F49C6CB3-B601-49C6-A87A-0573B027D0EB}" destId="{FFC519B1-1EC7-439A-AB50-8A7B5BA01508}" srcOrd="0" destOrd="0" presId="urn:microsoft.com/office/officeart/2008/layout/BendingPictureCaptionList"/>
    <dgm:cxn modelId="{2B9ED326-6E3D-4FC8-BBB4-44DD4DDCF843}" srcId="{ADB13294-18A7-4C96-B75F-D42F97C409C9}" destId="{1B3068E5-0401-479C-920E-A1002E7FE523}" srcOrd="0" destOrd="0" parTransId="{052BAE77-D4C7-446B-9D4C-6E38AE4D1C28}" sibTransId="{C63F0477-BA5C-4E19-A701-0B6722EF276E}"/>
    <dgm:cxn modelId="{3BAF89D3-E5F0-47D5-9A3D-ECD45D99F2EE}" type="presOf" srcId="{E9F8423A-E1E3-4024-A09B-80592110BC22}" destId="{0AFB7B9E-A697-45BA-B71B-454F0EDE4A5E}" srcOrd="0" destOrd="0" presId="urn:microsoft.com/office/officeart/2008/layout/BendingPictureCaptionList"/>
    <dgm:cxn modelId="{AD39052E-FDB3-48BF-BF69-2613F17E7AC5}" type="presOf" srcId="{2E4922A7-9BBF-4849-ABC2-D6089D311874}" destId="{AFD7ACDB-D968-4E5A-B182-DE057D6068EA}" srcOrd="0" destOrd="0" presId="urn:microsoft.com/office/officeart/2008/layout/BendingPictureCaptionList"/>
    <dgm:cxn modelId="{91D9E547-1197-4339-A541-EF56FA14BFF8}" type="presParOf" srcId="{4C0A48EC-FFFC-4E61-9120-7FBFA7F4BE57}" destId="{3076D913-79DB-4BD7-93ED-F511124F7942}" srcOrd="0" destOrd="0" presId="urn:microsoft.com/office/officeart/2008/layout/BendingPictureCaptionList"/>
    <dgm:cxn modelId="{3EF75BE7-5499-4501-8D5E-9DE48D8D52D6}" type="presParOf" srcId="{3076D913-79DB-4BD7-93ED-F511124F7942}" destId="{212BE8D8-F29D-4996-A57C-740AB3341D50}" srcOrd="0" destOrd="0" presId="urn:microsoft.com/office/officeart/2008/layout/BendingPictureCaptionList"/>
    <dgm:cxn modelId="{2181BEE7-87FD-4320-B88A-512C4C0D7683}" type="presParOf" srcId="{3076D913-79DB-4BD7-93ED-F511124F7942}" destId="{46FF8B72-CFA7-4278-8F63-F22F95B7C50D}" srcOrd="1" destOrd="0" presId="urn:microsoft.com/office/officeart/2008/layout/BendingPictureCaptionList"/>
    <dgm:cxn modelId="{EE308BDC-E5B4-4148-8C39-A29A7C3D3ECF}" type="presParOf" srcId="{4C0A48EC-FFFC-4E61-9120-7FBFA7F4BE57}" destId="{10A4C11F-A9F9-4077-9E24-782FB47EE2B4}" srcOrd="1" destOrd="0" presId="urn:microsoft.com/office/officeart/2008/layout/BendingPictureCaptionList"/>
    <dgm:cxn modelId="{0D7C5975-372A-4D2F-B297-8E3F7DBB2925}" type="presParOf" srcId="{4C0A48EC-FFFC-4E61-9120-7FBFA7F4BE57}" destId="{D99EEBF9-B260-4A94-8EB0-E04380C4C0FC}" srcOrd="2" destOrd="0" presId="urn:microsoft.com/office/officeart/2008/layout/BendingPictureCaptionList"/>
    <dgm:cxn modelId="{2149519E-7393-409B-8FA1-BF87330DFE88}" type="presParOf" srcId="{D99EEBF9-B260-4A94-8EB0-E04380C4C0FC}" destId="{4BE60DBE-8182-44D7-A553-402A3C338234}" srcOrd="0" destOrd="0" presId="urn:microsoft.com/office/officeart/2008/layout/BendingPictureCaptionList"/>
    <dgm:cxn modelId="{1A179820-66EF-4818-8B68-08B33B1572A6}" type="presParOf" srcId="{D99EEBF9-B260-4A94-8EB0-E04380C4C0FC}" destId="{0AFB7B9E-A697-45BA-B71B-454F0EDE4A5E}" srcOrd="1" destOrd="0" presId="urn:microsoft.com/office/officeart/2008/layout/BendingPictureCaptionList"/>
    <dgm:cxn modelId="{F15824C0-E2D2-4C7D-8F99-B932EE82CBB8}" type="presParOf" srcId="{4C0A48EC-FFFC-4E61-9120-7FBFA7F4BE57}" destId="{6709F6DD-369E-4372-9DA7-9B6E7E03F110}" srcOrd="3" destOrd="0" presId="urn:microsoft.com/office/officeart/2008/layout/BendingPictureCaptionList"/>
    <dgm:cxn modelId="{3146CE18-6321-4832-BA58-93B37F7A2606}" type="presParOf" srcId="{4C0A48EC-FFFC-4E61-9120-7FBFA7F4BE57}" destId="{5F2EBBE4-B050-4436-BA5F-498EB196606A}" srcOrd="4" destOrd="0" presId="urn:microsoft.com/office/officeart/2008/layout/BendingPictureCaptionList"/>
    <dgm:cxn modelId="{FD71C1C3-46BB-4E9C-AFA5-9A703A3887A4}" type="presParOf" srcId="{5F2EBBE4-B050-4436-BA5F-498EB196606A}" destId="{6A87163C-F774-4665-8F02-1B54B3849904}" srcOrd="0" destOrd="0" presId="urn:microsoft.com/office/officeart/2008/layout/BendingPictureCaptionList"/>
    <dgm:cxn modelId="{DEF18C4F-54CE-4BBE-B5EF-75188CF81280}" type="presParOf" srcId="{5F2EBBE4-B050-4436-BA5F-498EB196606A}" destId="{AFD7ACDB-D968-4E5A-B182-DE057D6068EA}" srcOrd="1" destOrd="0" presId="urn:microsoft.com/office/officeart/2008/layout/BendingPictureCaptionList"/>
    <dgm:cxn modelId="{5DFB181B-69DA-4820-9CC4-D18CC552CB0A}" type="presParOf" srcId="{4C0A48EC-FFFC-4E61-9120-7FBFA7F4BE57}" destId="{F89F53CD-8B6E-4FFC-967C-D6E74CBD7A36}" srcOrd="5" destOrd="0" presId="urn:microsoft.com/office/officeart/2008/layout/BendingPictureCaptionList"/>
    <dgm:cxn modelId="{409209B9-C3B7-4F67-B707-912A4963805C}" type="presParOf" srcId="{4C0A48EC-FFFC-4E61-9120-7FBFA7F4BE57}" destId="{0538E99A-8018-469D-AD36-0F54A4D00866}" srcOrd="6" destOrd="0" presId="urn:microsoft.com/office/officeart/2008/layout/BendingPictureCaptionList"/>
    <dgm:cxn modelId="{F584884F-2008-46B6-B391-A1D9228E9C48}" type="presParOf" srcId="{0538E99A-8018-469D-AD36-0F54A4D00866}" destId="{E3D6A113-4544-47B7-B81D-08F7DFC4C9BB}" srcOrd="0" destOrd="0" presId="urn:microsoft.com/office/officeart/2008/layout/BendingPictureCaptionList"/>
    <dgm:cxn modelId="{1D591673-BD0A-4AB9-851C-37351DFF2631}" type="presParOf" srcId="{0538E99A-8018-469D-AD36-0F54A4D00866}" destId="{FFC519B1-1EC7-439A-AB50-8A7B5BA0150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B6869-94E5-43C0-8923-5634986D19E7}" type="doc">
      <dgm:prSet loTypeId="urn:microsoft.com/office/officeart/2005/8/layout/radial6" loCatId="cycle" qsTypeId="urn:microsoft.com/office/officeart/2005/8/quickstyle/3d2" qsCatId="3D" csTypeId="urn:microsoft.com/office/officeart/2005/8/colors/accent2_1" csCatId="accent2" phldr="1"/>
      <dgm:spPr/>
      <dgm:t>
        <a:bodyPr/>
        <a:lstStyle/>
        <a:p>
          <a:endParaRPr lang="zh-CN" altLang="en-US"/>
        </a:p>
      </dgm:t>
    </dgm:pt>
    <dgm:pt modelId="{77D612DB-72E8-4D62-A484-D445511AEE09}">
      <dgm:prSet phldrT="[文本]"/>
      <dgm:spPr/>
      <dgm:t>
        <a:bodyPr/>
        <a:lstStyle/>
        <a:p>
          <a:r>
            <a:rPr lang="zh-CN" altLang="en-US" dirty="0" smtClean="0">
              <a:latin typeface="微软雅黑" pitchFamily="34" charset="-122"/>
              <a:ea typeface="微软雅黑" pitchFamily="34" charset="-122"/>
            </a:rPr>
            <a:t>芯片大数据</a:t>
          </a:r>
          <a:endParaRPr lang="zh-CN" altLang="en-US" dirty="0">
            <a:latin typeface="微软雅黑" pitchFamily="34" charset="-122"/>
            <a:ea typeface="微软雅黑" pitchFamily="34" charset="-122"/>
          </a:endParaRPr>
        </a:p>
      </dgm:t>
    </dgm:pt>
    <dgm:pt modelId="{5F41748F-9923-4836-9668-A3245B081CBA}" type="parTrans" cxnId="{A4A66168-58B8-4BED-B9C4-A17D6642B965}">
      <dgm:prSet/>
      <dgm:spPr/>
      <dgm:t>
        <a:bodyPr/>
        <a:lstStyle/>
        <a:p>
          <a:endParaRPr lang="zh-CN" altLang="en-US"/>
        </a:p>
      </dgm:t>
    </dgm:pt>
    <dgm:pt modelId="{925D4B71-473C-4607-B793-551AC09228AD}" type="sibTrans" cxnId="{A4A66168-58B8-4BED-B9C4-A17D6642B965}">
      <dgm:prSet/>
      <dgm:spPr/>
      <dgm:t>
        <a:bodyPr/>
        <a:lstStyle/>
        <a:p>
          <a:endParaRPr lang="zh-CN" altLang="en-US"/>
        </a:p>
      </dgm:t>
    </dgm:pt>
    <dgm:pt modelId="{85AEC4B8-D9B4-4CF1-8707-F3A4E4328EA7}">
      <dgm:prSet phldrT="[文本]"/>
      <dgm:spPr/>
      <dgm:t>
        <a:bodyPr/>
        <a:lstStyle/>
        <a:p>
          <a:r>
            <a:rPr lang="zh-CN" altLang="en-US" dirty="0" smtClean="0">
              <a:latin typeface="微软雅黑" pitchFamily="34" charset="-122"/>
              <a:ea typeface="微软雅黑" pitchFamily="34" charset="-122"/>
            </a:rPr>
            <a:t>高速高效</a:t>
          </a:r>
          <a:endParaRPr lang="zh-CN" altLang="en-US" dirty="0">
            <a:latin typeface="微软雅黑" pitchFamily="34" charset="-122"/>
            <a:ea typeface="微软雅黑" pitchFamily="34" charset="-122"/>
          </a:endParaRPr>
        </a:p>
      </dgm:t>
    </dgm:pt>
    <dgm:pt modelId="{27859B6F-D8E3-448C-AAF7-C8B579586ED5}" type="parTrans" cxnId="{FF421EAC-725B-4250-9C51-FF79B982DF8E}">
      <dgm:prSet/>
      <dgm:spPr/>
      <dgm:t>
        <a:bodyPr/>
        <a:lstStyle/>
        <a:p>
          <a:endParaRPr lang="zh-CN" altLang="en-US"/>
        </a:p>
      </dgm:t>
    </dgm:pt>
    <dgm:pt modelId="{42241694-7629-4EB7-82D6-3AF5921A93C8}" type="sibTrans" cxnId="{FF421EAC-725B-4250-9C51-FF79B982DF8E}">
      <dgm:prSet/>
      <dgm:spPr/>
      <dgm:t>
        <a:bodyPr/>
        <a:lstStyle/>
        <a:p>
          <a:endParaRPr lang="zh-CN" altLang="en-US"/>
        </a:p>
      </dgm:t>
    </dgm:pt>
    <dgm:pt modelId="{6BD42A89-1ABD-4420-80C2-F5F7C84CF6D4}">
      <dgm:prSet phldrT="[文本]"/>
      <dgm:spPr/>
      <dgm:t>
        <a:bodyPr/>
        <a:lstStyle/>
        <a:p>
          <a:r>
            <a:rPr lang="zh-CN" altLang="en-US" dirty="0" smtClean="0">
              <a:latin typeface="微软雅黑" pitchFamily="34" charset="-122"/>
              <a:ea typeface="微软雅黑" pitchFamily="34" charset="-122"/>
            </a:rPr>
            <a:t>标准统一</a:t>
          </a:r>
          <a:endParaRPr lang="zh-CN" altLang="en-US" dirty="0">
            <a:latin typeface="微软雅黑" pitchFamily="34" charset="-122"/>
            <a:ea typeface="微软雅黑" pitchFamily="34" charset="-122"/>
          </a:endParaRPr>
        </a:p>
      </dgm:t>
    </dgm:pt>
    <dgm:pt modelId="{8DFE0B9C-BB56-4DFC-99E8-1BE6537D1D36}" type="parTrans" cxnId="{C1C65177-9976-4530-80FB-87E9444F4F20}">
      <dgm:prSet/>
      <dgm:spPr/>
      <dgm:t>
        <a:bodyPr/>
        <a:lstStyle/>
        <a:p>
          <a:endParaRPr lang="zh-CN" altLang="en-US"/>
        </a:p>
      </dgm:t>
    </dgm:pt>
    <dgm:pt modelId="{D32227CA-5B2F-4124-ABE0-1B712A6420BF}" type="sibTrans" cxnId="{C1C65177-9976-4530-80FB-87E9444F4F20}">
      <dgm:prSet/>
      <dgm:spPr/>
      <dgm:t>
        <a:bodyPr/>
        <a:lstStyle/>
        <a:p>
          <a:endParaRPr lang="zh-CN" altLang="en-US"/>
        </a:p>
      </dgm:t>
    </dgm:pt>
    <dgm:pt modelId="{71C8C786-1BBE-46F2-A2EF-DCAF0B54B68D}">
      <dgm:prSet phldrT="[文本]"/>
      <dgm:spPr/>
      <dgm:t>
        <a:bodyPr/>
        <a:lstStyle/>
        <a:p>
          <a:r>
            <a:rPr lang="zh-CN" altLang="en-US" dirty="0" smtClean="0">
              <a:latin typeface="微软雅黑" pitchFamily="34" charset="-122"/>
              <a:ea typeface="微软雅黑" pitchFamily="34" charset="-122"/>
            </a:rPr>
            <a:t>价格低廉</a:t>
          </a:r>
          <a:endParaRPr lang="zh-CN" altLang="en-US" dirty="0">
            <a:latin typeface="微软雅黑" pitchFamily="34" charset="-122"/>
            <a:ea typeface="微软雅黑" pitchFamily="34" charset="-122"/>
          </a:endParaRPr>
        </a:p>
      </dgm:t>
    </dgm:pt>
    <dgm:pt modelId="{97CD4896-003A-4A8A-8237-DBFCD1ED0391}" type="parTrans" cxnId="{C038D96F-8BDF-4AD5-B9F9-507A037F7091}">
      <dgm:prSet/>
      <dgm:spPr/>
      <dgm:t>
        <a:bodyPr/>
        <a:lstStyle/>
        <a:p>
          <a:endParaRPr lang="zh-CN" altLang="en-US"/>
        </a:p>
      </dgm:t>
    </dgm:pt>
    <dgm:pt modelId="{5E020B55-51F4-4AF9-95E0-80DE9DA26D5B}" type="sibTrans" cxnId="{C038D96F-8BDF-4AD5-B9F9-507A037F7091}">
      <dgm:prSet/>
      <dgm:spPr/>
      <dgm:t>
        <a:bodyPr/>
        <a:lstStyle/>
        <a:p>
          <a:endParaRPr lang="zh-CN" altLang="en-US"/>
        </a:p>
      </dgm:t>
    </dgm:pt>
    <dgm:pt modelId="{836358D5-8FE6-4360-9911-CFAE1552DF38}">
      <dgm:prSet phldrT="[文本]"/>
      <dgm:spPr/>
      <dgm:t>
        <a:bodyPr/>
        <a:lstStyle/>
        <a:p>
          <a:r>
            <a:rPr lang="zh-CN" altLang="en-US" dirty="0" smtClean="0">
              <a:latin typeface="微软雅黑" pitchFamily="34" charset="-122"/>
              <a:ea typeface="微软雅黑" pitchFamily="34" charset="-122"/>
            </a:rPr>
            <a:t>精准可靠</a:t>
          </a:r>
          <a:endParaRPr lang="zh-CN" altLang="en-US" dirty="0">
            <a:latin typeface="微软雅黑" pitchFamily="34" charset="-122"/>
            <a:ea typeface="微软雅黑" pitchFamily="34" charset="-122"/>
          </a:endParaRPr>
        </a:p>
      </dgm:t>
    </dgm:pt>
    <dgm:pt modelId="{A7262ED1-6789-4CA5-8482-1B9DBC653CFA}" type="parTrans" cxnId="{08182969-8D37-4D9E-8E0F-6A46501C0D04}">
      <dgm:prSet/>
      <dgm:spPr/>
      <dgm:t>
        <a:bodyPr/>
        <a:lstStyle/>
        <a:p>
          <a:endParaRPr lang="zh-CN" altLang="en-US"/>
        </a:p>
      </dgm:t>
    </dgm:pt>
    <dgm:pt modelId="{B167993F-486B-4FA2-BE6B-1D2EFE289242}" type="sibTrans" cxnId="{08182969-8D37-4D9E-8E0F-6A46501C0D04}">
      <dgm:prSet/>
      <dgm:spPr/>
      <dgm:t>
        <a:bodyPr/>
        <a:lstStyle/>
        <a:p>
          <a:endParaRPr lang="zh-CN" altLang="en-US"/>
        </a:p>
      </dgm:t>
    </dgm:pt>
    <dgm:pt modelId="{117B2D0A-DE6A-4D82-BFB7-4CE3F021FECB}" type="pres">
      <dgm:prSet presAssocID="{985B6869-94E5-43C0-8923-5634986D19E7}" presName="Name0" presStyleCnt="0">
        <dgm:presLayoutVars>
          <dgm:chMax val="1"/>
          <dgm:dir/>
          <dgm:animLvl val="ctr"/>
          <dgm:resizeHandles val="exact"/>
        </dgm:presLayoutVars>
      </dgm:prSet>
      <dgm:spPr/>
      <dgm:t>
        <a:bodyPr/>
        <a:lstStyle/>
        <a:p>
          <a:endParaRPr lang="zh-CN" altLang="en-US"/>
        </a:p>
      </dgm:t>
    </dgm:pt>
    <dgm:pt modelId="{A89326F5-57B3-4696-9DC9-9568CDE80DE6}" type="pres">
      <dgm:prSet presAssocID="{77D612DB-72E8-4D62-A484-D445511AEE09}" presName="centerShape" presStyleLbl="node0" presStyleIdx="0" presStyleCnt="1"/>
      <dgm:spPr/>
      <dgm:t>
        <a:bodyPr/>
        <a:lstStyle/>
        <a:p>
          <a:endParaRPr lang="zh-CN" altLang="en-US"/>
        </a:p>
      </dgm:t>
    </dgm:pt>
    <dgm:pt modelId="{FB66F9F3-4429-4B3E-9CE9-57BD1C18A1B4}" type="pres">
      <dgm:prSet presAssocID="{85AEC4B8-D9B4-4CF1-8707-F3A4E4328EA7}" presName="node" presStyleLbl="node1" presStyleIdx="0" presStyleCnt="4">
        <dgm:presLayoutVars>
          <dgm:bulletEnabled val="1"/>
        </dgm:presLayoutVars>
      </dgm:prSet>
      <dgm:spPr/>
      <dgm:t>
        <a:bodyPr/>
        <a:lstStyle/>
        <a:p>
          <a:endParaRPr lang="zh-CN" altLang="en-US"/>
        </a:p>
      </dgm:t>
    </dgm:pt>
    <dgm:pt modelId="{4DB94ABE-AD4A-473F-8EDD-3766EF747B7C}" type="pres">
      <dgm:prSet presAssocID="{85AEC4B8-D9B4-4CF1-8707-F3A4E4328EA7}" presName="dummy" presStyleCnt="0"/>
      <dgm:spPr/>
    </dgm:pt>
    <dgm:pt modelId="{CC85D75D-B617-4E1F-8304-5BDBCB1BD661}" type="pres">
      <dgm:prSet presAssocID="{42241694-7629-4EB7-82D6-3AF5921A93C8}" presName="sibTrans" presStyleLbl="sibTrans2D1" presStyleIdx="0" presStyleCnt="4"/>
      <dgm:spPr/>
      <dgm:t>
        <a:bodyPr/>
        <a:lstStyle/>
        <a:p>
          <a:endParaRPr lang="zh-CN" altLang="en-US"/>
        </a:p>
      </dgm:t>
    </dgm:pt>
    <dgm:pt modelId="{DE62D756-99D3-49BD-B7EA-3033068FA092}" type="pres">
      <dgm:prSet presAssocID="{6BD42A89-1ABD-4420-80C2-F5F7C84CF6D4}" presName="node" presStyleLbl="node1" presStyleIdx="1" presStyleCnt="4">
        <dgm:presLayoutVars>
          <dgm:bulletEnabled val="1"/>
        </dgm:presLayoutVars>
      </dgm:prSet>
      <dgm:spPr/>
      <dgm:t>
        <a:bodyPr/>
        <a:lstStyle/>
        <a:p>
          <a:endParaRPr lang="zh-CN" altLang="en-US"/>
        </a:p>
      </dgm:t>
    </dgm:pt>
    <dgm:pt modelId="{496C66EE-4D3E-45D9-A876-BC9DE109B8BC}" type="pres">
      <dgm:prSet presAssocID="{6BD42A89-1ABD-4420-80C2-F5F7C84CF6D4}" presName="dummy" presStyleCnt="0"/>
      <dgm:spPr/>
    </dgm:pt>
    <dgm:pt modelId="{595C16D3-110B-437E-8F81-297BDA7AF22E}" type="pres">
      <dgm:prSet presAssocID="{D32227CA-5B2F-4124-ABE0-1B712A6420BF}" presName="sibTrans" presStyleLbl="sibTrans2D1" presStyleIdx="1" presStyleCnt="4"/>
      <dgm:spPr/>
      <dgm:t>
        <a:bodyPr/>
        <a:lstStyle/>
        <a:p>
          <a:endParaRPr lang="zh-CN" altLang="en-US"/>
        </a:p>
      </dgm:t>
    </dgm:pt>
    <dgm:pt modelId="{A997ECAE-8E97-48AB-9852-59B71C15605A}" type="pres">
      <dgm:prSet presAssocID="{71C8C786-1BBE-46F2-A2EF-DCAF0B54B68D}" presName="node" presStyleLbl="node1" presStyleIdx="2" presStyleCnt="4">
        <dgm:presLayoutVars>
          <dgm:bulletEnabled val="1"/>
        </dgm:presLayoutVars>
      </dgm:prSet>
      <dgm:spPr/>
      <dgm:t>
        <a:bodyPr/>
        <a:lstStyle/>
        <a:p>
          <a:endParaRPr lang="zh-CN" altLang="en-US"/>
        </a:p>
      </dgm:t>
    </dgm:pt>
    <dgm:pt modelId="{22B133A8-5518-421A-83EB-6672063CB28A}" type="pres">
      <dgm:prSet presAssocID="{71C8C786-1BBE-46F2-A2EF-DCAF0B54B68D}" presName="dummy" presStyleCnt="0"/>
      <dgm:spPr/>
    </dgm:pt>
    <dgm:pt modelId="{C0B5EA53-469B-4F0E-BF47-3EF771AF0FE0}" type="pres">
      <dgm:prSet presAssocID="{5E020B55-51F4-4AF9-95E0-80DE9DA26D5B}" presName="sibTrans" presStyleLbl="sibTrans2D1" presStyleIdx="2" presStyleCnt="4"/>
      <dgm:spPr/>
      <dgm:t>
        <a:bodyPr/>
        <a:lstStyle/>
        <a:p>
          <a:endParaRPr lang="zh-CN" altLang="en-US"/>
        </a:p>
      </dgm:t>
    </dgm:pt>
    <dgm:pt modelId="{E50B5D6E-F415-424C-B736-36443FF2673A}" type="pres">
      <dgm:prSet presAssocID="{836358D5-8FE6-4360-9911-CFAE1552DF38}" presName="node" presStyleLbl="node1" presStyleIdx="3" presStyleCnt="4">
        <dgm:presLayoutVars>
          <dgm:bulletEnabled val="1"/>
        </dgm:presLayoutVars>
      </dgm:prSet>
      <dgm:spPr/>
      <dgm:t>
        <a:bodyPr/>
        <a:lstStyle/>
        <a:p>
          <a:endParaRPr lang="zh-CN" altLang="en-US"/>
        </a:p>
      </dgm:t>
    </dgm:pt>
    <dgm:pt modelId="{ED113D36-6477-4AF6-B93B-47A745C5D44B}" type="pres">
      <dgm:prSet presAssocID="{836358D5-8FE6-4360-9911-CFAE1552DF38}" presName="dummy" presStyleCnt="0"/>
      <dgm:spPr/>
    </dgm:pt>
    <dgm:pt modelId="{0C296CBB-47AD-4824-80E2-AEB79C83622F}" type="pres">
      <dgm:prSet presAssocID="{B167993F-486B-4FA2-BE6B-1D2EFE289242}" presName="sibTrans" presStyleLbl="sibTrans2D1" presStyleIdx="3" presStyleCnt="4"/>
      <dgm:spPr/>
      <dgm:t>
        <a:bodyPr/>
        <a:lstStyle/>
        <a:p>
          <a:endParaRPr lang="zh-CN" altLang="en-US"/>
        </a:p>
      </dgm:t>
    </dgm:pt>
  </dgm:ptLst>
  <dgm:cxnLst>
    <dgm:cxn modelId="{D9172E6D-442C-4FBA-915D-AD35F4F81C8B}" type="presOf" srcId="{D32227CA-5B2F-4124-ABE0-1B712A6420BF}" destId="{595C16D3-110B-437E-8F81-297BDA7AF22E}" srcOrd="0" destOrd="0" presId="urn:microsoft.com/office/officeart/2005/8/layout/radial6"/>
    <dgm:cxn modelId="{5E7E14FD-54D3-4ADF-97E0-D792B5E36FCC}" type="presOf" srcId="{836358D5-8FE6-4360-9911-CFAE1552DF38}" destId="{E50B5D6E-F415-424C-B736-36443FF2673A}" srcOrd="0" destOrd="0" presId="urn:microsoft.com/office/officeart/2005/8/layout/radial6"/>
    <dgm:cxn modelId="{08182969-8D37-4D9E-8E0F-6A46501C0D04}" srcId="{77D612DB-72E8-4D62-A484-D445511AEE09}" destId="{836358D5-8FE6-4360-9911-CFAE1552DF38}" srcOrd="3" destOrd="0" parTransId="{A7262ED1-6789-4CA5-8482-1B9DBC653CFA}" sibTransId="{B167993F-486B-4FA2-BE6B-1D2EFE289242}"/>
    <dgm:cxn modelId="{FF421EAC-725B-4250-9C51-FF79B982DF8E}" srcId="{77D612DB-72E8-4D62-A484-D445511AEE09}" destId="{85AEC4B8-D9B4-4CF1-8707-F3A4E4328EA7}" srcOrd="0" destOrd="0" parTransId="{27859B6F-D8E3-448C-AAF7-C8B579586ED5}" sibTransId="{42241694-7629-4EB7-82D6-3AF5921A93C8}"/>
    <dgm:cxn modelId="{24D16E4C-7D47-4CCD-9A5D-90A497E04A95}" type="presOf" srcId="{42241694-7629-4EB7-82D6-3AF5921A93C8}" destId="{CC85D75D-B617-4E1F-8304-5BDBCB1BD661}" srcOrd="0" destOrd="0" presId="urn:microsoft.com/office/officeart/2005/8/layout/radial6"/>
    <dgm:cxn modelId="{C1084E60-B1CB-49F3-9EDD-F366EA718DE4}" type="presOf" srcId="{985B6869-94E5-43C0-8923-5634986D19E7}" destId="{117B2D0A-DE6A-4D82-BFB7-4CE3F021FECB}" srcOrd="0" destOrd="0" presId="urn:microsoft.com/office/officeart/2005/8/layout/radial6"/>
    <dgm:cxn modelId="{C1C65177-9976-4530-80FB-87E9444F4F20}" srcId="{77D612DB-72E8-4D62-A484-D445511AEE09}" destId="{6BD42A89-1ABD-4420-80C2-F5F7C84CF6D4}" srcOrd="1" destOrd="0" parTransId="{8DFE0B9C-BB56-4DFC-99E8-1BE6537D1D36}" sibTransId="{D32227CA-5B2F-4124-ABE0-1B712A6420BF}"/>
    <dgm:cxn modelId="{3EF2A70F-FB9E-44A5-8DBF-4F0B6427A42E}" type="presOf" srcId="{85AEC4B8-D9B4-4CF1-8707-F3A4E4328EA7}" destId="{FB66F9F3-4429-4B3E-9CE9-57BD1C18A1B4}" srcOrd="0" destOrd="0" presId="urn:microsoft.com/office/officeart/2005/8/layout/radial6"/>
    <dgm:cxn modelId="{0634649C-D26A-4AE9-A345-0ACA71066FF8}" type="presOf" srcId="{77D612DB-72E8-4D62-A484-D445511AEE09}" destId="{A89326F5-57B3-4696-9DC9-9568CDE80DE6}" srcOrd="0" destOrd="0" presId="urn:microsoft.com/office/officeart/2005/8/layout/radial6"/>
    <dgm:cxn modelId="{09B1C860-45D2-419F-9B74-5338DF608317}" type="presOf" srcId="{71C8C786-1BBE-46F2-A2EF-DCAF0B54B68D}" destId="{A997ECAE-8E97-48AB-9852-59B71C15605A}" srcOrd="0" destOrd="0" presId="urn:microsoft.com/office/officeart/2005/8/layout/radial6"/>
    <dgm:cxn modelId="{26EC7BF0-4949-4AAA-8905-54639069C7EA}" type="presOf" srcId="{6BD42A89-1ABD-4420-80C2-F5F7C84CF6D4}" destId="{DE62D756-99D3-49BD-B7EA-3033068FA092}" srcOrd="0" destOrd="0" presId="urn:microsoft.com/office/officeart/2005/8/layout/radial6"/>
    <dgm:cxn modelId="{A4A66168-58B8-4BED-B9C4-A17D6642B965}" srcId="{985B6869-94E5-43C0-8923-5634986D19E7}" destId="{77D612DB-72E8-4D62-A484-D445511AEE09}" srcOrd="0" destOrd="0" parTransId="{5F41748F-9923-4836-9668-A3245B081CBA}" sibTransId="{925D4B71-473C-4607-B793-551AC09228AD}"/>
    <dgm:cxn modelId="{3C70D8F3-E773-46E2-86F3-6B008620014A}" type="presOf" srcId="{5E020B55-51F4-4AF9-95E0-80DE9DA26D5B}" destId="{C0B5EA53-469B-4F0E-BF47-3EF771AF0FE0}" srcOrd="0" destOrd="0" presId="urn:microsoft.com/office/officeart/2005/8/layout/radial6"/>
    <dgm:cxn modelId="{81B38364-201D-497A-9F44-B0C3F0995138}" type="presOf" srcId="{B167993F-486B-4FA2-BE6B-1D2EFE289242}" destId="{0C296CBB-47AD-4824-80E2-AEB79C83622F}" srcOrd="0" destOrd="0" presId="urn:microsoft.com/office/officeart/2005/8/layout/radial6"/>
    <dgm:cxn modelId="{C038D96F-8BDF-4AD5-B9F9-507A037F7091}" srcId="{77D612DB-72E8-4D62-A484-D445511AEE09}" destId="{71C8C786-1BBE-46F2-A2EF-DCAF0B54B68D}" srcOrd="2" destOrd="0" parTransId="{97CD4896-003A-4A8A-8237-DBFCD1ED0391}" sibTransId="{5E020B55-51F4-4AF9-95E0-80DE9DA26D5B}"/>
    <dgm:cxn modelId="{B7466756-AE14-48DE-8535-99A80A92E54D}" type="presParOf" srcId="{117B2D0A-DE6A-4D82-BFB7-4CE3F021FECB}" destId="{A89326F5-57B3-4696-9DC9-9568CDE80DE6}" srcOrd="0" destOrd="0" presId="urn:microsoft.com/office/officeart/2005/8/layout/radial6"/>
    <dgm:cxn modelId="{0BE0228E-5791-4AB1-A0B9-413ACE2589DE}" type="presParOf" srcId="{117B2D0A-DE6A-4D82-BFB7-4CE3F021FECB}" destId="{FB66F9F3-4429-4B3E-9CE9-57BD1C18A1B4}" srcOrd="1" destOrd="0" presId="urn:microsoft.com/office/officeart/2005/8/layout/radial6"/>
    <dgm:cxn modelId="{B0EB6538-5F76-4B01-8052-712DC59E6B93}" type="presParOf" srcId="{117B2D0A-DE6A-4D82-BFB7-4CE3F021FECB}" destId="{4DB94ABE-AD4A-473F-8EDD-3766EF747B7C}" srcOrd="2" destOrd="0" presId="urn:microsoft.com/office/officeart/2005/8/layout/radial6"/>
    <dgm:cxn modelId="{1F1B7E84-C593-438B-93D3-A51BCB46E72C}" type="presParOf" srcId="{117B2D0A-DE6A-4D82-BFB7-4CE3F021FECB}" destId="{CC85D75D-B617-4E1F-8304-5BDBCB1BD661}" srcOrd="3" destOrd="0" presId="urn:microsoft.com/office/officeart/2005/8/layout/radial6"/>
    <dgm:cxn modelId="{E919EDFD-570E-4173-AD5D-0D51FFA2D181}" type="presParOf" srcId="{117B2D0A-DE6A-4D82-BFB7-4CE3F021FECB}" destId="{DE62D756-99D3-49BD-B7EA-3033068FA092}" srcOrd="4" destOrd="0" presId="urn:microsoft.com/office/officeart/2005/8/layout/radial6"/>
    <dgm:cxn modelId="{FE12863B-4D2A-40F3-8681-7E415368EA98}" type="presParOf" srcId="{117B2D0A-DE6A-4D82-BFB7-4CE3F021FECB}" destId="{496C66EE-4D3E-45D9-A876-BC9DE109B8BC}" srcOrd="5" destOrd="0" presId="urn:microsoft.com/office/officeart/2005/8/layout/radial6"/>
    <dgm:cxn modelId="{7D2CEF11-B88C-4B49-A0BB-262D3B45E41A}" type="presParOf" srcId="{117B2D0A-DE6A-4D82-BFB7-4CE3F021FECB}" destId="{595C16D3-110B-437E-8F81-297BDA7AF22E}" srcOrd="6" destOrd="0" presId="urn:microsoft.com/office/officeart/2005/8/layout/radial6"/>
    <dgm:cxn modelId="{03F42243-4EB0-4B7F-B6D1-F6D58602F972}" type="presParOf" srcId="{117B2D0A-DE6A-4D82-BFB7-4CE3F021FECB}" destId="{A997ECAE-8E97-48AB-9852-59B71C15605A}" srcOrd="7" destOrd="0" presId="urn:microsoft.com/office/officeart/2005/8/layout/radial6"/>
    <dgm:cxn modelId="{0DC6C1EC-CB51-4618-A8D2-BDAC6481DB6C}" type="presParOf" srcId="{117B2D0A-DE6A-4D82-BFB7-4CE3F021FECB}" destId="{22B133A8-5518-421A-83EB-6672063CB28A}" srcOrd="8" destOrd="0" presId="urn:microsoft.com/office/officeart/2005/8/layout/radial6"/>
    <dgm:cxn modelId="{72882EC2-187B-42CA-B981-223465D49ED6}" type="presParOf" srcId="{117B2D0A-DE6A-4D82-BFB7-4CE3F021FECB}" destId="{C0B5EA53-469B-4F0E-BF47-3EF771AF0FE0}" srcOrd="9" destOrd="0" presId="urn:microsoft.com/office/officeart/2005/8/layout/radial6"/>
    <dgm:cxn modelId="{2CBC4995-D262-46CD-977E-2A2E54CD45C7}" type="presParOf" srcId="{117B2D0A-DE6A-4D82-BFB7-4CE3F021FECB}" destId="{E50B5D6E-F415-424C-B736-36443FF2673A}" srcOrd="10" destOrd="0" presId="urn:microsoft.com/office/officeart/2005/8/layout/radial6"/>
    <dgm:cxn modelId="{A352B721-F12E-417C-BC47-373E38E38BAD}" type="presParOf" srcId="{117B2D0A-DE6A-4D82-BFB7-4CE3F021FECB}" destId="{ED113D36-6477-4AF6-B93B-47A745C5D44B}" srcOrd="11" destOrd="0" presId="urn:microsoft.com/office/officeart/2005/8/layout/radial6"/>
    <dgm:cxn modelId="{E18E71F8-7BC2-458B-9DE4-236CADA67665}" type="presParOf" srcId="{117B2D0A-DE6A-4D82-BFB7-4CE3F021FECB}" destId="{0C296CBB-47AD-4824-80E2-AEB79C83622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AF19FE-1D83-4B24-AF42-C904264293FB}" type="doc">
      <dgm:prSet loTypeId="urn:microsoft.com/office/officeart/2005/8/layout/pyramid1" loCatId="pyramid" qsTypeId="urn:microsoft.com/office/officeart/2005/8/quickstyle/simple1" qsCatId="simple" csTypeId="urn:microsoft.com/office/officeart/2005/8/colors/accent6_5" csCatId="accent6" phldr="1"/>
      <dgm:spPr/>
    </dgm:pt>
    <dgm:pt modelId="{B7630F60-F2A5-4054-BCA3-536451AD5FFC}">
      <dgm:prSet phldrT="[文本]" custT="1"/>
      <dgm:spPr/>
      <dgm:t>
        <a:bodyPr/>
        <a:lstStyle/>
        <a:p>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高危</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EFED33FD-B48D-41C9-8A45-970E15876F1C}" type="parTrans" cxnId="{AC21938D-6481-4CAF-98CA-2B674792B2E2}">
      <dgm:prSet/>
      <dgm:spPr/>
      <dgm:t>
        <a:bodyPr/>
        <a:lstStyle/>
        <a:p>
          <a:endParaRPr lang="zh-CN" altLang="en-US" sz="1400">
            <a:effectLst>
              <a:outerShdw blurRad="38100" dist="38100" dir="2700000" algn="tl">
                <a:srgbClr val="000000">
                  <a:alpha val="43137"/>
                </a:srgbClr>
              </a:outerShdw>
            </a:effectLst>
          </a:endParaRPr>
        </a:p>
      </dgm:t>
    </dgm:pt>
    <dgm:pt modelId="{B635770D-6E8D-4828-B965-86F162676549}" type="sibTrans" cxnId="{AC21938D-6481-4CAF-98CA-2B674792B2E2}">
      <dgm:prSet/>
      <dgm:spPr/>
      <dgm:t>
        <a:bodyPr/>
        <a:lstStyle/>
        <a:p>
          <a:endParaRPr lang="zh-CN" altLang="en-US" sz="1400">
            <a:effectLst>
              <a:outerShdw blurRad="38100" dist="38100" dir="2700000" algn="tl">
                <a:srgbClr val="000000">
                  <a:alpha val="43137"/>
                </a:srgbClr>
              </a:outerShdw>
            </a:effectLst>
          </a:endParaRPr>
        </a:p>
      </dgm:t>
    </dgm:pt>
    <dgm:pt modelId="{75247942-48E8-4B11-9D90-475B52D8937E}">
      <dgm:prSet phldrT="[文本]" custT="1"/>
      <dgm:spPr/>
      <dgm:t>
        <a:bodyPr/>
        <a:lstStyle/>
        <a:p>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中危</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dgm:t>
    </dgm:pt>
    <dgm:pt modelId="{8C9455B8-83CB-4D8E-B325-0740A2CCB8C8}" type="parTrans" cxnId="{4E8B7D0B-39C5-44FC-B364-72C31D8FD9F9}">
      <dgm:prSet/>
      <dgm:spPr/>
      <dgm:t>
        <a:bodyPr/>
        <a:lstStyle/>
        <a:p>
          <a:endParaRPr lang="zh-CN" altLang="en-US" sz="1400">
            <a:effectLst>
              <a:outerShdw blurRad="38100" dist="38100" dir="2700000" algn="tl">
                <a:srgbClr val="000000">
                  <a:alpha val="43137"/>
                </a:srgbClr>
              </a:outerShdw>
            </a:effectLst>
          </a:endParaRPr>
        </a:p>
      </dgm:t>
    </dgm:pt>
    <dgm:pt modelId="{4E652BCC-6B23-417D-B6C3-D7922EA102F7}" type="sibTrans" cxnId="{4E8B7D0B-39C5-44FC-B364-72C31D8FD9F9}">
      <dgm:prSet/>
      <dgm:spPr/>
      <dgm:t>
        <a:bodyPr/>
        <a:lstStyle/>
        <a:p>
          <a:endParaRPr lang="zh-CN" altLang="en-US" sz="1400">
            <a:effectLst>
              <a:outerShdw blurRad="38100" dist="38100" dir="2700000" algn="tl">
                <a:srgbClr val="000000">
                  <a:alpha val="43137"/>
                </a:srgbClr>
              </a:outerShdw>
            </a:effectLst>
          </a:endParaRPr>
        </a:p>
      </dgm:t>
    </dgm:pt>
    <dgm:pt modelId="{E279765D-CC29-4FF4-BAC7-3B0BDC720512}">
      <dgm:prSet phldrT="[文本]" custT="1"/>
      <dgm:spPr/>
      <dgm:t>
        <a:bodyPr/>
        <a:lstStyle/>
        <a:p>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低危</a:t>
          </a:r>
          <a:endParaRPr lang="en-US" altLang="zh-CN" sz="1600" dirty="0" smtClean="0">
            <a:effectLst>
              <a:outerShdw blurRad="38100" dist="38100" dir="2700000" algn="tl">
                <a:srgbClr val="000000">
                  <a:alpha val="43137"/>
                </a:srgbClr>
              </a:outerShdw>
            </a:effectLst>
            <a:latin typeface="微软雅黑" pitchFamily="34" charset="-122"/>
            <a:ea typeface="微软雅黑" pitchFamily="34" charset="-122"/>
          </a:endParaRPr>
        </a:p>
        <a:p>
          <a:r>
            <a:rPr lang="zh-CN" altLang="en-US" sz="14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个性化肿瘤健康管理</a:t>
          </a:r>
          <a:endParaRPr lang="zh-CN" altLang="en-US" sz="14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dgm:t>
    </dgm:pt>
    <dgm:pt modelId="{600CB025-F67D-4122-9522-9D883C237394}" type="parTrans" cxnId="{BEA6EFEF-8CFB-434B-A094-517564858DD7}">
      <dgm:prSet/>
      <dgm:spPr/>
      <dgm:t>
        <a:bodyPr/>
        <a:lstStyle/>
        <a:p>
          <a:endParaRPr lang="zh-CN" altLang="en-US" sz="1400">
            <a:effectLst>
              <a:outerShdw blurRad="38100" dist="38100" dir="2700000" algn="tl">
                <a:srgbClr val="000000">
                  <a:alpha val="43137"/>
                </a:srgbClr>
              </a:outerShdw>
            </a:effectLst>
          </a:endParaRPr>
        </a:p>
      </dgm:t>
    </dgm:pt>
    <dgm:pt modelId="{9DF3E7A9-F13B-4AC6-B6EA-37016ED42A5C}" type="sibTrans" cxnId="{BEA6EFEF-8CFB-434B-A094-517564858DD7}">
      <dgm:prSet/>
      <dgm:spPr/>
      <dgm:t>
        <a:bodyPr/>
        <a:lstStyle/>
        <a:p>
          <a:endParaRPr lang="zh-CN" altLang="en-US" sz="1400">
            <a:effectLst>
              <a:outerShdw blurRad="38100" dist="38100" dir="2700000" algn="tl">
                <a:srgbClr val="000000">
                  <a:alpha val="43137"/>
                </a:srgbClr>
              </a:outerShdw>
            </a:effectLst>
          </a:endParaRPr>
        </a:p>
      </dgm:t>
    </dgm:pt>
    <dgm:pt modelId="{A81F5F82-9D78-48D2-B9AF-319AD72A1EE0}" type="pres">
      <dgm:prSet presAssocID="{5CAF19FE-1D83-4B24-AF42-C904264293FB}" presName="Name0" presStyleCnt="0">
        <dgm:presLayoutVars>
          <dgm:dir/>
          <dgm:animLvl val="lvl"/>
          <dgm:resizeHandles val="exact"/>
        </dgm:presLayoutVars>
      </dgm:prSet>
      <dgm:spPr/>
    </dgm:pt>
    <dgm:pt modelId="{6C5AC760-506E-41A4-BC20-D39423D1794D}" type="pres">
      <dgm:prSet presAssocID="{B7630F60-F2A5-4054-BCA3-536451AD5FFC}" presName="Name8" presStyleCnt="0"/>
      <dgm:spPr/>
    </dgm:pt>
    <dgm:pt modelId="{B142A09A-0A8B-4C4A-B473-65C4985FAE90}" type="pres">
      <dgm:prSet presAssocID="{B7630F60-F2A5-4054-BCA3-536451AD5FFC}" presName="level" presStyleLbl="node1" presStyleIdx="0" presStyleCnt="3">
        <dgm:presLayoutVars>
          <dgm:chMax val="1"/>
          <dgm:bulletEnabled val="1"/>
        </dgm:presLayoutVars>
      </dgm:prSet>
      <dgm:spPr/>
      <dgm:t>
        <a:bodyPr/>
        <a:lstStyle/>
        <a:p>
          <a:endParaRPr lang="zh-CN" altLang="en-US"/>
        </a:p>
      </dgm:t>
    </dgm:pt>
    <dgm:pt modelId="{0255B21A-D8C9-4033-9684-EBFBA80BD152}" type="pres">
      <dgm:prSet presAssocID="{B7630F60-F2A5-4054-BCA3-536451AD5FFC}" presName="levelTx" presStyleLbl="revTx" presStyleIdx="0" presStyleCnt="0">
        <dgm:presLayoutVars>
          <dgm:chMax val="1"/>
          <dgm:bulletEnabled val="1"/>
        </dgm:presLayoutVars>
      </dgm:prSet>
      <dgm:spPr/>
      <dgm:t>
        <a:bodyPr/>
        <a:lstStyle/>
        <a:p>
          <a:endParaRPr lang="zh-CN" altLang="en-US"/>
        </a:p>
      </dgm:t>
    </dgm:pt>
    <dgm:pt modelId="{3F142EA1-1FAA-4179-ADEB-76B97D83919E}" type="pres">
      <dgm:prSet presAssocID="{75247942-48E8-4B11-9D90-475B52D8937E}" presName="Name8" presStyleCnt="0"/>
      <dgm:spPr/>
    </dgm:pt>
    <dgm:pt modelId="{E3B3F67B-FF9D-46E6-9F60-24A4D734E06C}" type="pres">
      <dgm:prSet presAssocID="{75247942-48E8-4B11-9D90-475B52D8937E}" presName="level" presStyleLbl="node1" presStyleIdx="1" presStyleCnt="3">
        <dgm:presLayoutVars>
          <dgm:chMax val="1"/>
          <dgm:bulletEnabled val="1"/>
        </dgm:presLayoutVars>
      </dgm:prSet>
      <dgm:spPr/>
      <dgm:t>
        <a:bodyPr/>
        <a:lstStyle/>
        <a:p>
          <a:endParaRPr lang="zh-CN" altLang="en-US"/>
        </a:p>
      </dgm:t>
    </dgm:pt>
    <dgm:pt modelId="{FCB7848C-A873-4129-AD83-27FBB2426C2F}" type="pres">
      <dgm:prSet presAssocID="{75247942-48E8-4B11-9D90-475B52D8937E}" presName="levelTx" presStyleLbl="revTx" presStyleIdx="0" presStyleCnt="0">
        <dgm:presLayoutVars>
          <dgm:chMax val="1"/>
          <dgm:bulletEnabled val="1"/>
        </dgm:presLayoutVars>
      </dgm:prSet>
      <dgm:spPr/>
      <dgm:t>
        <a:bodyPr/>
        <a:lstStyle/>
        <a:p>
          <a:endParaRPr lang="zh-CN" altLang="en-US"/>
        </a:p>
      </dgm:t>
    </dgm:pt>
    <dgm:pt modelId="{4594DF4F-7F00-4E10-87E1-C9A3540DDDF7}" type="pres">
      <dgm:prSet presAssocID="{E279765D-CC29-4FF4-BAC7-3B0BDC720512}" presName="Name8" presStyleCnt="0"/>
      <dgm:spPr/>
    </dgm:pt>
    <dgm:pt modelId="{B0DB2233-C21E-403B-A24A-8E30861E6096}" type="pres">
      <dgm:prSet presAssocID="{E279765D-CC29-4FF4-BAC7-3B0BDC720512}" presName="level" presStyleLbl="node1" presStyleIdx="2" presStyleCnt="3">
        <dgm:presLayoutVars>
          <dgm:chMax val="1"/>
          <dgm:bulletEnabled val="1"/>
        </dgm:presLayoutVars>
      </dgm:prSet>
      <dgm:spPr/>
      <dgm:t>
        <a:bodyPr/>
        <a:lstStyle/>
        <a:p>
          <a:endParaRPr lang="zh-CN" altLang="en-US"/>
        </a:p>
      </dgm:t>
    </dgm:pt>
    <dgm:pt modelId="{B5AD99D3-5F9E-4463-912E-866C67BCF46C}" type="pres">
      <dgm:prSet presAssocID="{E279765D-CC29-4FF4-BAC7-3B0BDC720512}" presName="levelTx" presStyleLbl="revTx" presStyleIdx="0" presStyleCnt="0">
        <dgm:presLayoutVars>
          <dgm:chMax val="1"/>
          <dgm:bulletEnabled val="1"/>
        </dgm:presLayoutVars>
      </dgm:prSet>
      <dgm:spPr/>
      <dgm:t>
        <a:bodyPr/>
        <a:lstStyle/>
        <a:p>
          <a:endParaRPr lang="zh-CN" altLang="en-US"/>
        </a:p>
      </dgm:t>
    </dgm:pt>
  </dgm:ptLst>
  <dgm:cxnLst>
    <dgm:cxn modelId="{011AEB75-9F81-409F-913E-1C6877B8FC4F}" type="presOf" srcId="{5CAF19FE-1D83-4B24-AF42-C904264293FB}" destId="{A81F5F82-9D78-48D2-B9AF-319AD72A1EE0}" srcOrd="0" destOrd="0" presId="urn:microsoft.com/office/officeart/2005/8/layout/pyramid1"/>
    <dgm:cxn modelId="{8DC3968F-EA74-4116-A240-2BE5A3D353E2}" type="presOf" srcId="{75247942-48E8-4B11-9D90-475B52D8937E}" destId="{E3B3F67B-FF9D-46E6-9F60-24A4D734E06C}" srcOrd="0" destOrd="0" presId="urn:microsoft.com/office/officeart/2005/8/layout/pyramid1"/>
    <dgm:cxn modelId="{07CE049B-9DE0-4DE4-84C3-FB32CC9DABE8}" type="presOf" srcId="{E279765D-CC29-4FF4-BAC7-3B0BDC720512}" destId="{B0DB2233-C21E-403B-A24A-8E30861E6096}" srcOrd="0" destOrd="0" presId="urn:microsoft.com/office/officeart/2005/8/layout/pyramid1"/>
    <dgm:cxn modelId="{2F075B9B-4E8A-4C22-A43A-8FA33119AB37}" type="presOf" srcId="{B7630F60-F2A5-4054-BCA3-536451AD5FFC}" destId="{B142A09A-0A8B-4C4A-B473-65C4985FAE90}" srcOrd="0" destOrd="0" presId="urn:microsoft.com/office/officeart/2005/8/layout/pyramid1"/>
    <dgm:cxn modelId="{4FDABFA4-EA4E-42E3-AACC-C9CB54825241}" type="presOf" srcId="{75247942-48E8-4B11-9D90-475B52D8937E}" destId="{FCB7848C-A873-4129-AD83-27FBB2426C2F}" srcOrd="1" destOrd="0" presId="urn:microsoft.com/office/officeart/2005/8/layout/pyramid1"/>
    <dgm:cxn modelId="{AC21938D-6481-4CAF-98CA-2B674792B2E2}" srcId="{5CAF19FE-1D83-4B24-AF42-C904264293FB}" destId="{B7630F60-F2A5-4054-BCA3-536451AD5FFC}" srcOrd="0" destOrd="0" parTransId="{EFED33FD-B48D-41C9-8A45-970E15876F1C}" sibTransId="{B635770D-6E8D-4828-B965-86F162676549}"/>
    <dgm:cxn modelId="{BEA6EFEF-8CFB-434B-A094-517564858DD7}" srcId="{5CAF19FE-1D83-4B24-AF42-C904264293FB}" destId="{E279765D-CC29-4FF4-BAC7-3B0BDC720512}" srcOrd="2" destOrd="0" parTransId="{600CB025-F67D-4122-9522-9D883C237394}" sibTransId="{9DF3E7A9-F13B-4AC6-B6EA-37016ED42A5C}"/>
    <dgm:cxn modelId="{BB2468AD-BCC8-4BFB-BDE4-EFE723BC7ED5}" type="presOf" srcId="{E279765D-CC29-4FF4-BAC7-3B0BDC720512}" destId="{B5AD99D3-5F9E-4463-912E-866C67BCF46C}" srcOrd="1" destOrd="0" presId="urn:microsoft.com/office/officeart/2005/8/layout/pyramid1"/>
    <dgm:cxn modelId="{4E8B7D0B-39C5-44FC-B364-72C31D8FD9F9}" srcId="{5CAF19FE-1D83-4B24-AF42-C904264293FB}" destId="{75247942-48E8-4B11-9D90-475B52D8937E}" srcOrd="1" destOrd="0" parTransId="{8C9455B8-83CB-4D8E-B325-0740A2CCB8C8}" sibTransId="{4E652BCC-6B23-417D-B6C3-D7922EA102F7}"/>
    <dgm:cxn modelId="{631AE2BD-6DB9-4DB4-9348-D2DE5814B3F9}" type="presOf" srcId="{B7630F60-F2A5-4054-BCA3-536451AD5FFC}" destId="{0255B21A-D8C9-4033-9684-EBFBA80BD152}" srcOrd="1" destOrd="0" presId="urn:microsoft.com/office/officeart/2005/8/layout/pyramid1"/>
    <dgm:cxn modelId="{9D404059-EB94-46E7-80B3-192CA1E6D47E}" type="presParOf" srcId="{A81F5F82-9D78-48D2-B9AF-319AD72A1EE0}" destId="{6C5AC760-506E-41A4-BC20-D39423D1794D}" srcOrd="0" destOrd="0" presId="urn:microsoft.com/office/officeart/2005/8/layout/pyramid1"/>
    <dgm:cxn modelId="{D2CB8A40-7E48-401B-A2E7-502FD86F7419}" type="presParOf" srcId="{6C5AC760-506E-41A4-BC20-D39423D1794D}" destId="{B142A09A-0A8B-4C4A-B473-65C4985FAE90}" srcOrd="0" destOrd="0" presId="urn:microsoft.com/office/officeart/2005/8/layout/pyramid1"/>
    <dgm:cxn modelId="{DCC46E2C-95DF-4A90-B3FA-5E2052B88364}" type="presParOf" srcId="{6C5AC760-506E-41A4-BC20-D39423D1794D}" destId="{0255B21A-D8C9-4033-9684-EBFBA80BD152}" srcOrd="1" destOrd="0" presId="urn:microsoft.com/office/officeart/2005/8/layout/pyramid1"/>
    <dgm:cxn modelId="{2491B7B4-7F4C-4473-B39D-DBBF5308C71F}" type="presParOf" srcId="{A81F5F82-9D78-48D2-B9AF-319AD72A1EE0}" destId="{3F142EA1-1FAA-4179-ADEB-76B97D83919E}" srcOrd="1" destOrd="0" presId="urn:microsoft.com/office/officeart/2005/8/layout/pyramid1"/>
    <dgm:cxn modelId="{3569849A-447F-4C31-8289-FF932DCEBDD9}" type="presParOf" srcId="{3F142EA1-1FAA-4179-ADEB-76B97D83919E}" destId="{E3B3F67B-FF9D-46E6-9F60-24A4D734E06C}" srcOrd="0" destOrd="0" presId="urn:microsoft.com/office/officeart/2005/8/layout/pyramid1"/>
    <dgm:cxn modelId="{AEB94772-D671-4A6F-91FF-A077E4865B6D}" type="presParOf" srcId="{3F142EA1-1FAA-4179-ADEB-76B97D83919E}" destId="{FCB7848C-A873-4129-AD83-27FBB2426C2F}" srcOrd="1" destOrd="0" presId="urn:microsoft.com/office/officeart/2005/8/layout/pyramid1"/>
    <dgm:cxn modelId="{3F468D9A-68FD-42C7-8230-997B421C1F5F}" type="presParOf" srcId="{A81F5F82-9D78-48D2-B9AF-319AD72A1EE0}" destId="{4594DF4F-7F00-4E10-87E1-C9A3540DDDF7}" srcOrd="2" destOrd="0" presId="urn:microsoft.com/office/officeart/2005/8/layout/pyramid1"/>
    <dgm:cxn modelId="{C81B69F2-94EC-4591-8452-AD16EE642D01}" type="presParOf" srcId="{4594DF4F-7F00-4E10-87E1-C9A3540DDDF7}" destId="{B0DB2233-C21E-403B-A24A-8E30861E6096}" srcOrd="0" destOrd="0" presId="urn:microsoft.com/office/officeart/2005/8/layout/pyramid1"/>
    <dgm:cxn modelId="{90145D37-FB33-49C1-92D6-DB20564EE6D3}" type="presParOf" srcId="{4594DF4F-7F00-4E10-87E1-C9A3540DDDF7}" destId="{B5AD99D3-5F9E-4463-912E-866C67BCF46C}"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E8D8-F29D-4996-A57C-740AB3341D50}">
      <dsp:nvSpPr>
        <dsp:cNvPr id="0" name=""/>
        <dsp:cNvSpPr/>
      </dsp:nvSpPr>
      <dsp:spPr>
        <a:xfrm>
          <a:off x="2088" y="495330"/>
          <a:ext cx="1601765" cy="10986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F8B72-CFA7-4278-8F63-F22F95B7C50D}">
      <dsp:nvSpPr>
        <dsp:cNvPr id="0" name=""/>
        <dsp:cNvSpPr/>
      </dsp:nvSpPr>
      <dsp:spPr>
        <a:xfrm>
          <a:off x="263106" y="1511655"/>
          <a:ext cx="1168575" cy="233716"/>
        </a:xfrm>
        <a:prstGeom prst="wedgeRectCallout">
          <a:avLst>
            <a:gd name="adj1" fmla="val 20250"/>
            <a:gd name="adj2" fmla="val -607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latin typeface="微软雅黑" panose="020B0503020204020204" pitchFamily="34" charset="-122"/>
              <a:ea typeface="微软雅黑" panose="020B0503020204020204" pitchFamily="34" charset="-122"/>
            </a:rPr>
            <a:t>SLXP-001</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263106" y="1511655"/>
        <a:ext cx="1168575" cy="233716"/>
      </dsp:txXfrm>
    </dsp:sp>
    <dsp:sp modelId="{4BE60DBE-8182-44D7-A553-402A3C338234}">
      <dsp:nvSpPr>
        <dsp:cNvPr id="0" name=""/>
        <dsp:cNvSpPr/>
      </dsp:nvSpPr>
      <dsp:spPr>
        <a:xfrm>
          <a:off x="1730776" y="491921"/>
          <a:ext cx="1558701" cy="111232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a:outerShdw blurRad="50800" dist="50800" dir="5400000" algn="ctr" rotWithShape="0">
            <a:srgbClr val="E0E0E0"/>
          </a:outerShdw>
        </a:effectLst>
      </dsp:spPr>
      <dsp:style>
        <a:lnRef idx="2">
          <a:scrgbClr r="0" g="0" b="0"/>
        </a:lnRef>
        <a:fillRef idx="1">
          <a:scrgbClr r="0" g="0" b="0"/>
        </a:fillRef>
        <a:effectRef idx="0">
          <a:scrgbClr r="0" g="0" b="0"/>
        </a:effectRef>
        <a:fontRef idx="minor"/>
      </dsp:style>
    </dsp:sp>
    <dsp:sp modelId="{0AFB7B9E-A697-45BA-B71B-454F0EDE4A5E}">
      <dsp:nvSpPr>
        <dsp:cNvPr id="0" name=""/>
        <dsp:cNvSpPr/>
      </dsp:nvSpPr>
      <dsp:spPr>
        <a:xfrm>
          <a:off x="1970261" y="1515064"/>
          <a:ext cx="1168575" cy="233716"/>
        </a:xfrm>
        <a:prstGeom prst="wedgeRectCallout">
          <a:avLst>
            <a:gd name="adj1" fmla="val 20250"/>
            <a:gd name="adj2" fmla="val -607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rPr>
            <a:t>二代 </a:t>
          </a:r>
          <a:r>
            <a:rPr lang="en-US" altLang="zh-CN" sz="1400" kern="1200" dirty="0" smtClean="0">
              <a:solidFill>
                <a:schemeClr val="tx1"/>
              </a:solidFill>
              <a:latin typeface="微软雅黑" panose="020B0503020204020204" pitchFamily="34" charset="-122"/>
              <a:ea typeface="微软雅黑" panose="020B0503020204020204" pitchFamily="34" charset="-122"/>
            </a:rPr>
            <a:t>SLXP-001</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1970261" y="1515064"/>
        <a:ext cx="1168575" cy="233716"/>
      </dsp:txXfrm>
    </dsp:sp>
    <dsp:sp modelId="{6A87163C-F774-4665-8F02-1B54B3849904}">
      <dsp:nvSpPr>
        <dsp:cNvPr id="0" name=""/>
        <dsp:cNvSpPr/>
      </dsp:nvSpPr>
      <dsp:spPr>
        <a:xfrm>
          <a:off x="3600496" y="786053"/>
          <a:ext cx="656172" cy="6127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7ACDB-D968-4E5A-B182-DE057D6068EA}">
      <dsp:nvSpPr>
        <dsp:cNvPr id="0" name=""/>
        <dsp:cNvSpPr/>
      </dsp:nvSpPr>
      <dsp:spPr>
        <a:xfrm>
          <a:off x="3416399" y="1398476"/>
          <a:ext cx="1113213" cy="222642"/>
        </a:xfrm>
        <a:prstGeom prst="wedgeRectCallout">
          <a:avLst>
            <a:gd name="adj1" fmla="val 20250"/>
            <a:gd name="adj2" fmla="val -607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solidFill>
                <a:schemeClr val="tx1"/>
              </a:solidFill>
              <a:latin typeface="微软雅黑" panose="020B0503020204020204" pitchFamily="34" charset="-122"/>
              <a:ea typeface="微软雅黑" panose="020B0503020204020204" pitchFamily="34" charset="-122"/>
            </a:rPr>
            <a:t>SLXP-002</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3416399" y="1398476"/>
        <a:ext cx="1113213" cy="222642"/>
      </dsp:txXfrm>
    </dsp:sp>
    <dsp:sp modelId="{E3D6A113-4544-47B7-B81D-08F7DFC4C9BB}">
      <dsp:nvSpPr>
        <dsp:cNvPr id="0" name=""/>
        <dsp:cNvSpPr/>
      </dsp:nvSpPr>
      <dsp:spPr>
        <a:xfrm>
          <a:off x="4656534" y="518623"/>
          <a:ext cx="1269217" cy="1015374"/>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519B1-1EC7-439A-AB50-8A7B5BA01508}">
      <dsp:nvSpPr>
        <dsp:cNvPr id="0" name=""/>
        <dsp:cNvSpPr/>
      </dsp:nvSpPr>
      <dsp:spPr>
        <a:xfrm>
          <a:off x="4770763" y="1498223"/>
          <a:ext cx="1129603" cy="223854"/>
        </a:xfrm>
        <a:prstGeom prst="wedgeRectCallout">
          <a:avLst>
            <a:gd name="adj1" fmla="val 20250"/>
            <a:gd name="adj2" fmla="val -607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rPr>
            <a:t>试剂盒</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4770763" y="1498223"/>
        <a:ext cx="1129603" cy="223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96CBB-47AD-4824-80E2-AEB79C83622F}">
      <dsp:nvSpPr>
        <dsp:cNvPr id="0" name=""/>
        <dsp:cNvSpPr/>
      </dsp:nvSpPr>
      <dsp:spPr>
        <a:xfrm>
          <a:off x="505616" y="321118"/>
          <a:ext cx="2143845" cy="2143845"/>
        </a:xfrm>
        <a:prstGeom prst="blockArc">
          <a:avLst>
            <a:gd name="adj1" fmla="val 10800000"/>
            <a:gd name="adj2" fmla="val 16200000"/>
            <a:gd name="adj3" fmla="val 4636"/>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B5EA53-469B-4F0E-BF47-3EF771AF0FE0}">
      <dsp:nvSpPr>
        <dsp:cNvPr id="0" name=""/>
        <dsp:cNvSpPr/>
      </dsp:nvSpPr>
      <dsp:spPr>
        <a:xfrm>
          <a:off x="505616" y="321118"/>
          <a:ext cx="2143845" cy="2143845"/>
        </a:xfrm>
        <a:prstGeom prst="blockArc">
          <a:avLst>
            <a:gd name="adj1" fmla="val 5400000"/>
            <a:gd name="adj2" fmla="val 10800000"/>
            <a:gd name="adj3" fmla="val 4636"/>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5C16D3-110B-437E-8F81-297BDA7AF22E}">
      <dsp:nvSpPr>
        <dsp:cNvPr id="0" name=""/>
        <dsp:cNvSpPr/>
      </dsp:nvSpPr>
      <dsp:spPr>
        <a:xfrm>
          <a:off x="505616" y="321118"/>
          <a:ext cx="2143845" cy="2143845"/>
        </a:xfrm>
        <a:prstGeom prst="blockArc">
          <a:avLst>
            <a:gd name="adj1" fmla="val 0"/>
            <a:gd name="adj2" fmla="val 5400000"/>
            <a:gd name="adj3" fmla="val 4636"/>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C85D75D-B617-4E1F-8304-5BDBCB1BD661}">
      <dsp:nvSpPr>
        <dsp:cNvPr id="0" name=""/>
        <dsp:cNvSpPr/>
      </dsp:nvSpPr>
      <dsp:spPr>
        <a:xfrm>
          <a:off x="505616" y="321118"/>
          <a:ext cx="2143845" cy="2143845"/>
        </a:xfrm>
        <a:prstGeom prst="blockArc">
          <a:avLst>
            <a:gd name="adj1" fmla="val 16200000"/>
            <a:gd name="adj2" fmla="val 0"/>
            <a:gd name="adj3" fmla="val 4636"/>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9326F5-57B3-4696-9DC9-9568CDE80DE6}">
      <dsp:nvSpPr>
        <dsp:cNvPr id="0" name=""/>
        <dsp:cNvSpPr/>
      </dsp:nvSpPr>
      <dsp:spPr>
        <a:xfrm>
          <a:off x="1084558" y="900060"/>
          <a:ext cx="985961" cy="98596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芯片大数据</a:t>
          </a:r>
          <a:endParaRPr lang="zh-CN" altLang="en-US" sz="1600" kern="1200" dirty="0">
            <a:latin typeface="微软雅黑" pitchFamily="34" charset="-122"/>
            <a:ea typeface="微软雅黑" pitchFamily="34" charset="-122"/>
          </a:endParaRPr>
        </a:p>
      </dsp:txBody>
      <dsp:txXfrm>
        <a:off x="1228949" y="1044451"/>
        <a:ext cx="697179" cy="697179"/>
      </dsp:txXfrm>
    </dsp:sp>
    <dsp:sp modelId="{FB66F9F3-4429-4B3E-9CE9-57BD1C18A1B4}">
      <dsp:nvSpPr>
        <dsp:cNvPr id="0" name=""/>
        <dsp:cNvSpPr/>
      </dsp:nvSpPr>
      <dsp:spPr>
        <a:xfrm>
          <a:off x="1232452" y="877"/>
          <a:ext cx="690173" cy="69017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latin typeface="微软雅黑" pitchFamily="34" charset="-122"/>
              <a:ea typeface="微软雅黑" pitchFamily="34" charset="-122"/>
            </a:rPr>
            <a:t>高速高效</a:t>
          </a:r>
          <a:endParaRPr lang="zh-CN" altLang="en-US" sz="1100" kern="1200" dirty="0">
            <a:latin typeface="微软雅黑" pitchFamily="34" charset="-122"/>
            <a:ea typeface="微软雅黑" pitchFamily="34" charset="-122"/>
          </a:endParaRPr>
        </a:p>
      </dsp:txBody>
      <dsp:txXfrm>
        <a:off x="1333525" y="101950"/>
        <a:ext cx="488027" cy="488027"/>
      </dsp:txXfrm>
    </dsp:sp>
    <dsp:sp modelId="{DE62D756-99D3-49BD-B7EA-3033068FA092}">
      <dsp:nvSpPr>
        <dsp:cNvPr id="0" name=""/>
        <dsp:cNvSpPr/>
      </dsp:nvSpPr>
      <dsp:spPr>
        <a:xfrm>
          <a:off x="2279528" y="1047954"/>
          <a:ext cx="690173" cy="69017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latin typeface="微软雅黑" pitchFamily="34" charset="-122"/>
              <a:ea typeface="微软雅黑" pitchFamily="34" charset="-122"/>
            </a:rPr>
            <a:t>标准统一</a:t>
          </a:r>
          <a:endParaRPr lang="zh-CN" altLang="en-US" sz="1100" kern="1200" dirty="0">
            <a:latin typeface="微软雅黑" pitchFamily="34" charset="-122"/>
            <a:ea typeface="微软雅黑" pitchFamily="34" charset="-122"/>
          </a:endParaRPr>
        </a:p>
      </dsp:txBody>
      <dsp:txXfrm>
        <a:off x="2380601" y="1149027"/>
        <a:ext cx="488027" cy="488027"/>
      </dsp:txXfrm>
    </dsp:sp>
    <dsp:sp modelId="{A997ECAE-8E97-48AB-9852-59B71C15605A}">
      <dsp:nvSpPr>
        <dsp:cNvPr id="0" name=""/>
        <dsp:cNvSpPr/>
      </dsp:nvSpPr>
      <dsp:spPr>
        <a:xfrm>
          <a:off x="1232452" y="2095030"/>
          <a:ext cx="690173" cy="69017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latin typeface="微软雅黑" pitchFamily="34" charset="-122"/>
              <a:ea typeface="微软雅黑" pitchFamily="34" charset="-122"/>
            </a:rPr>
            <a:t>价格低廉</a:t>
          </a:r>
          <a:endParaRPr lang="zh-CN" altLang="en-US" sz="1100" kern="1200" dirty="0">
            <a:latin typeface="微软雅黑" pitchFamily="34" charset="-122"/>
            <a:ea typeface="微软雅黑" pitchFamily="34" charset="-122"/>
          </a:endParaRPr>
        </a:p>
      </dsp:txBody>
      <dsp:txXfrm>
        <a:off x="1333525" y="2196103"/>
        <a:ext cx="488027" cy="488027"/>
      </dsp:txXfrm>
    </dsp:sp>
    <dsp:sp modelId="{E50B5D6E-F415-424C-B736-36443FF2673A}">
      <dsp:nvSpPr>
        <dsp:cNvPr id="0" name=""/>
        <dsp:cNvSpPr/>
      </dsp:nvSpPr>
      <dsp:spPr>
        <a:xfrm>
          <a:off x="185375" y="1047954"/>
          <a:ext cx="690173" cy="69017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latin typeface="微软雅黑" pitchFamily="34" charset="-122"/>
              <a:ea typeface="微软雅黑" pitchFamily="34" charset="-122"/>
            </a:rPr>
            <a:t>精准可靠</a:t>
          </a:r>
          <a:endParaRPr lang="zh-CN" altLang="en-US" sz="1100" kern="1200" dirty="0">
            <a:latin typeface="微软雅黑" pitchFamily="34" charset="-122"/>
            <a:ea typeface="微软雅黑" pitchFamily="34" charset="-122"/>
          </a:endParaRPr>
        </a:p>
      </dsp:txBody>
      <dsp:txXfrm>
        <a:off x="286448" y="1149027"/>
        <a:ext cx="488027" cy="488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2A09A-0A8B-4C4A-B473-65C4985FAE90}">
      <dsp:nvSpPr>
        <dsp:cNvPr id="0" name=""/>
        <dsp:cNvSpPr/>
      </dsp:nvSpPr>
      <dsp:spPr>
        <a:xfrm>
          <a:off x="839396" y="0"/>
          <a:ext cx="839396" cy="633016"/>
        </a:xfrm>
        <a:prstGeom prst="trapezoid">
          <a:avLst>
            <a:gd name="adj" fmla="val 66301"/>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effectLst>
                <a:outerShdw blurRad="38100" dist="38100" dir="2700000" algn="tl">
                  <a:srgbClr val="000000">
                    <a:alpha val="43137"/>
                  </a:srgbClr>
                </a:outerShdw>
              </a:effectLst>
              <a:latin typeface="微软雅黑" pitchFamily="34" charset="-122"/>
              <a:ea typeface="微软雅黑" pitchFamily="34" charset="-122"/>
            </a:rPr>
            <a:t>高危</a:t>
          </a:r>
          <a:endParaRPr lang="zh-CN" altLang="en-US" sz="16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839396" y="0"/>
        <a:ext cx="839396" cy="633016"/>
      </dsp:txXfrm>
    </dsp:sp>
    <dsp:sp modelId="{E3B3F67B-FF9D-46E6-9F60-24A4D734E06C}">
      <dsp:nvSpPr>
        <dsp:cNvPr id="0" name=""/>
        <dsp:cNvSpPr/>
      </dsp:nvSpPr>
      <dsp:spPr>
        <a:xfrm>
          <a:off x="419698" y="633016"/>
          <a:ext cx="1678793" cy="633016"/>
        </a:xfrm>
        <a:prstGeom prst="trapezoid">
          <a:avLst>
            <a:gd name="adj" fmla="val 66301"/>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effectLst>
                <a:outerShdw blurRad="38100" dist="38100" dir="2700000" algn="tl">
                  <a:srgbClr val="000000">
                    <a:alpha val="43137"/>
                  </a:srgbClr>
                </a:outerShdw>
              </a:effectLst>
              <a:latin typeface="微软雅黑" pitchFamily="34" charset="-122"/>
              <a:ea typeface="微软雅黑" pitchFamily="34" charset="-122"/>
            </a:rPr>
            <a:t>中危</a:t>
          </a:r>
          <a:endParaRPr lang="zh-CN" altLang="en-US" sz="1600"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713487" y="633016"/>
        <a:ext cx="1091215" cy="633016"/>
      </dsp:txXfrm>
    </dsp:sp>
    <dsp:sp modelId="{B0DB2233-C21E-403B-A24A-8E30861E6096}">
      <dsp:nvSpPr>
        <dsp:cNvPr id="0" name=""/>
        <dsp:cNvSpPr/>
      </dsp:nvSpPr>
      <dsp:spPr>
        <a:xfrm>
          <a:off x="0" y="1266033"/>
          <a:ext cx="2518189" cy="633016"/>
        </a:xfrm>
        <a:prstGeom prst="trapezoid">
          <a:avLst>
            <a:gd name="adj" fmla="val 66301"/>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effectLst>
                <a:outerShdw blurRad="38100" dist="38100" dir="2700000" algn="tl">
                  <a:srgbClr val="000000">
                    <a:alpha val="43137"/>
                  </a:srgbClr>
                </a:outerShdw>
              </a:effectLst>
              <a:latin typeface="微软雅黑" pitchFamily="34" charset="-122"/>
              <a:ea typeface="微软雅黑" pitchFamily="34" charset="-122"/>
            </a:rPr>
            <a:t>低危</a:t>
          </a:r>
          <a:endParaRPr lang="en-US" altLang="zh-CN" sz="1600" kern="1200" dirty="0" smtClean="0">
            <a:effectLst>
              <a:outerShdw blurRad="38100" dist="38100" dir="2700000" algn="tl">
                <a:srgbClr val="000000">
                  <a:alpha val="43137"/>
                </a:srgbClr>
              </a:outerShdw>
            </a:effectLst>
            <a:latin typeface="微软雅黑" pitchFamily="34" charset="-122"/>
            <a:ea typeface="微软雅黑" pitchFamily="34" charset="-122"/>
          </a:endParaRPr>
        </a:p>
        <a:p>
          <a:pPr lvl="0" algn="ctr" defTabSz="711200">
            <a:lnSpc>
              <a:spcPct val="90000"/>
            </a:lnSpc>
            <a:spcBef>
              <a:spcPct val="0"/>
            </a:spcBef>
            <a:spcAft>
              <a:spcPct val="35000"/>
            </a:spcAft>
          </a:pPr>
          <a:r>
            <a:rPr lang="zh-CN" altLang="en-US" sz="1400" kern="120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个性化肿瘤健康管理</a:t>
          </a:r>
          <a:endParaRPr lang="zh-CN" altLang="en-US" sz="1400" kern="1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dsp:txBody>
      <dsp:txXfrm>
        <a:off x="440683" y="1266033"/>
        <a:ext cx="1636823" cy="63301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1"/>
            <a:ext cx="2929837" cy="498852"/>
          </a:xfrm>
          <a:prstGeom prst="rect">
            <a:avLst/>
          </a:prstGeom>
        </p:spPr>
        <p:txBody>
          <a:bodyPr vert="horz" lIns="91440" tIns="45720" rIns="91440" bIns="45720" rtlCol="0"/>
          <a:lstStyle>
            <a:lvl1pPr algn="r">
              <a:defRPr sz="1200"/>
            </a:lvl1pPr>
          </a:lstStyle>
          <a:p>
            <a:fld id="{867E5CAB-5575-4F20-862B-FF84CDBD73A7}" type="datetimeFigureOut">
              <a:rPr lang="zh-CN" altLang="en-US" smtClean="0"/>
              <a:pPr/>
              <a:t>2017/10/20</a:t>
            </a:fld>
            <a:endParaRPr lang="zh-CN" altLang="en-US"/>
          </a:p>
        </p:txBody>
      </p:sp>
      <p:sp>
        <p:nvSpPr>
          <p:cNvPr id="4" name="页脚占位符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24199E69-C4F6-47D3-9D8B-3E8DA074B8DC}" type="slidenum">
              <a:rPr lang="zh-CN" altLang="en-US" smtClean="0"/>
              <a:pPr/>
              <a:t>‹#›</a:t>
            </a:fld>
            <a:endParaRPr lang="zh-CN" altLang="en-US"/>
          </a:p>
        </p:txBody>
      </p:sp>
    </p:spTree>
    <p:extLst>
      <p:ext uri="{BB962C8B-B14F-4D97-AF65-F5344CB8AC3E}">
        <p14:creationId xmlns:p14="http://schemas.microsoft.com/office/powerpoint/2010/main" val="1596268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9DCBE0DC-59D1-4492-A759-9B7E7B780E9C}" type="datetimeFigureOut">
              <a:rPr lang="zh-CN" altLang="en-US" smtClean="0"/>
              <a:pPr/>
              <a:t>2017/10/20</a:t>
            </a:fld>
            <a:endParaRPr lang="zh-CN" altLang="en-US"/>
          </a:p>
        </p:txBody>
      </p:sp>
      <p:sp>
        <p:nvSpPr>
          <p:cNvPr id="4" name="幻灯片图像占位符 3"/>
          <p:cNvSpPr>
            <a:spLocks noGrp="1" noRot="1" noChangeAspect="1"/>
          </p:cNvSpPr>
          <p:nvPr>
            <p:ph type="sldImg" idx="2"/>
          </p:nvPr>
        </p:nvSpPr>
        <p:spPr>
          <a:xfrm>
            <a:off x="895350" y="746125"/>
            <a:ext cx="4970463"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11336F0-A849-4C36-B24A-3009716B13CE}" type="slidenum">
              <a:rPr lang="zh-CN" altLang="en-US" smtClean="0"/>
              <a:pPr/>
              <a:t>‹#›</a:t>
            </a:fld>
            <a:endParaRPr lang="zh-CN" altLang="en-US"/>
          </a:p>
        </p:txBody>
      </p:sp>
    </p:spTree>
    <p:extLst>
      <p:ext uri="{BB962C8B-B14F-4D97-AF65-F5344CB8AC3E}">
        <p14:creationId xmlns:p14="http://schemas.microsoft.com/office/powerpoint/2010/main" val="214528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pPr>
              <a:spcAft>
                <a:spcPts val="1200"/>
              </a:spcAft>
            </a:pPr>
            <a:r>
              <a:rPr lang="en-US" altLang="zh-CN" sz="2000" b="1" dirty="0" smtClean="0">
                <a:solidFill>
                  <a:srgbClr val="FF0000"/>
                </a:solidFill>
                <a:latin typeface="华文中宋" panose="02010600040101010101" pitchFamily="2" charset="-122"/>
                <a:ea typeface="华文中宋" panose="02010600040101010101" pitchFamily="2" charset="-122"/>
              </a:rPr>
              <a:t>2</a:t>
            </a:r>
            <a:r>
              <a:rPr lang="zh-CN" altLang="en-US" sz="1200" b="1" dirty="0" smtClean="0">
                <a:solidFill>
                  <a:srgbClr val="FF0000"/>
                </a:solidFill>
                <a:latin typeface="华文中宋" panose="02010600040101010101" pitchFamily="2" charset="-122"/>
                <a:ea typeface="华文中宋" panose="02010600040101010101" pitchFamily="2" charset="-122"/>
              </a:rPr>
              <a:t>项</a:t>
            </a:r>
            <a:r>
              <a:rPr lang="zh-CN" altLang="en-US" sz="1200" b="1" dirty="0" smtClean="0">
                <a:latin typeface="华文中宋" panose="02010600040101010101" pitchFamily="2" charset="-122"/>
                <a:ea typeface="华文中宋" panose="02010600040101010101" pitchFamily="2" charset="-122"/>
              </a:rPr>
              <a:t>“</a:t>
            </a:r>
            <a:r>
              <a:rPr lang="en-US" altLang="zh-CN" sz="1200" dirty="0" smtClean="0">
                <a:latin typeface="华文中宋" panose="02010600040101010101" pitchFamily="2" charset="-122"/>
                <a:ea typeface="华文中宋" panose="02010600040101010101" pitchFamily="2" charset="-122"/>
              </a:rPr>
              <a:t>863</a:t>
            </a:r>
            <a:r>
              <a:rPr lang="zh-CN" altLang="en-US" sz="1200" dirty="0" smtClean="0">
                <a:latin typeface="华文中宋" panose="02010600040101010101" pitchFamily="2" charset="-122"/>
                <a:ea typeface="华文中宋" panose="02010600040101010101" pitchFamily="2" charset="-122"/>
              </a:rPr>
              <a:t>”项目：</a:t>
            </a:r>
            <a:endParaRPr lang="en-US" altLang="zh-CN" sz="1200" dirty="0" smtClean="0">
              <a:latin typeface="华文中宋" panose="02010600040101010101" pitchFamily="2" charset="-122"/>
              <a:ea typeface="华文中宋" panose="02010600040101010101" pitchFamily="2" charset="-122"/>
            </a:endParaRPr>
          </a:p>
          <a:p>
            <a:pPr>
              <a:spcAft>
                <a:spcPts val="1200"/>
              </a:spcAft>
            </a:pPr>
            <a:r>
              <a:rPr lang="en-US" altLang="zh-CN" sz="1200" dirty="0" smtClean="0">
                <a:latin typeface="华文中宋" panose="02010600040101010101" pitchFamily="2" charset="-122"/>
                <a:ea typeface="华文中宋" panose="02010600040101010101" pitchFamily="2" charset="-122"/>
              </a:rPr>
              <a:t>2007</a:t>
            </a:r>
            <a:r>
              <a:rPr lang="zh-CN" altLang="en-US" sz="1200" dirty="0" smtClean="0">
                <a:latin typeface="华文中宋" panose="02010600040101010101" pitchFamily="2" charset="-122"/>
                <a:ea typeface="华文中宋" panose="02010600040101010101" pitchFamily="2" charset="-122"/>
              </a:rPr>
              <a:t>年，公司联合二军大共同申报了“肿瘤标志物优化组合的临床研究及蛋白芯片的研发”，课题被列入“十一五”国家生物和医药科技领域“</a:t>
            </a:r>
            <a:r>
              <a:rPr lang="en-US" altLang="zh-CN" sz="1200" dirty="0" smtClean="0">
                <a:latin typeface="华文中宋" panose="02010600040101010101" pitchFamily="2" charset="-122"/>
                <a:ea typeface="华文中宋" panose="02010600040101010101" pitchFamily="2" charset="-122"/>
              </a:rPr>
              <a:t>863</a:t>
            </a:r>
            <a:r>
              <a:rPr lang="zh-CN" altLang="en-US" sz="1200" dirty="0" smtClean="0">
                <a:latin typeface="华文中宋" panose="02010600040101010101" pitchFamily="2" charset="-122"/>
                <a:ea typeface="华文中宋" panose="02010600040101010101" pitchFamily="2" charset="-122"/>
              </a:rPr>
              <a:t>”计划；</a:t>
            </a:r>
            <a:endParaRPr lang="en-US" altLang="zh-CN" sz="1200" dirty="0" smtClean="0">
              <a:latin typeface="华文中宋" panose="02010600040101010101" pitchFamily="2" charset="-122"/>
              <a:ea typeface="华文中宋" panose="02010600040101010101" pitchFamily="2" charset="-122"/>
            </a:endParaRPr>
          </a:p>
          <a:p>
            <a:pPr>
              <a:spcAft>
                <a:spcPts val="1200"/>
              </a:spcAft>
            </a:pPr>
            <a:r>
              <a:rPr lang="en-US" altLang="zh-CN" sz="1200" dirty="0" smtClean="0">
                <a:latin typeface="华文中宋" panose="02010600040101010101" pitchFamily="2" charset="-122"/>
                <a:ea typeface="华文中宋" panose="02010600040101010101" pitchFamily="2" charset="-122"/>
              </a:rPr>
              <a:t>2010</a:t>
            </a:r>
            <a:r>
              <a:rPr lang="zh-CN" altLang="en-US" sz="1200" dirty="0" smtClean="0">
                <a:latin typeface="华文中宋" panose="02010600040101010101" pitchFamily="2" charset="-122"/>
                <a:ea typeface="华文中宋" panose="02010600040101010101" pitchFamily="2" charset="-122"/>
              </a:rPr>
              <a:t>年，“全自动微生物鉴定及药敏分析系统”课题被国家科技部列入“十二五”国家“</a:t>
            </a:r>
            <a:r>
              <a:rPr lang="en-US" altLang="zh-CN" sz="1200" dirty="0" smtClean="0">
                <a:latin typeface="华文中宋" panose="02010600040101010101" pitchFamily="2" charset="-122"/>
                <a:ea typeface="华文中宋" panose="02010600040101010101" pitchFamily="2" charset="-122"/>
              </a:rPr>
              <a:t>863</a:t>
            </a:r>
            <a:r>
              <a:rPr lang="zh-CN" altLang="en-US" sz="1200" dirty="0" smtClean="0">
                <a:latin typeface="华文中宋" panose="02010600040101010101" pitchFamily="2" charset="-122"/>
                <a:ea typeface="华文中宋" panose="02010600040101010101" pitchFamily="2" charset="-122"/>
              </a:rPr>
              <a:t>计划”，成为国家高科技研究发展计划“生物和医药技术领域体外诊断技术产品开发重大项目”转化基地。</a:t>
            </a:r>
          </a:p>
          <a:p>
            <a:pPr>
              <a:spcAft>
                <a:spcPts val="1200"/>
              </a:spcAft>
            </a:pPr>
            <a:r>
              <a:rPr lang="en-US" altLang="zh-CN" sz="2000" b="1" dirty="0" smtClean="0">
                <a:solidFill>
                  <a:srgbClr val="FF0000"/>
                </a:solidFill>
                <a:latin typeface="华文中宋" panose="02010600040101010101" pitchFamily="2" charset="-122"/>
                <a:ea typeface="华文中宋" panose="02010600040101010101" pitchFamily="2" charset="-122"/>
              </a:rPr>
              <a:t>1</a:t>
            </a:r>
            <a:r>
              <a:rPr lang="zh-CN" altLang="en-US" sz="1200" b="1" dirty="0" smtClean="0">
                <a:solidFill>
                  <a:srgbClr val="FF0000"/>
                </a:solidFill>
                <a:latin typeface="华文中宋" panose="02010600040101010101" pitchFamily="2" charset="-122"/>
                <a:ea typeface="华文中宋" panose="02010600040101010101" pitchFamily="2" charset="-122"/>
              </a:rPr>
              <a:t>项</a:t>
            </a:r>
            <a:r>
              <a:rPr lang="zh-CN" altLang="en-US" sz="1200" dirty="0" smtClean="0">
                <a:latin typeface="华文中宋" panose="02010600040101010101" pitchFamily="2" charset="-122"/>
                <a:ea typeface="华文中宋" panose="02010600040101010101" pitchFamily="2" charset="-122"/>
              </a:rPr>
              <a:t>“江苏省科技成果转化芯片及自动化检测仪的研究和产业化”被列入“江苏产业”项目：</a:t>
            </a:r>
            <a:endParaRPr lang="en-US" altLang="zh-CN" sz="1200" dirty="0" smtClean="0">
              <a:latin typeface="华文中宋" panose="02010600040101010101" pitchFamily="2" charset="-122"/>
              <a:ea typeface="华文中宋" panose="02010600040101010101" pitchFamily="2" charset="-122"/>
            </a:endParaRPr>
          </a:p>
          <a:p>
            <a:pPr>
              <a:spcAft>
                <a:spcPts val="1200"/>
              </a:spcAft>
            </a:pPr>
            <a:r>
              <a:rPr lang="en-US" altLang="zh-CN" sz="1200" dirty="0" smtClean="0">
                <a:latin typeface="华文中宋" panose="02010600040101010101" pitchFamily="2" charset="-122"/>
                <a:ea typeface="华文中宋" panose="02010600040101010101" pitchFamily="2" charset="-122"/>
              </a:rPr>
              <a:t>2009</a:t>
            </a:r>
            <a:r>
              <a:rPr lang="zh-CN" altLang="en-US" sz="1200" dirty="0" smtClean="0">
                <a:latin typeface="华文中宋" panose="02010600040101010101" pitchFamily="2" charset="-122"/>
                <a:ea typeface="华文中宋" panose="02010600040101010101" pitchFamily="2" charset="-122"/>
              </a:rPr>
              <a:t>年，“肿瘤检测蛋白省科技成果转化产业”项目；</a:t>
            </a:r>
            <a:endParaRPr lang="en-US" altLang="zh-CN" sz="1200" dirty="0" smtClean="0">
              <a:latin typeface="华文中宋" panose="02010600040101010101" pitchFamily="2" charset="-122"/>
              <a:ea typeface="华文中宋" panose="02010600040101010101" pitchFamily="2" charset="-122"/>
            </a:endParaRPr>
          </a:p>
          <a:p>
            <a:pPr>
              <a:spcAft>
                <a:spcPts val="1200"/>
              </a:spcAft>
            </a:pPr>
            <a:r>
              <a:rPr lang="en-US" altLang="zh-CN" sz="2000" b="1" dirty="0" smtClean="0">
                <a:solidFill>
                  <a:srgbClr val="FF0000"/>
                </a:solidFill>
                <a:latin typeface="华文中宋" panose="02010600040101010101" pitchFamily="2" charset="-122"/>
                <a:ea typeface="华文中宋" panose="02010600040101010101" pitchFamily="2" charset="-122"/>
              </a:rPr>
              <a:t>1</a:t>
            </a:r>
            <a:r>
              <a:rPr lang="zh-CN" altLang="en-US" sz="1200" b="1" dirty="0" smtClean="0">
                <a:solidFill>
                  <a:srgbClr val="FF0000"/>
                </a:solidFill>
                <a:latin typeface="华文中宋" panose="02010600040101010101" pitchFamily="2" charset="-122"/>
                <a:ea typeface="华文中宋" panose="02010600040101010101" pitchFamily="2" charset="-122"/>
              </a:rPr>
              <a:t>项</a:t>
            </a:r>
            <a:r>
              <a:rPr lang="zh-CN" altLang="en-US" sz="1200" dirty="0" smtClean="0">
                <a:latin typeface="华文中宋" panose="02010600040101010101" pitchFamily="2" charset="-122"/>
                <a:ea typeface="华文中宋" panose="02010600040101010101" pitchFamily="2" charset="-122"/>
              </a:rPr>
              <a:t>“工业支撑项目”项目：</a:t>
            </a:r>
            <a:endParaRPr lang="en-US" altLang="zh-CN" sz="1200" dirty="0" smtClean="0">
              <a:latin typeface="华文中宋" panose="02010600040101010101" pitchFamily="2" charset="-122"/>
              <a:ea typeface="华文中宋" panose="02010600040101010101" pitchFamily="2" charset="-122"/>
            </a:endParaRPr>
          </a:p>
          <a:p>
            <a:pPr>
              <a:spcAft>
                <a:spcPts val="1200"/>
              </a:spcAft>
            </a:pPr>
            <a:r>
              <a:rPr lang="en-US" altLang="zh-CN" sz="1200" dirty="0" smtClean="0">
                <a:latin typeface="华文中宋" panose="02010600040101010101" pitchFamily="2" charset="-122"/>
                <a:ea typeface="华文中宋" panose="02010600040101010101" pitchFamily="2" charset="-122"/>
              </a:rPr>
              <a:t>2010</a:t>
            </a:r>
            <a:r>
              <a:rPr lang="zh-CN" altLang="en-US" sz="1200" dirty="0" smtClean="0">
                <a:latin typeface="华文中宋" panose="02010600040101010101" pitchFamily="2" charset="-122"/>
                <a:ea typeface="华文中宋" panose="02010600040101010101" pitchFamily="2" charset="-122"/>
              </a:rPr>
              <a:t>年，“肿瘤检测蛋白芯片及自动化检测仪的研究和产业化”项目被列入无锡市“工业支撑项目”</a:t>
            </a:r>
            <a:endParaRPr lang="en-US" altLang="zh-CN" sz="1200" dirty="0" smtClean="0">
              <a:latin typeface="华文中宋" panose="02010600040101010101" pitchFamily="2" charset="-122"/>
              <a:ea typeface="华文中宋" panose="0201060004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4</a:t>
            </a:fld>
            <a:endParaRPr lang="zh-CN" altLang="en-US"/>
          </a:p>
        </p:txBody>
      </p:sp>
    </p:spTree>
    <p:extLst>
      <p:ext uri="{BB962C8B-B14F-4D97-AF65-F5344CB8AC3E}">
        <p14:creationId xmlns:p14="http://schemas.microsoft.com/office/powerpoint/2010/main" val="32431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r>
              <a:rPr lang="zh-CN" altLang="en-US" dirty="0" smtClean="0"/>
              <a:t>根据国家卫计委</a:t>
            </a:r>
            <a:r>
              <a:rPr lang="en-US" altLang="zh-CN" dirty="0" smtClean="0"/>
              <a:t>2015</a:t>
            </a:r>
            <a:r>
              <a:rPr lang="zh-CN" altLang="en-US" dirty="0" smtClean="0"/>
              <a:t>年鉴数据显示，恶性肿瘤占比在所有的疾病中为首位达到</a:t>
            </a:r>
            <a:r>
              <a:rPr lang="en-US" altLang="zh-CN" dirty="0" smtClean="0"/>
              <a:t>27%</a:t>
            </a:r>
            <a:r>
              <a:rPr lang="zh-CN" altLang="en-US" dirty="0" smtClean="0"/>
              <a:t>。</a:t>
            </a:r>
            <a:endParaRPr lang="en-US" altLang="zh-CN" dirty="0" smtClean="0"/>
          </a:p>
          <a:p>
            <a:r>
              <a:rPr lang="zh-CN" altLang="en-US" dirty="0" smtClean="0"/>
              <a:t>每分钟有</a:t>
            </a:r>
            <a:r>
              <a:rPr lang="en-US" altLang="zh-CN" dirty="0" smtClean="0"/>
              <a:t>6</a:t>
            </a:r>
            <a:r>
              <a:rPr lang="zh-CN" altLang="en-US" dirty="0" smtClean="0"/>
              <a:t>个人被诊断为肿瘤，有</a:t>
            </a:r>
            <a:r>
              <a:rPr lang="en-US" altLang="zh-CN" dirty="0" smtClean="0"/>
              <a:t>5</a:t>
            </a:r>
            <a:r>
              <a:rPr lang="zh-CN" altLang="en-US" dirty="0" smtClean="0"/>
              <a:t>个人死于癌症。其中，肺癌、胃癌、肝癌成为发病与死亡率最高的癌症，而乳腺癌、结直肠癌、宫颈癌使女性健康受到威胁。</a:t>
            </a:r>
            <a:endParaRPr lang="en-US" altLang="zh-CN" dirty="0" smtClean="0"/>
          </a:p>
          <a:p>
            <a:r>
              <a:rPr lang="en-US" altLang="zh-CN" dirty="0" smtClean="0"/>
              <a:t>2010</a:t>
            </a:r>
            <a:r>
              <a:rPr lang="zh-CN" altLang="en-US" dirty="0" smtClean="0"/>
              <a:t>年，中国新发肺癌</a:t>
            </a:r>
            <a:r>
              <a:rPr lang="en-US" altLang="zh-CN" dirty="0" smtClean="0"/>
              <a:t>60.59</a:t>
            </a:r>
            <a:r>
              <a:rPr lang="zh-CN" altLang="en-US" dirty="0" smtClean="0"/>
              <a:t>万，同期死亡病例约</a:t>
            </a:r>
            <a:r>
              <a:rPr lang="en-US" altLang="zh-CN" dirty="0" smtClean="0"/>
              <a:t>48.66</a:t>
            </a:r>
            <a:r>
              <a:rPr lang="zh-CN" altLang="en-US" dirty="0" smtClean="0"/>
              <a:t>万；</a:t>
            </a:r>
            <a:r>
              <a:rPr lang="en-US" altLang="zh-CN" dirty="0" smtClean="0"/>
              <a:t>2015</a:t>
            </a:r>
            <a:r>
              <a:rPr lang="zh-CN" altLang="en-US" dirty="0" smtClean="0"/>
              <a:t>年，</a:t>
            </a:r>
            <a:r>
              <a:rPr lang="zh-CN" altLang="en-US" sz="1200" b="1" i="0" kern="1200" dirty="0" smtClean="0">
                <a:solidFill>
                  <a:schemeClr val="tx1"/>
                </a:solidFill>
                <a:effectLst/>
                <a:latin typeface="+mn-lt"/>
                <a:ea typeface="+mn-ea"/>
                <a:cs typeface="+mn-cs"/>
              </a:rPr>
              <a:t>中国有</a:t>
            </a:r>
            <a:r>
              <a:rPr lang="en-US" altLang="zh-CN" sz="1200" b="1" i="0" kern="1200" dirty="0" smtClean="0">
                <a:solidFill>
                  <a:schemeClr val="tx1"/>
                </a:solidFill>
                <a:effectLst/>
                <a:latin typeface="+mn-lt"/>
                <a:ea typeface="+mn-ea"/>
                <a:cs typeface="+mn-cs"/>
              </a:rPr>
              <a:t>73</a:t>
            </a:r>
            <a:r>
              <a:rPr lang="zh-CN" altLang="en-US" sz="1200" b="1" i="0" kern="1200" dirty="0" smtClean="0">
                <a:solidFill>
                  <a:schemeClr val="tx1"/>
                </a:solidFill>
                <a:effectLst/>
                <a:latin typeface="+mn-lt"/>
                <a:ea typeface="+mn-ea"/>
                <a:cs typeface="+mn-cs"/>
              </a:rPr>
              <a:t>万新发肺癌病例，约</a:t>
            </a:r>
            <a:r>
              <a:rPr lang="en-US" altLang="zh-CN" sz="1200" b="1" i="0" kern="1200" dirty="0" smtClean="0">
                <a:solidFill>
                  <a:schemeClr val="tx1"/>
                </a:solidFill>
                <a:effectLst/>
                <a:latin typeface="+mn-lt"/>
                <a:ea typeface="+mn-ea"/>
                <a:cs typeface="+mn-cs"/>
              </a:rPr>
              <a:t>61</a:t>
            </a:r>
            <a:r>
              <a:rPr lang="zh-CN" altLang="en-US" sz="1200" b="1" i="0" kern="1200" dirty="0" smtClean="0">
                <a:solidFill>
                  <a:schemeClr val="tx1"/>
                </a:solidFill>
                <a:effectLst/>
                <a:latin typeface="+mn-lt"/>
                <a:ea typeface="+mn-ea"/>
                <a:cs typeface="+mn-cs"/>
              </a:rPr>
              <a:t>万人死于肺癌</a:t>
            </a:r>
            <a:r>
              <a:rPr lang="zh-CN" altLang="en-US" sz="1200" b="0" i="0" kern="1200" dirty="0" smtClean="0">
                <a:solidFill>
                  <a:schemeClr val="tx1"/>
                </a:solidFill>
                <a:effectLst/>
                <a:latin typeface="+mn-lt"/>
                <a:ea typeface="+mn-ea"/>
                <a:cs typeface="+mn-cs"/>
              </a:rPr>
              <a:t>。</a:t>
            </a:r>
            <a:endParaRPr lang="en-US" altLang="zh-CN" dirty="0" smtClean="0"/>
          </a:p>
          <a:p>
            <a:r>
              <a:rPr lang="zh-CN" altLang="en-US" dirty="0" smtClean="0"/>
              <a:t>尽管有层出不穷的肿瘤药物相继面市，但是对于大多数恶性肿瘤病人药物只能延长他们的生存期，很难完全治愈。</a:t>
            </a:r>
            <a:endParaRPr lang="en-US" altLang="zh-CN" dirty="0" smtClean="0"/>
          </a:p>
          <a:p>
            <a:r>
              <a:rPr lang="zh-CN" altLang="en-US" dirty="0" smtClean="0"/>
              <a:t>对于肿瘤，其实最重要的是做到早发现早治疗。</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336F0-A849-4C36-B24A-3009716B13C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1407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r>
              <a:rPr lang="zh-CN" altLang="en-US" dirty="0" smtClean="0"/>
              <a:t>三联的产品就是志物集于同一硬基于多肿瘤标志物的科学优化组合，将多项肿瘤标基质平台。针对男性、女性恶性肿瘤、肝癌、肺癌、消化道肿瘤等，将相关肿瘤标志物组合于一张芯片，进行肿瘤的准确筛查。</a:t>
            </a:r>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7</a:t>
            </a:fld>
            <a:endParaRPr lang="zh-CN" altLang="en-US"/>
          </a:p>
        </p:txBody>
      </p:sp>
    </p:spTree>
    <p:extLst>
      <p:ext uri="{BB962C8B-B14F-4D97-AF65-F5344CB8AC3E}">
        <p14:creationId xmlns:p14="http://schemas.microsoft.com/office/powerpoint/2010/main" val="27101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r>
              <a:rPr lang="zh-CN" altLang="en-US" dirty="0" smtClean="0"/>
              <a:t>三联的硬基质平台具有非常大的优势。首先，灵敏度高。肿瘤标志物联合检测对上消化道肿瘤的早期临床诊断的统计数据看出，肿瘤标志物的联合检测相对于单肿瘤指标的检测检出率大大提高，大道了</a:t>
            </a:r>
            <a:r>
              <a:rPr lang="en-US" altLang="zh-CN" dirty="0" smtClean="0"/>
              <a:t>89.05%</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10</a:t>
            </a:fld>
            <a:endParaRPr lang="zh-CN" altLang="en-US"/>
          </a:p>
        </p:txBody>
      </p:sp>
    </p:spTree>
    <p:extLst>
      <p:ext uri="{BB962C8B-B14F-4D97-AF65-F5344CB8AC3E}">
        <p14:creationId xmlns:p14="http://schemas.microsoft.com/office/powerpoint/2010/main" val="290540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12</a:t>
            </a:fld>
            <a:endParaRPr lang="zh-CN" altLang="en-US"/>
          </a:p>
        </p:txBody>
      </p:sp>
    </p:spTree>
    <p:extLst>
      <p:ext uri="{BB962C8B-B14F-4D97-AF65-F5344CB8AC3E}">
        <p14:creationId xmlns:p14="http://schemas.microsoft.com/office/powerpoint/2010/main" val="324980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13</a:t>
            </a:fld>
            <a:endParaRPr lang="zh-CN" altLang="en-US"/>
          </a:p>
        </p:txBody>
      </p:sp>
    </p:spTree>
    <p:extLst>
      <p:ext uri="{BB962C8B-B14F-4D97-AF65-F5344CB8AC3E}">
        <p14:creationId xmlns:p14="http://schemas.microsoft.com/office/powerpoint/2010/main" val="206593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14</a:t>
            </a:fld>
            <a:endParaRPr lang="zh-CN" altLang="en-US"/>
          </a:p>
        </p:txBody>
      </p:sp>
    </p:spTree>
    <p:extLst>
      <p:ext uri="{BB962C8B-B14F-4D97-AF65-F5344CB8AC3E}">
        <p14:creationId xmlns:p14="http://schemas.microsoft.com/office/powerpoint/2010/main" val="29891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15</a:t>
            </a:fld>
            <a:endParaRPr lang="zh-CN" altLang="en-US"/>
          </a:p>
        </p:txBody>
      </p:sp>
    </p:spTree>
    <p:extLst>
      <p:ext uri="{BB962C8B-B14F-4D97-AF65-F5344CB8AC3E}">
        <p14:creationId xmlns:p14="http://schemas.microsoft.com/office/powerpoint/2010/main" val="2989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5350" y="746125"/>
            <a:ext cx="4970463" cy="3727450"/>
          </a:xfrm>
        </p:spPr>
      </p:sp>
      <p:sp>
        <p:nvSpPr>
          <p:cNvPr id="3" name="备注占位符 2"/>
          <p:cNvSpPr>
            <a:spLocks noGrp="1"/>
          </p:cNvSpPr>
          <p:nvPr>
            <p:ph type="body" idx="1"/>
          </p:nvPr>
        </p:nvSpPr>
        <p:spPr/>
        <p:txBody>
          <a:bodyPr/>
          <a:lstStyle/>
          <a:p>
            <a:r>
              <a:rPr lang="zh-CN" altLang="en-US" dirty="0" smtClean="0"/>
              <a:t>在建</a:t>
            </a:r>
            <a:r>
              <a:rPr lang="en-US" altLang="zh-CN" dirty="0" smtClean="0"/>
              <a:t>15000</a:t>
            </a:r>
            <a:r>
              <a:rPr lang="zh-CN" altLang="en-US" dirty="0" smtClean="0"/>
              <a:t>平米的工厂，产能达到</a:t>
            </a:r>
            <a:r>
              <a:rPr lang="en-US" altLang="zh-CN" dirty="0" smtClean="0"/>
              <a:t>1000</a:t>
            </a:r>
            <a:r>
              <a:rPr lang="zh-CN" altLang="en-US" dirty="0" smtClean="0"/>
              <a:t>万人份，资金投入</a:t>
            </a:r>
            <a:r>
              <a:rPr lang="en-US" altLang="zh-CN" dirty="0" smtClean="0"/>
              <a:t>2</a:t>
            </a:r>
            <a:r>
              <a:rPr lang="zh-CN" altLang="en-US" dirty="0" smtClean="0"/>
              <a:t>个亿，年底竣工搬迁。</a:t>
            </a:r>
            <a:endParaRPr lang="zh-CN" altLang="en-US" dirty="0"/>
          </a:p>
        </p:txBody>
      </p:sp>
      <p:sp>
        <p:nvSpPr>
          <p:cNvPr id="4" name="灯片编号占位符 3"/>
          <p:cNvSpPr>
            <a:spLocks noGrp="1"/>
          </p:cNvSpPr>
          <p:nvPr>
            <p:ph type="sldNum" sz="quarter" idx="10"/>
          </p:nvPr>
        </p:nvSpPr>
        <p:spPr/>
        <p:txBody>
          <a:bodyPr/>
          <a:lstStyle/>
          <a:p>
            <a:fld id="{211336F0-A849-4C36-B24A-3009716B13CE}" type="slidenum">
              <a:rPr lang="zh-CN" altLang="en-US" smtClean="0"/>
              <a:pPr/>
              <a:t>18</a:t>
            </a:fld>
            <a:endParaRPr lang="zh-CN" altLang="en-US"/>
          </a:p>
        </p:txBody>
      </p:sp>
    </p:spTree>
    <p:extLst>
      <p:ext uri="{BB962C8B-B14F-4D97-AF65-F5344CB8AC3E}">
        <p14:creationId xmlns:p14="http://schemas.microsoft.com/office/powerpoint/2010/main" val="10704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01039" y="2503224"/>
            <a:ext cx="5829300" cy="881912"/>
          </a:xfrm>
        </p:spPr>
        <p:txBody>
          <a:bodyPr>
            <a:normAutofit/>
          </a:bodyPr>
          <a:lstStyle>
            <a:lvl1pPr>
              <a:defRPr sz="270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934566" y="3645309"/>
            <a:ext cx="4800600" cy="656059"/>
          </a:xfrm>
        </p:spPr>
        <p:txBody>
          <a:bodyPr>
            <a:normAutofit/>
          </a:bodyPr>
          <a:lstStyle>
            <a:lvl1pPr marL="0" indent="0" algn="r">
              <a:buNone/>
              <a:defRPr sz="1500" b="0">
                <a:solidFill>
                  <a:schemeClr val="tx1">
                    <a:tint val="75000"/>
                  </a:schemeClr>
                </a:solidFill>
                <a:latin typeface="微软雅黑" panose="020B0503020204020204" pitchFamily="34" charset="-122"/>
                <a:ea typeface="微软雅黑" panose="020B0503020204020204" pitchFamily="34" charset="-122"/>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A85956E0-359D-4AC9-B336-653EA4F4DF9E}"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lvl1pPr>
              <a:defRPr sz="1050" b="1">
                <a:solidFill>
                  <a:schemeClr val="tx1"/>
                </a:solidFill>
                <a:latin typeface="Times New Roman" panose="02020603050405020304" pitchFamily="18" charset="0"/>
                <a:cs typeface="Times New Roman" panose="02020603050405020304" pitchFamily="18" charset="0"/>
              </a:defRPr>
            </a:lvl1pPr>
          </a:lstStyle>
          <a:p>
            <a:fld id="{0C913308-F349-4B6D-A68A-DD1791B4A57B}" type="slidenum">
              <a:rPr lang="zh-CN" altLang="en-US" smtClean="0"/>
              <a:pPr/>
              <a:t>‹#›</a:t>
            </a:fld>
            <a:endParaRPr lang="zh-CN" altLang="en-US" dirty="0"/>
          </a:p>
        </p:txBody>
      </p:sp>
      <p:sp>
        <p:nvSpPr>
          <p:cNvPr id="7" name="矩形 6"/>
          <p:cNvSpPr/>
          <p:nvPr userDrawn="1"/>
        </p:nvSpPr>
        <p:spPr>
          <a:xfrm>
            <a:off x="-54006" y="-20538"/>
            <a:ext cx="6939390" cy="2283718"/>
          </a:xfrm>
          <a:prstGeom prst="rect">
            <a:avLst/>
          </a:prstGeom>
          <a:solidFill>
            <a:srgbClr val="FA445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66B14E-A955-41FE-9353-29E76F5493D9}" type="datetime1">
              <a:rPr lang="zh-CN" altLang="en-US" smtClean="0"/>
              <a:pPr/>
              <a:t>2017/10/20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2" name="矩形 11"/>
          <p:cNvSpPr/>
          <p:nvPr userDrawn="1"/>
        </p:nvSpPr>
        <p:spPr>
          <a:xfrm>
            <a:off x="0" y="5020022"/>
            <a:ext cx="6858000" cy="216024"/>
          </a:xfrm>
          <a:prstGeom prst="rect">
            <a:avLst/>
          </a:prstGeom>
          <a:solidFill>
            <a:srgbClr val="FA44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3" name="直接连接符 12"/>
          <p:cNvCxnSpPr/>
          <p:nvPr userDrawn="1"/>
        </p:nvCxnSpPr>
        <p:spPr bwMode="auto">
          <a:xfrm>
            <a:off x="134634" y="657151"/>
            <a:ext cx="6534726"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bwMode="auto">
          <a:xfrm flipV="1">
            <a:off x="802454" y="282019"/>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5" name="流程图: 合并 14"/>
          <p:cNvSpPr/>
          <p:nvPr userDrawn="1"/>
        </p:nvSpPr>
        <p:spPr>
          <a:xfrm rot="16200000">
            <a:off x="65364" y="311209"/>
            <a:ext cx="360039" cy="18001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6" name="文本占位符 2"/>
          <p:cNvSpPr>
            <a:spLocks noGrp="1"/>
          </p:cNvSpPr>
          <p:nvPr>
            <p:ph type="body" idx="1"/>
          </p:nvPr>
        </p:nvSpPr>
        <p:spPr>
          <a:xfrm>
            <a:off x="862722" y="198771"/>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18" name="文本占位符 2"/>
          <p:cNvSpPr>
            <a:spLocks noGrp="1"/>
          </p:cNvSpPr>
          <p:nvPr>
            <p:ph type="body" idx="13"/>
          </p:nvPr>
        </p:nvSpPr>
        <p:spPr>
          <a:xfrm>
            <a:off x="381079" y="198770"/>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2427735"/>
            <a:ext cx="5829300" cy="1021557"/>
          </a:xfrm>
        </p:spPr>
        <p:txBody>
          <a:bodyPr anchor="t"/>
          <a:lstStyle>
            <a:lvl1pPr algn="ctr">
              <a:defRPr sz="1725" b="1" cap="a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06CD0E15-8FDA-4C3A-BC7D-DC0B8AA6465D}"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流程图: 合并 6"/>
          <p:cNvSpPr/>
          <p:nvPr userDrawn="1"/>
        </p:nvSpPr>
        <p:spPr>
          <a:xfrm>
            <a:off x="-81390" y="-23471"/>
            <a:ext cx="756083" cy="349771"/>
          </a:xfrm>
          <a:prstGeom prst="flowChartMerge">
            <a:avLst/>
          </a:prstGeom>
          <a:solidFill>
            <a:srgbClr val="0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流程图: 合并 7"/>
          <p:cNvSpPr/>
          <p:nvPr userDrawn="1"/>
        </p:nvSpPr>
        <p:spPr>
          <a:xfrm>
            <a:off x="3266984" y="1995687"/>
            <a:ext cx="324037" cy="288032"/>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9" name="流程图: 合并 8"/>
          <p:cNvSpPr/>
          <p:nvPr userDrawn="1"/>
        </p:nvSpPr>
        <p:spPr>
          <a:xfrm rot="10800000">
            <a:off x="728700" y="4155926"/>
            <a:ext cx="5400600" cy="1008112"/>
          </a:xfrm>
          <a:prstGeom prst="flowChartMerge">
            <a:avLst/>
          </a:prstGeom>
          <a:solidFill>
            <a:srgbClr val="05AFC8">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TextBox 41"/>
          <p:cNvSpPr txBox="1"/>
          <p:nvPr userDrawn="1"/>
        </p:nvSpPr>
        <p:spPr>
          <a:xfrm>
            <a:off x="2456891" y="4096693"/>
            <a:ext cx="1944216"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3</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12" name="流程图: 合并 11"/>
          <p:cNvSpPr/>
          <p:nvPr userDrawn="1"/>
        </p:nvSpPr>
        <p:spPr>
          <a:xfrm rot="10800000">
            <a:off x="890718" y="4227934"/>
            <a:ext cx="5076564" cy="93610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Tree>
    <p:extLst>
      <p:ext uri="{BB962C8B-B14F-4D97-AF65-F5344CB8AC3E}">
        <p14:creationId xmlns:p14="http://schemas.microsoft.com/office/powerpoint/2010/main" val="11773252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122BD6-1504-4D83-A924-49141AC925CE}" type="datetime1">
              <a:rPr lang="zh-CN" altLang="en-US" smtClean="0"/>
              <a:pPr/>
              <a:t>2017/10/20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矩形 5"/>
          <p:cNvSpPr/>
          <p:nvPr userDrawn="1"/>
        </p:nvSpPr>
        <p:spPr>
          <a:xfrm>
            <a:off x="0" y="5092031"/>
            <a:ext cx="6858000"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流程图: 合并 6"/>
          <p:cNvSpPr/>
          <p:nvPr userDrawn="1"/>
        </p:nvSpPr>
        <p:spPr>
          <a:xfrm rot="5400000">
            <a:off x="3099554" y="1252196"/>
            <a:ext cx="5328595" cy="2351081"/>
          </a:xfrm>
          <a:prstGeom prst="flowChartMerge">
            <a:avLst/>
          </a:prstGeom>
          <a:solidFill>
            <a:srgbClr val="FFC000">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TextBox 41"/>
          <p:cNvSpPr txBox="1"/>
          <p:nvPr userDrawn="1"/>
        </p:nvSpPr>
        <p:spPr>
          <a:xfrm>
            <a:off x="4951420" y="1919905"/>
            <a:ext cx="972107"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5</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9" name="流程图: 合并 8"/>
          <p:cNvSpPr/>
          <p:nvPr userDrawn="1"/>
        </p:nvSpPr>
        <p:spPr>
          <a:xfrm rot="5400000">
            <a:off x="3459592" y="1401622"/>
            <a:ext cx="4608512" cy="205222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0" name="流程图: 合并 9"/>
          <p:cNvSpPr/>
          <p:nvPr userDrawn="1"/>
        </p:nvSpPr>
        <p:spPr>
          <a:xfrm rot="16200000">
            <a:off x="480859" y="2303200"/>
            <a:ext cx="432049" cy="21602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1" name="标题 1"/>
          <p:cNvSpPr>
            <a:spLocks noGrp="1"/>
          </p:cNvSpPr>
          <p:nvPr>
            <p:ph type="title"/>
          </p:nvPr>
        </p:nvSpPr>
        <p:spPr>
          <a:xfrm>
            <a:off x="1018582" y="2160033"/>
            <a:ext cx="3496268" cy="467204"/>
          </a:xfrm>
        </p:spPr>
        <p:txBody>
          <a:bodyPr/>
          <a:lstStyle>
            <a:lvl1pPr algn="l">
              <a:defRPr sz="135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4119345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317A14DD-B27F-40D4-B367-EB056AB57D6F}" type="datetime1">
              <a:rPr lang="zh-CN" altLang="en-US" smtClean="0"/>
              <a:pPr/>
              <a:t>2017/10/20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流程图: 合并 9"/>
          <p:cNvSpPr/>
          <p:nvPr userDrawn="1"/>
        </p:nvSpPr>
        <p:spPr>
          <a:xfrm rot="16200000">
            <a:off x="-1544530" y="2404323"/>
            <a:ext cx="5328595" cy="2351081"/>
          </a:xfrm>
          <a:prstGeom prst="flowChartMerge">
            <a:avLst/>
          </a:prstGeom>
          <a:solidFill>
            <a:srgbClr val="FA4453">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流程图: 合并 10"/>
          <p:cNvSpPr/>
          <p:nvPr userDrawn="1"/>
        </p:nvSpPr>
        <p:spPr>
          <a:xfrm rot="16200000">
            <a:off x="-1184487" y="2553752"/>
            <a:ext cx="4608512" cy="205222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2" name="TextBox 11"/>
          <p:cNvSpPr txBox="1"/>
          <p:nvPr userDrawn="1"/>
        </p:nvSpPr>
        <p:spPr>
          <a:xfrm>
            <a:off x="706201" y="3118198"/>
            <a:ext cx="972107"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6</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13" name="流程图: 合并 12"/>
          <p:cNvSpPr/>
          <p:nvPr userDrawn="1"/>
        </p:nvSpPr>
        <p:spPr>
          <a:xfrm rot="5400000">
            <a:off x="6191064" y="3471851"/>
            <a:ext cx="432049" cy="21602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4" name="标题 1"/>
          <p:cNvSpPr>
            <a:spLocks noGrp="1"/>
          </p:cNvSpPr>
          <p:nvPr>
            <p:ph type="title"/>
          </p:nvPr>
        </p:nvSpPr>
        <p:spPr>
          <a:xfrm>
            <a:off x="2936430" y="3363838"/>
            <a:ext cx="3138865" cy="375118"/>
          </a:xfrm>
        </p:spPr>
        <p:txBody>
          <a:bodyPr/>
          <a:lstStyle>
            <a:lvl1pPr algn="r">
              <a:defRPr sz="135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2213038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3600451"/>
            <a:ext cx="41148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344216" y="4025505"/>
            <a:ext cx="4114800" cy="60364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6E04C35-21ED-4662-A519-0EF1D16CCAAF}" type="datetime1">
              <a:rPr lang="zh-CN" altLang="en-US" smtClean="0"/>
              <a:pPr/>
              <a:t>2017/10/20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960C4D-0492-4418-B3CE-1FB6D5268410}"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205980"/>
            <a:ext cx="154305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205980"/>
            <a:ext cx="4514850" cy="4388644"/>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CAB471C-D681-4C85-B5E2-68129A907CDE}"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9047E69-1FF7-4A74-86CA-7FF7499FAF3C}"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a:solidFill>
                  <a:schemeClr val="tx1"/>
                </a:solidFill>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bwMode="auto">
          <a:xfrm>
            <a:off x="566682" y="771550"/>
            <a:ext cx="5778642"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0" y="5092031"/>
            <a:ext cx="6858000" cy="144016"/>
          </a:xfrm>
          <a:prstGeom prst="rect">
            <a:avLst/>
          </a:prstGeom>
          <a:solidFill>
            <a:srgbClr val="FA4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userDrawn="1"/>
        </p:nvCxnSpPr>
        <p:spPr bwMode="auto">
          <a:xfrm flipV="1">
            <a:off x="1234502" y="339502"/>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TextBox 10"/>
          <p:cNvSpPr txBox="1"/>
          <p:nvPr userDrawn="1"/>
        </p:nvSpPr>
        <p:spPr>
          <a:xfrm>
            <a:off x="681948" y="283464"/>
            <a:ext cx="586812" cy="323165"/>
          </a:xfrm>
          <a:prstGeom prst="rect">
            <a:avLst/>
          </a:prstGeom>
          <a:noFill/>
        </p:spPr>
        <p:txBody>
          <a:bodyPr wrap="square" rtlCol="0">
            <a:spAutoFit/>
          </a:bodyPr>
          <a:lstStyle/>
          <a:p>
            <a:pPr lvl="0"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目录</a:t>
            </a:r>
            <a:endParaRPr lang="zh-CN"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1"/>
          <p:cNvSpPr txBox="1"/>
          <p:nvPr userDrawn="1"/>
        </p:nvSpPr>
        <p:spPr>
          <a:xfrm>
            <a:off x="1268760" y="330210"/>
            <a:ext cx="1134126" cy="300082"/>
          </a:xfrm>
          <a:prstGeom prst="rect">
            <a:avLst/>
          </a:prstGeom>
          <a:noFill/>
        </p:spPr>
        <p:txBody>
          <a:bodyPr wrap="square" rtlCol="0">
            <a:spAutoFit/>
          </a:bodyPr>
          <a:lstStyle/>
          <a:p>
            <a:pPr lvl="0"/>
            <a:r>
              <a:rPr lang="en-US" altLang="zh-CN" sz="1350" b="1" dirty="0" smtClean="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zh-CN"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流程图: 联系 13"/>
          <p:cNvSpPr>
            <a:spLocks noChangeAspect="1"/>
          </p:cNvSpPr>
          <p:nvPr userDrawn="1"/>
        </p:nvSpPr>
        <p:spPr>
          <a:xfrm>
            <a:off x="764958" y="1059582"/>
            <a:ext cx="378042" cy="504056"/>
          </a:xfrm>
          <a:prstGeom prst="flowChartConnector">
            <a:avLst/>
          </a:prstGeom>
          <a:solidFill>
            <a:srgbClr val="05AF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流程图: 联系 14"/>
          <p:cNvSpPr>
            <a:spLocks noChangeAspect="1"/>
          </p:cNvSpPr>
          <p:nvPr userDrawn="1"/>
        </p:nvSpPr>
        <p:spPr>
          <a:xfrm>
            <a:off x="764958" y="1782122"/>
            <a:ext cx="378042" cy="504056"/>
          </a:xfrm>
          <a:prstGeom prst="flowChartConnecto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流程图: 联系 15"/>
          <p:cNvSpPr>
            <a:spLocks noChangeAspect="1"/>
          </p:cNvSpPr>
          <p:nvPr userDrawn="1"/>
        </p:nvSpPr>
        <p:spPr>
          <a:xfrm>
            <a:off x="764958" y="2504662"/>
            <a:ext cx="378042" cy="504056"/>
          </a:xfrm>
          <a:prstGeom prst="flowChartConnector">
            <a:avLst/>
          </a:prstGeom>
          <a:solidFill>
            <a:srgbClr val="FA44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内容占位符 24"/>
          <p:cNvSpPr>
            <a:spLocks noGrp="1"/>
          </p:cNvSpPr>
          <p:nvPr>
            <p:ph sz="quarter" idx="13"/>
          </p:nvPr>
        </p:nvSpPr>
        <p:spPr>
          <a:xfrm>
            <a:off x="1484784" y="1865568"/>
            <a:ext cx="3732702" cy="490159"/>
          </a:xfrm>
        </p:spPr>
        <p:txBody>
          <a:bodyPr>
            <a:normAutofit/>
          </a:bodyPr>
          <a:lstStyle>
            <a:lvl1pPr marL="0" indent="0" algn="l">
              <a:buNone/>
              <a:defRPr lang="zh-CN" altLang="en-US" sz="1350" b="1" kern="1200" dirty="0" smtClean="0">
                <a:solidFill>
                  <a:schemeClr val="tx1"/>
                </a:solidFill>
                <a:latin typeface="微软雅黑" panose="020B0503020204020204" pitchFamily="34" charset="-122"/>
                <a:ea typeface="微软雅黑" panose="020B0503020204020204" pitchFamily="34" charset="-122"/>
                <a:cs typeface="+mj-cs"/>
              </a:defRPr>
            </a:lvl1pPr>
          </a:lstStyle>
          <a:p>
            <a:pPr lvl="0"/>
            <a:r>
              <a:rPr lang="zh-CN" altLang="en-US" dirty="0" smtClean="0"/>
              <a:t>单击此处编辑母版文本</a:t>
            </a:r>
          </a:p>
        </p:txBody>
      </p:sp>
      <p:sp>
        <p:nvSpPr>
          <p:cNvPr id="26" name="内容占位符 24"/>
          <p:cNvSpPr>
            <a:spLocks noGrp="1"/>
          </p:cNvSpPr>
          <p:nvPr>
            <p:ph sz="quarter" idx="14"/>
          </p:nvPr>
        </p:nvSpPr>
        <p:spPr>
          <a:xfrm>
            <a:off x="1484784" y="2585647"/>
            <a:ext cx="3732702" cy="490159"/>
          </a:xfrm>
        </p:spPr>
        <p:txBody>
          <a:bodyPr>
            <a:normAutofit/>
          </a:bodyPr>
          <a:lstStyle>
            <a:lvl1pPr marL="0" indent="0" algn="l">
              <a:buNone/>
              <a:defRPr lang="zh-CN" altLang="en-US" sz="1350" b="1" kern="1200" dirty="0" smtClean="0">
                <a:solidFill>
                  <a:schemeClr val="tx1"/>
                </a:solidFill>
                <a:latin typeface="微软雅黑" panose="020B0503020204020204" pitchFamily="34" charset="-122"/>
                <a:ea typeface="微软雅黑" panose="020B0503020204020204" pitchFamily="34" charset="-122"/>
                <a:cs typeface="+mj-cs"/>
              </a:defRPr>
            </a:lvl1pPr>
          </a:lstStyle>
          <a:p>
            <a:pPr lvl="0"/>
            <a:r>
              <a:rPr lang="zh-CN" altLang="en-US" dirty="0" smtClean="0"/>
              <a:t>单击此处编辑母版文本</a:t>
            </a:r>
          </a:p>
        </p:txBody>
      </p:sp>
      <p:sp>
        <p:nvSpPr>
          <p:cNvPr id="27" name="内容占位符 24"/>
          <p:cNvSpPr>
            <a:spLocks noGrp="1"/>
          </p:cNvSpPr>
          <p:nvPr>
            <p:ph sz="quarter" idx="15"/>
          </p:nvPr>
        </p:nvSpPr>
        <p:spPr>
          <a:xfrm>
            <a:off x="1484784" y="1145488"/>
            <a:ext cx="3732702" cy="490159"/>
          </a:xfrm>
        </p:spPr>
        <p:txBody>
          <a:bodyPr>
            <a:normAutofit/>
          </a:bodyPr>
          <a:lstStyle>
            <a:lvl1pPr marL="0" indent="0" algn="l">
              <a:buNone/>
              <a:defRPr lang="zh-CN" altLang="en-US" sz="1350" b="1" kern="1200" dirty="0" smtClean="0">
                <a:solidFill>
                  <a:schemeClr val="tx1"/>
                </a:solidFill>
                <a:latin typeface="微软雅黑" panose="020B0503020204020204" pitchFamily="34" charset="-122"/>
                <a:ea typeface="微软雅黑" panose="020B0503020204020204" pitchFamily="34" charset="-122"/>
                <a:cs typeface="+mj-cs"/>
              </a:defRPr>
            </a:lvl1pPr>
          </a:lstStyle>
          <a:p>
            <a:pPr lvl="0"/>
            <a:r>
              <a:rPr lang="zh-CN" altLang="en-US" dirty="0" smtClean="0"/>
              <a:t>单击此处编辑母版文本</a:t>
            </a:r>
          </a:p>
        </p:txBody>
      </p:sp>
      <p:sp>
        <p:nvSpPr>
          <p:cNvPr id="28" name="文本框 27"/>
          <p:cNvSpPr txBox="1"/>
          <p:nvPr userDrawn="1"/>
        </p:nvSpPr>
        <p:spPr>
          <a:xfrm>
            <a:off x="818964" y="1106325"/>
            <a:ext cx="270030" cy="323165"/>
          </a:xfrm>
          <a:prstGeom prst="rect">
            <a:avLst/>
          </a:prstGeom>
          <a:noFill/>
        </p:spPr>
        <p:txBody>
          <a:bodyPr wrap="square" rtlCol="0">
            <a:spAutoFit/>
          </a:bodyPr>
          <a:lstStyle/>
          <a:p>
            <a:r>
              <a:rPr lang="en-US" altLang="zh-CN" sz="15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rPr>
              <a:t>1</a:t>
            </a:r>
            <a:endParaRPr lang="zh-CN" altLang="en-US" sz="15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endParaRPr>
          </a:p>
        </p:txBody>
      </p:sp>
      <p:sp>
        <p:nvSpPr>
          <p:cNvPr id="29" name="文本框 28"/>
          <p:cNvSpPr txBox="1"/>
          <p:nvPr userDrawn="1"/>
        </p:nvSpPr>
        <p:spPr>
          <a:xfrm>
            <a:off x="818964" y="1840661"/>
            <a:ext cx="270030" cy="323165"/>
          </a:xfrm>
          <a:prstGeom prst="rect">
            <a:avLst/>
          </a:prstGeom>
          <a:noFill/>
        </p:spPr>
        <p:txBody>
          <a:bodyPr wrap="square" rtlCol="0">
            <a:spAutoFit/>
          </a:bodyPr>
          <a:lstStyle/>
          <a:p>
            <a:r>
              <a:rPr lang="en-US" altLang="zh-CN" sz="15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rPr>
              <a:t>2</a:t>
            </a:r>
            <a:endParaRPr lang="zh-CN" altLang="en-US" sz="15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endParaRPr>
          </a:p>
        </p:txBody>
      </p:sp>
      <p:sp>
        <p:nvSpPr>
          <p:cNvPr id="30" name="文本框 29"/>
          <p:cNvSpPr txBox="1"/>
          <p:nvPr userDrawn="1"/>
        </p:nvSpPr>
        <p:spPr>
          <a:xfrm>
            <a:off x="818964" y="2576041"/>
            <a:ext cx="270030" cy="323165"/>
          </a:xfrm>
          <a:prstGeom prst="rect">
            <a:avLst/>
          </a:prstGeom>
          <a:noFill/>
        </p:spPr>
        <p:txBody>
          <a:bodyPr wrap="square" rtlCol="0">
            <a:spAutoFit/>
          </a:bodyPr>
          <a:lstStyle/>
          <a:p>
            <a:r>
              <a:rPr lang="en-US" altLang="zh-CN" sz="15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rPr>
              <a:t>3</a:t>
            </a:r>
            <a:endParaRPr lang="zh-CN" altLang="en-US" sz="15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endParaRPr>
          </a:p>
        </p:txBody>
      </p:sp>
      <p:sp>
        <p:nvSpPr>
          <p:cNvPr id="34" name="流程图: 联系 33"/>
          <p:cNvSpPr>
            <a:spLocks noChangeAspect="1"/>
          </p:cNvSpPr>
          <p:nvPr userDrawn="1"/>
        </p:nvSpPr>
        <p:spPr>
          <a:xfrm>
            <a:off x="764958" y="3227202"/>
            <a:ext cx="378042" cy="504056"/>
          </a:xfrm>
          <a:prstGeom prst="flowChartConnector">
            <a:avLst/>
          </a:prstGeom>
          <a:solidFill>
            <a:srgbClr val="05AF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内容占位符 24"/>
          <p:cNvSpPr>
            <a:spLocks noGrp="1"/>
          </p:cNvSpPr>
          <p:nvPr>
            <p:ph sz="quarter" idx="16"/>
          </p:nvPr>
        </p:nvSpPr>
        <p:spPr>
          <a:xfrm>
            <a:off x="1484784" y="3305728"/>
            <a:ext cx="3732702" cy="490159"/>
          </a:xfrm>
        </p:spPr>
        <p:txBody>
          <a:bodyPr>
            <a:normAutofit/>
          </a:bodyPr>
          <a:lstStyle>
            <a:lvl1pPr marL="0" indent="0" algn="l">
              <a:buNone/>
              <a:defRPr lang="zh-CN" altLang="en-US" sz="1350" b="1" kern="1200" dirty="0" smtClean="0">
                <a:solidFill>
                  <a:schemeClr val="tx1"/>
                </a:solidFill>
                <a:latin typeface="微软雅黑" panose="020B0503020204020204" pitchFamily="34" charset="-122"/>
                <a:ea typeface="微软雅黑" panose="020B0503020204020204" pitchFamily="34" charset="-122"/>
                <a:cs typeface="+mj-cs"/>
              </a:defRPr>
            </a:lvl1pPr>
          </a:lstStyle>
          <a:p>
            <a:pPr lvl="0"/>
            <a:r>
              <a:rPr lang="zh-CN" altLang="en-US" dirty="0" smtClean="0"/>
              <a:t>单击此处编辑母版文本</a:t>
            </a:r>
          </a:p>
        </p:txBody>
      </p:sp>
      <p:sp>
        <p:nvSpPr>
          <p:cNvPr id="36" name="文本框 35"/>
          <p:cNvSpPr txBox="1"/>
          <p:nvPr userDrawn="1"/>
        </p:nvSpPr>
        <p:spPr>
          <a:xfrm>
            <a:off x="810732" y="3284895"/>
            <a:ext cx="270030" cy="323165"/>
          </a:xfrm>
          <a:prstGeom prst="rect">
            <a:avLst/>
          </a:prstGeom>
          <a:noFill/>
        </p:spPr>
        <p:txBody>
          <a:bodyPr wrap="square" rtlCol="0">
            <a:spAutoFit/>
          </a:bodyPr>
          <a:lstStyle/>
          <a:p>
            <a:r>
              <a:rPr lang="en-US" altLang="zh-CN" sz="15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rPr>
              <a:t>4</a:t>
            </a:r>
            <a:endParaRPr lang="zh-CN" altLang="en-US" sz="15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endParaRPr>
          </a:p>
        </p:txBody>
      </p:sp>
      <p:sp>
        <p:nvSpPr>
          <p:cNvPr id="37" name="流程图: 联系 36"/>
          <p:cNvSpPr>
            <a:spLocks noChangeAspect="1"/>
          </p:cNvSpPr>
          <p:nvPr userDrawn="1"/>
        </p:nvSpPr>
        <p:spPr>
          <a:xfrm>
            <a:off x="764958" y="3949742"/>
            <a:ext cx="378042" cy="504056"/>
          </a:xfrm>
          <a:prstGeom prst="flowChartConnecto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内容占位符 24"/>
          <p:cNvSpPr>
            <a:spLocks noGrp="1"/>
          </p:cNvSpPr>
          <p:nvPr>
            <p:ph sz="quarter" idx="17"/>
          </p:nvPr>
        </p:nvSpPr>
        <p:spPr>
          <a:xfrm>
            <a:off x="1484784" y="4025808"/>
            <a:ext cx="3732702" cy="490159"/>
          </a:xfrm>
        </p:spPr>
        <p:txBody>
          <a:bodyPr>
            <a:normAutofit/>
          </a:bodyPr>
          <a:lstStyle>
            <a:lvl1pPr marL="0" indent="0" algn="l">
              <a:buNone/>
              <a:defRPr lang="zh-CN" altLang="en-US" sz="1350" b="1" kern="1200" dirty="0" smtClean="0">
                <a:solidFill>
                  <a:schemeClr val="tx1"/>
                </a:solidFill>
                <a:latin typeface="微软雅黑" panose="020B0503020204020204" pitchFamily="34" charset="-122"/>
                <a:ea typeface="微软雅黑" panose="020B0503020204020204" pitchFamily="34" charset="-122"/>
                <a:cs typeface="+mj-cs"/>
              </a:defRPr>
            </a:lvl1pPr>
          </a:lstStyle>
          <a:p>
            <a:pPr lvl="0"/>
            <a:r>
              <a:rPr lang="zh-CN" altLang="en-US" dirty="0" smtClean="0"/>
              <a:t>单击此处编辑母版文本</a:t>
            </a:r>
          </a:p>
        </p:txBody>
      </p:sp>
      <p:sp>
        <p:nvSpPr>
          <p:cNvPr id="39" name="文本框 38"/>
          <p:cNvSpPr txBox="1"/>
          <p:nvPr userDrawn="1"/>
        </p:nvSpPr>
        <p:spPr>
          <a:xfrm>
            <a:off x="829968" y="4006199"/>
            <a:ext cx="270030" cy="323165"/>
          </a:xfrm>
          <a:prstGeom prst="rect">
            <a:avLst/>
          </a:prstGeom>
          <a:noFill/>
        </p:spPr>
        <p:txBody>
          <a:bodyPr wrap="square" rtlCol="0">
            <a:spAutoFit/>
          </a:bodyPr>
          <a:lstStyle/>
          <a:p>
            <a:r>
              <a:rPr lang="en-US" altLang="zh-CN" sz="1500" b="1"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rPr>
              <a:t>5</a:t>
            </a:r>
            <a:endParaRPr lang="zh-CN" altLang="en-US" sz="15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2427735"/>
            <a:ext cx="5829300" cy="1021557"/>
          </a:xfrm>
        </p:spPr>
        <p:txBody>
          <a:bodyPr anchor="t"/>
          <a:lstStyle>
            <a:lvl1pPr algn="ctr">
              <a:defRPr sz="1725" b="1" cap="a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06CD0E15-8FDA-4C3A-BC7D-DC0B8AA6465D}" type="datetime1">
              <a:rPr lang="zh-CN" altLang="en-US" smtClean="0"/>
              <a:pPr/>
              <a:t>2017/10/20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流程图: 合并 6"/>
          <p:cNvSpPr/>
          <p:nvPr userDrawn="1"/>
        </p:nvSpPr>
        <p:spPr>
          <a:xfrm>
            <a:off x="-81390" y="-23471"/>
            <a:ext cx="756083" cy="349771"/>
          </a:xfrm>
          <a:prstGeom prst="flowChartMerge">
            <a:avLst/>
          </a:prstGeom>
          <a:solidFill>
            <a:srgbClr val="0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流程图: 合并 7"/>
          <p:cNvSpPr/>
          <p:nvPr userDrawn="1"/>
        </p:nvSpPr>
        <p:spPr>
          <a:xfrm>
            <a:off x="3266984" y="1995687"/>
            <a:ext cx="324037" cy="288032"/>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9" name="流程图: 合并 8"/>
          <p:cNvSpPr/>
          <p:nvPr userDrawn="1"/>
        </p:nvSpPr>
        <p:spPr>
          <a:xfrm rot="10800000">
            <a:off x="728700" y="4155926"/>
            <a:ext cx="5400600" cy="1008112"/>
          </a:xfrm>
          <a:prstGeom prst="flowChartMerge">
            <a:avLst/>
          </a:prstGeom>
          <a:solidFill>
            <a:srgbClr val="05AFC8">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TextBox 41"/>
          <p:cNvSpPr txBox="1"/>
          <p:nvPr userDrawn="1"/>
        </p:nvSpPr>
        <p:spPr>
          <a:xfrm>
            <a:off x="2456891" y="4096693"/>
            <a:ext cx="1944216"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1</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12" name="流程图: 合并 11"/>
          <p:cNvSpPr/>
          <p:nvPr userDrawn="1"/>
        </p:nvSpPr>
        <p:spPr>
          <a:xfrm rot="10800000">
            <a:off x="890718" y="4227934"/>
            <a:ext cx="5076564" cy="93610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2D1EF61-20F8-4837-BB0E-2C8F8280B813}" type="datetime1">
              <a:rPr lang="zh-CN" altLang="en-US" smtClean="0"/>
              <a:pPr/>
              <a:t>2017/10/20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矩形 5"/>
          <p:cNvSpPr/>
          <p:nvPr userDrawn="1"/>
        </p:nvSpPr>
        <p:spPr>
          <a:xfrm>
            <a:off x="0" y="5081397"/>
            <a:ext cx="6858000" cy="144016"/>
          </a:xfrm>
          <a:prstGeom prst="rect">
            <a:avLst/>
          </a:prstGeom>
          <a:solidFill>
            <a:srgbClr val="0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7" name="直接连接符 6"/>
          <p:cNvCxnSpPr/>
          <p:nvPr userDrawn="1"/>
        </p:nvCxnSpPr>
        <p:spPr bwMode="auto">
          <a:xfrm>
            <a:off x="134634" y="714067"/>
            <a:ext cx="6534726"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bwMode="auto">
          <a:xfrm flipV="1">
            <a:off x="802454" y="282019"/>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0" name="流程图: 合并 9"/>
          <p:cNvSpPr/>
          <p:nvPr userDrawn="1"/>
        </p:nvSpPr>
        <p:spPr>
          <a:xfrm rot="16200000">
            <a:off x="65364" y="311209"/>
            <a:ext cx="360039" cy="18001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3" name="文本占位符 2"/>
          <p:cNvSpPr>
            <a:spLocks noGrp="1"/>
          </p:cNvSpPr>
          <p:nvPr>
            <p:ph type="body" idx="1"/>
          </p:nvPr>
        </p:nvSpPr>
        <p:spPr>
          <a:xfrm>
            <a:off x="862722" y="198771"/>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23" name="文本占位符 2"/>
          <p:cNvSpPr>
            <a:spLocks noGrp="1"/>
          </p:cNvSpPr>
          <p:nvPr>
            <p:ph type="body" idx="13"/>
          </p:nvPr>
        </p:nvSpPr>
        <p:spPr>
          <a:xfrm>
            <a:off x="391774" y="198771"/>
            <a:ext cx="2268252"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122BD6-1504-4D83-A924-49141AC925CE}" type="datetime1">
              <a:rPr lang="zh-CN" altLang="en-US" smtClean="0"/>
              <a:pPr/>
              <a:t>2017/10/20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矩形 5"/>
          <p:cNvSpPr/>
          <p:nvPr userDrawn="1"/>
        </p:nvSpPr>
        <p:spPr>
          <a:xfrm>
            <a:off x="0" y="5092031"/>
            <a:ext cx="6858000"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流程图: 合并 6"/>
          <p:cNvSpPr/>
          <p:nvPr userDrawn="1"/>
        </p:nvSpPr>
        <p:spPr>
          <a:xfrm rot="5400000">
            <a:off x="3099554" y="1252196"/>
            <a:ext cx="5328595" cy="2351081"/>
          </a:xfrm>
          <a:prstGeom prst="flowChartMerge">
            <a:avLst/>
          </a:prstGeom>
          <a:solidFill>
            <a:srgbClr val="FFC000">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TextBox 41"/>
          <p:cNvSpPr txBox="1"/>
          <p:nvPr userDrawn="1"/>
        </p:nvSpPr>
        <p:spPr>
          <a:xfrm>
            <a:off x="4951420" y="1919905"/>
            <a:ext cx="972107"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2</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9" name="流程图: 合并 8"/>
          <p:cNvSpPr/>
          <p:nvPr userDrawn="1"/>
        </p:nvSpPr>
        <p:spPr>
          <a:xfrm rot="5400000">
            <a:off x="3459592" y="1401622"/>
            <a:ext cx="4608512" cy="205222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0" name="流程图: 合并 9"/>
          <p:cNvSpPr/>
          <p:nvPr userDrawn="1"/>
        </p:nvSpPr>
        <p:spPr>
          <a:xfrm rot="16200000">
            <a:off x="480859" y="2303200"/>
            <a:ext cx="432049" cy="21602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1" name="标题 1"/>
          <p:cNvSpPr>
            <a:spLocks noGrp="1"/>
          </p:cNvSpPr>
          <p:nvPr>
            <p:ph type="title"/>
          </p:nvPr>
        </p:nvSpPr>
        <p:spPr>
          <a:xfrm>
            <a:off x="1018582" y="2160033"/>
            <a:ext cx="3496268" cy="467204"/>
          </a:xfrm>
        </p:spPr>
        <p:txBody>
          <a:bodyPr/>
          <a:lstStyle>
            <a:lvl1pPr algn="l">
              <a:defRPr sz="135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4E7DA9-15A2-4E28-A050-8E9244665ABE}" type="datetime1">
              <a:rPr lang="zh-CN" altLang="en-US" smtClean="0"/>
              <a:pPr/>
              <a:t>2017/10/20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0" y="5092031"/>
            <a:ext cx="6858000" cy="144016"/>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 name="直接连接符 8"/>
          <p:cNvCxnSpPr/>
          <p:nvPr userDrawn="1"/>
        </p:nvCxnSpPr>
        <p:spPr bwMode="auto">
          <a:xfrm>
            <a:off x="134634" y="657151"/>
            <a:ext cx="6534726"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bwMode="auto">
          <a:xfrm flipV="1">
            <a:off x="802454" y="282019"/>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5" name="流程图: 合并 14"/>
          <p:cNvSpPr/>
          <p:nvPr userDrawn="1"/>
        </p:nvSpPr>
        <p:spPr>
          <a:xfrm rot="16200000">
            <a:off x="65364" y="311209"/>
            <a:ext cx="360039" cy="18001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6" name="文本占位符 2"/>
          <p:cNvSpPr>
            <a:spLocks noGrp="1"/>
          </p:cNvSpPr>
          <p:nvPr>
            <p:ph type="body" idx="1"/>
          </p:nvPr>
        </p:nvSpPr>
        <p:spPr>
          <a:xfrm>
            <a:off x="862722" y="198771"/>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22" name="文本占位符 2"/>
          <p:cNvSpPr>
            <a:spLocks noGrp="1"/>
          </p:cNvSpPr>
          <p:nvPr>
            <p:ph type="body" idx="13"/>
          </p:nvPr>
        </p:nvSpPr>
        <p:spPr>
          <a:xfrm>
            <a:off x="393614" y="193806"/>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3" name="图片占位符 2"/>
          <p:cNvSpPr>
            <a:spLocks noGrp="1"/>
          </p:cNvSpPr>
          <p:nvPr>
            <p:ph type="pic" sz="quarter" idx="14"/>
          </p:nvPr>
        </p:nvSpPr>
        <p:spPr>
          <a:xfrm>
            <a:off x="5925160" y="3363839"/>
            <a:ext cx="917972" cy="1655763"/>
          </a:xfrm>
        </p:spPr>
        <p:txBody>
          <a:bodyPr/>
          <a:lstStyle/>
          <a:p>
            <a:endParaRPr lang="zh-CN" altLang="en-US"/>
          </a:p>
        </p:txBody>
      </p:sp>
      <p:sp>
        <p:nvSpPr>
          <p:cNvPr id="20" name="图片占位符 2"/>
          <p:cNvSpPr>
            <a:spLocks noGrp="1"/>
          </p:cNvSpPr>
          <p:nvPr>
            <p:ph type="pic" sz="quarter" idx="19"/>
          </p:nvPr>
        </p:nvSpPr>
        <p:spPr>
          <a:xfrm>
            <a:off x="4219787" y="3363839"/>
            <a:ext cx="917972" cy="1655763"/>
          </a:xfrm>
        </p:spPr>
        <p:txBody>
          <a:bodyPr/>
          <a:lstStyle/>
          <a:p>
            <a:endParaRPr lang="zh-CN" altLang="en-US"/>
          </a:p>
        </p:txBody>
      </p:sp>
      <p:sp>
        <p:nvSpPr>
          <p:cNvPr id="23" name="图片占位符 2"/>
          <p:cNvSpPr>
            <a:spLocks noGrp="1"/>
          </p:cNvSpPr>
          <p:nvPr>
            <p:ph type="pic" sz="quarter" idx="21"/>
          </p:nvPr>
        </p:nvSpPr>
        <p:spPr>
          <a:xfrm>
            <a:off x="5067274" y="3369043"/>
            <a:ext cx="917972" cy="1655763"/>
          </a:xfrm>
        </p:spPr>
        <p:txBody>
          <a:bodyPr/>
          <a:lstStyle/>
          <a:p>
            <a:endParaRPr lang="zh-CN" altLang="en-US"/>
          </a:p>
        </p:txBody>
      </p:sp>
      <p:sp>
        <p:nvSpPr>
          <p:cNvPr id="24" name="图片占位符 2"/>
          <p:cNvSpPr>
            <a:spLocks noGrp="1"/>
          </p:cNvSpPr>
          <p:nvPr>
            <p:ph type="pic" sz="quarter" idx="22"/>
          </p:nvPr>
        </p:nvSpPr>
        <p:spPr>
          <a:xfrm>
            <a:off x="884508" y="3386565"/>
            <a:ext cx="917972" cy="1655763"/>
          </a:xfrm>
        </p:spPr>
        <p:txBody>
          <a:bodyPr/>
          <a:lstStyle/>
          <a:p>
            <a:endParaRPr lang="zh-CN" altLang="en-US"/>
          </a:p>
        </p:txBody>
      </p:sp>
      <p:sp>
        <p:nvSpPr>
          <p:cNvPr id="25" name="图片占位符 2"/>
          <p:cNvSpPr>
            <a:spLocks noGrp="1"/>
          </p:cNvSpPr>
          <p:nvPr>
            <p:ph type="pic" sz="quarter" idx="23"/>
          </p:nvPr>
        </p:nvSpPr>
        <p:spPr>
          <a:xfrm>
            <a:off x="1731555" y="3380319"/>
            <a:ext cx="917972" cy="1655763"/>
          </a:xfrm>
        </p:spPr>
        <p:txBody>
          <a:bodyPr/>
          <a:lstStyle/>
          <a:p>
            <a:endParaRPr lang="zh-CN" altLang="en-US"/>
          </a:p>
        </p:txBody>
      </p:sp>
      <p:sp>
        <p:nvSpPr>
          <p:cNvPr id="26" name="图片占位符 2"/>
          <p:cNvSpPr>
            <a:spLocks noGrp="1"/>
          </p:cNvSpPr>
          <p:nvPr>
            <p:ph type="pic" sz="quarter" idx="24"/>
          </p:nvPr>
        </p:nvSpPr>
        <p:spPr>
          <a:xfrm>
            <a:off x="2497359" y="3368910"/>
            <a:ext cx="917972" cy="1655763"/>
          </a:xfrm>
        </p:spPr>
        <p:txBody>
          <a:bodyPr/>
          <a:lstStyle/>
          <a:p>
            <a:endParaRPr lang="zh-CN" altLang="en-US"/>
          </a:p>
        </p:txBody>
      </p:sp>
      <p:sp>
        <p:nvSpPr>
          <p:cNvPr id="27" name="图片占位符 2"/>
          <p:cNvSpPr>
            <a:spLocks noGrp="1"/>
          </p:cNvSpPr>
          <p:nvPr>
            <p:ph type="pic" sz="quarter" idx="25"/>
          </p:nvPr>
        </p:nvSpPr>
        <p:spPr>
          <a:xfrm>
            <a:off x="3355245" y="3366375"/>
            <a:ext cx="917972" cy="1655763"/>
          </a:xfrm>
        </p:spPr>
        <p:txBody>
          <a:bodyPr/>
          <a:lstStyle/>
          <a:p>
            <a:endParaRPr lang="zh-CN" altLang="en-US"/>
          </a:p>
        </p:txBody>
      </p:sp>
      <p:sp>
        <p:nvSpPr>
          <p:cNvPr id="28" name="图片占位符 2"/>
          <p:cNvSpPr>
            <a:spLocks noGrp="1"/>
          </p:cNvSpPr>
          <p:nvPr>
            <p:ph type="pic" sz="quarter" idx="26"/>
          </p:nvPr>
        </p:nvSpPr>
        <p:spPr>
          <a:xfrm>
            <a:off x="26622" y="3385365"/>
            <a:ext cx="917972" cy="1655763"/>
          </a:xfrm>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34E7DA9-15A2-4E28-A050-8E9244665ABE}" type="datetime1">
              <a:rPr lang="zh-CN" altLang="en-US" smtClean="0"/>
              <a:pPr/>
              <a:t>2017/10/20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矩形 7"/>
          <p:cNvSpPr/>
          <p:nvPr userDrawn="1"/>
        </p:nvSpPr>
        <p:spPr>
          <a:xfrm>
            <a:off x="0" y="5092031"/>
            <a:ext cx="6858000" cy="144016"/>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9" name="直接连接符 8"/>
          <p:cNvCxnSpPr/>
          <p:nvPr userDrawn="1"/>
        </p:nvCxnSpPr>
        <p:spPr bwMode="auto">
          <a:xfrm>
            <a:off x="134634" y="657151"/>
            <a:ext cx="6534726"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bwMode="auto">
          <a:xfrm flipV="1">
            <a:off x="802454" y="282019"/>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5" name="流程图: 合并 14"/>
          <p:cNvSpPr/>
          <p:nvPr userDrawn="1"/>
        </p:nvSpPr>
        <p:spPr>
          <a:xfrm rot="16200000">
            <a:off x="65364" y="311209"/>
            <a:ext cx="360039" cy="18001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6" name="文本占位符 2"/>
          <p:cNvSpPr>
            <a:spLocks noGrp="1"/>
          </p:cNvSpPr>
          <p:nvPr>
            <p:ph type="body" idx="1"/>
          </p:nvPr>
        </p:nvSpPr>
        <p:spPr>
          <a:xfrm>
            <a:off x="862722" y="198771"/>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22" name="文本占位符 2"/>
          <p:cNvSpPr>
            <a:spLocks noGrp="1"/>
          </p:cNvSpPr>
          <p:nvPr>
            <p:ph type="body" idx="13"/>
          </p:nvPr>
        </p:nvSpPr>
        <p:spPr>
          <a:xfrm>
            <a:off x="393614" y="193806"/>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Tree>
    <p:extLst>
      <p:ext uri="{BB962C8B-B14F-4D97-AF65-F5344CB8AC3E}">
        <p14:creationId xmlns:p14="http://schemas.microsoft.com/office/powerpoint/2010/main" val="2395618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4F85E17-4756-474B-BF75-7FD8C39F463F}" type="datetime1">
              <a:rPr lang="zh-CN" altLang="en-US" smtClean="0"/>
              <a:pPr/>
              <a:t>2017/10/20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6" name="直接连接符 5"/>
          <p:cNvCxnSpPr/>
          <p:nvPr userDrawn="1"/>
        </p:nvCxnSpPr>
        <p:spPr bwMode="auto">
          <a:xfrm flipV="1">
            <a:off x="802454" y="282019"/>
            <a:ext cx="0" cy="288032"/>
          </a:xfrm>
          <a:prstGeom prst="line">
            <a:avLst/>
          </a:prstGeom>
          <a:ln w="19050">
            <a:solidFill>
              <a:schemeClr val="tx1">
                <a:lumMod val="65000"/>
                <a:lumOff val="3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7" name="流程图: 合并 6"/>
          <p:cNvSpPr/>
          <p:nvPr userDrawn="1"/>
        </p:nvSpPr>
        <p:spPr>
          <a:xfrm rot="16200000">
            <a:off x="65364" y="311209"/>
            <a:ext cx="360039" cy="18001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8" name="文本占位符 2"/>
          <p:cNvSpPr>
            <a:spLocks noGrp="1"/>
          </p:cNvSpPr>
          <p:nvPr>
            <p:ph type="body" idx="1"/>
          </p:nvPr>
        </p:nvSpPr>
        <p:spPr>
          <a:xfrm>
            <a:off x="862722" y="198771"/>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10" name="矩形 9"/>
          <p:cNvSpPr/>
          <p:nvPr userDrawn="1"/>
        </p:nvSpPr>
        <p:spPr>
          <a:xfrm>
            <a:off x="0" y="5092031"/>
            <a:ext cx="6858000" cy="144016"/>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 name="直接连接符 10"/>
          <p:cNvCxnSpPr/>
          <p:nvPr userDrawn="1"/>
        </p:nvCxnSpPr>
        <p:spPr bwMode="auto">
          <a:xfrm>
            <a:off x="134634" y="657151"/>
            <a:ext cx="6534726" cy="0"/>
          </a:xfrm>
          <a:prstGeom prst="line">
            <a:avLst/>
          </a:prstGeom>
          <a:ln>
            <a:solidFill>
              <a:schemeClr val="bg1">
                <a:lumMod val="65000"/>
              </a:schemeClr>
            </a:solidFill>
          </a:ln>
          <a:effectLst>
            <a:outerShdw blurRad="12700"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a:xfrm>
            <a:off x="401425" y="1596548"/>
            <a:ext cx="1729062" cy="3207451"/>
            <a:chOff x="274382" y="2687900"/>
            <a:chExt cx="2966281" cy="315898"/>
          </a:xfrm>
        </p:grpSpPr>
        <p:sp>
          <p:nvSpPr>
            <p:cNvPr id="17" name="矩形 16"/>
            <p:cNvSpPr/>
            <p:nvPr/>
          </p:nvSpPr>
          <p:spPr>
            <a:xfrm>
              <a:off x="525553" y="2687900"/>
              <a:ext cx="2715110" cy="315898"/>
            </a:xfrm>
            <a:prstGeom prst="rect">
              <a:avLst/>
            </a:prstGeom>
            <a:solidFill>
              <a:srgbClr val="FFC000"/>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274382" y="2687900"/>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0" name="文本占位符 2"/>
          <p:cNvSpPr>
            <a:spLocks noGrp="1"/>
          </p:cNvSpPr>
          <p:nvPr>
            <p:ph type="body" idx="14"/>
          </p:nvPr>
        </p:nvSpPr>
        <p:spPr>
          <a:xfrm>
            <a:off x="616354" y="1891523"/>
            <a:ext cx="2555393" cy="578643"/>
          </a:xfrm>
        </p:spPr>
        <p:txBody>
          <a:bodyPr anchor="b">
            <a:normAutofit/>
          </a:bodyPr>
          <a:lstStyle>
            <a:lvl1pPr marL="0" indent="0" algn="l">
              <a:buNone/>
              <a:defRPr lang="zh-CN" altLang="en-US" sz="15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grpSp>
        <p:nvGrpSpPr>
          <p:cNvPr id="29" name="组合 28"/>
          <p:cNvGrpSpPr/>
          <p:nvPr userDrawn="1"/>
        </p:nvGrpSpPr>
        <p:grpSpPr>
          <a:xfrm>
            <a:off x="2571408" y="1596547"/>
            <a:ext cx="1729062" cy="3207451"/>
            <a:chOff x="274382" y="2687900"/>
            <a:chExt cx="2966281" cy="315898"/>
          </a:xfrm>
        </p:grpSpPr>
        <p:sp>
          <p:nvSpPr>
            <p:cNvPr id="30" name="矩形 29"/>
            <p:cNvSpPr/>
            <p:nvPr/>
          </p:nvSpPr>
          <p:spPr>
            <a:xfrm>
              <a:off x="525553" y="2687900"/>
              <a:ext cx="2715110" cy="315898"/>
            </a:xfrm>
            <a:prstGeom prst="rect">
              <a:avLst/>
            </a:prstGeom>
            <a:solidFill>
              <a:srgbClr val="FFC000"/>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31" name="矩形 30"/>
            <p:cNvSpPr/>
            <p:nvPr/>
          </p:nvSpPr>
          <p:spPr>
            <a:xfrm>
              <a:off x="274382" y="2687900"/>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grpSp>
      <p:sp>
        <p:nvSpPr>
          <p:cNvPr id="22" name="文本占位符 2"/>
          <p:cNvSpPr>
            <a:spLocks noGrp="1"/>
          </p:cNvSpPr>
          <p:nvPr>
            <p:ph type="body" idx="16"/>
          </p:nvPr>
        </p:nvSpPr>
        <p:spPr>
          <a:xfrm>
            <a:off x="386022" y="188867"/>
            <a:ext cx="3030141" cy="404893"/>
          </a:xfrm>
        </p:spPr>
        <p:txBody>
          <a:bodyPr anchor="b"/>
          <a:lstStyle>
            <a:lvl1pPr marL="0" indent="0" algn="l">
              <a:buNone/>
              <a:defRPr sz="1350" b="1">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grpSp>
        <p:nvGrpSpPr>
          <p:cNvPr id="32" name="组合 31"/>
          <p:cNvGrpSpPr/>
          <p:nvPr userDrawn="1"/>
        </p:nvGrpSpPr>
        <p:grpSpPr>
          <a:xfrm>
            <a:off x="4743108" y="1596547"/>
            <a:ext cx="1729062" cy="3207451"/>
            <a:chOff x="274382" y="2687900"/>
            <a:chExt cx="2966281" cy="315898"/>
          </a:xfrm>
        </p:grpSpPr>
        <p:sp>
          <p:nvSpPr>
            <p:cNvPr id="33" name="矩形 32"/>
            <p:cNvSpPr/>
            <p:nvPr/>
          </p:nvSpPr>
          <p:spPr>
            <a:xfrm>
              <a:off x="525553" y="2687900"/>
              <a:ext cx="2715110" cy="315898"/>
            </a:xfrm>
            <a:prstGeom prst="rect">
              <a:avLst/>
            </a:prstGeom>
            <a:solidFill>
              <a:srgbClr val="FFC000"/>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274382" y="2687900"/>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1" name="文本占位符 2"/>
          <p:cNvSpPr>
            <a:spLocks noGrp="1"/>
          </p:cNvSpPr>
          <p:nvPr>
            <p:ph type="body" idx="15"/>
          </p:nvPr>
        </p:nvSpPr>
        <p:spPr>
          <a:xfrm>
            <a:off x="2916742" y="1956181"/>
            <a:ext cx="2555393" cy="539446"/>
          </a:xfrm>
        </p:spPr>
        <p:txBody>
          <a:bodyPr anchor="b">
            <a:normAutofit/>
          </a:bodyPr>
          <a:lstStyle>
            <a:lvl1pPr marL="0" indent="0" algn="l">
              <a:buNone/>
              <a:defRPr lang="zh-CN" altLang="en-US" sz="15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36" name="内容占位符 35"/>
          <p:cNvSpPr>
            <a:spLocks noGrp="1"/>
          </p:cNvSpPr>
          <p:nvPr>
            <p:ph sz="quarter" idx="17"/>
          </p:nvPr>
        </p:nvSpPr>
        <p:spPr>
          <a:xfrm>
            <a:off x="5112635" y="2092428"/>
            <a:ext cx="2438331" cy="471147"/>
          </a:xfrm>
        </p:spPr>
        <p:txBody>
          <a:bodyPr>
            <a:normAutofit/>
          </a:bodyPr>
          <a:lstStyle>
            <a:lvl1pPr marL="0" indent="0">
              <a:buNone/>
              <a:defRPr lang="zh-CN" altLang="en-US" sz="1500" b="1" kern="12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defRPr>
            </a:lvl1pPr>
          </a:lstStyle>
          <a:p>
            <a:pPr lvl="0"/>
            <a:r>
              <a:rPr lang="zh-CN" altLang="en-US" dirty="0" smtClean="0"/>
              <a:t>单击此处编辑母版文本样式</a:t>
            </a:r>
          </a:p>
        </p:txBody>
      </p:sp>
    </p:spTree>
    <p:extLst>
      <p:ext uri="{BB962C8B-B14F-4D97-AF65-F5344CB8AC3E}">
        <p14:creationId xmlns:p14="http://schemas.microsoft.com/office/powerpoint/2010/main" val="12594356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317A14DD-B27F-40D4-B367-EB056AB57D6F}" type="datetime1">
              <a:rPr lang="zh-CN" altLang="en-US" smtClean="0"/>
              <a:pPr/>
              <a:t>2017/10/20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流程图: 合并 9"/>
          <p:cNvSpPr/>
          <p:nvPr userDrawn="1"/>
        </p:nvSpPr>
        <p:spPr>
          <a:xfrm rot="16200000">
            <a:off x="-1544530" y="2404323"/>
            <a:ext cx="5328595" cy="2351081"/>
          </a:xfrm>
          <a:prstGeom prst="flowChartMerge">
            <a:avLst/>
          </a:prstGeom>
          <a:solidFill>
            <a:srgbClr val="FA4453">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流程图: 合并 10"/>
          <p:cNvSpPr/>
          <p:nvPr userDrawn="1"/>
        </p:nvSpPr>
        <p:spPr>
          <a:xfrm rot="16200000">
            <a:off x="-1184487" y="2553752"/>
            <a:ext cx="4608512" cy="2052229"/>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2" name="TextBox 11"/>
          <p:cNvSpPr txBox="1"/>
          <p:nvPr userDrawn="1"/>
        </p:nvSpPr>
        <p:spPr>
          <a:xfrm>
            <a:off x="706201" y="3118198"/>
            <a:ext cx="972107" cy="784830"/>
          </a:xfrm>
          <a:prstGeom prst="rect">
            <a:avLst/>
          </a:prstGeom>
          <a:noFill/>
          <a:effectLst>
            <a:outerShdw blurRad="50800" dist="38100" algn="l" rotWithShape="0">
              <a:prstClr val="black">
                <a:alpha val="40000"/>
              </a:prstClr>
            </a:outerShdw>
          </a:effectLst>
        </p:spPr>
        <p:txBody>
          <a:bodyPr wrap="square" rtlCol="0">
            <a:spAutoFit/>
          </a:bodyPr>
          <a:lstStyle/>
          <a:p>
            <a:pPr lvl="0" algn="ctr"/>
            <a:r>
              <a:rPr lang="en-US" altLang="zh-CN" sz="4500" b="1" dirty="0" smtClean="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4</a:t>
            </a:r>
            <a:endParaRPr lang="zh-CN" altLang="zh-CN" sz="4500" b="1" dirty="0">
              <a:solidFill>
                <a:schemeClr val="bg1"/>
              </a:solidFill>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13" name="流程图: 合并 12"/>
          <p:cNvSpPr/>
          <p:nvPr userDrawn="1"/>
        </p:nvSpPr>
        <p:spPr>
          <a:xfrm rot="5400000">
            <a:off x="6191064" y="3471851"/>
            <a:ext cx="432049" cy="216024"/>
          </a:xfrm>
          <a:prstGeom prst="flowChartMerge">
            <a:avLst/>
          </a:prstGeom>
          <a:noFill/>
          <a:ln w="6350">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350"/>
          </a:p>
        </p:txBody>
      </p:sp>
      <p:sp>
        <p:nvSpPr>
          <p:cNvPr id="14" name="标题 1"/>
          <p:cNvSpPr>
            <a:spLocks noGrp="1"/>
          </p:cNvSpPr>
          <p:nvPr>
            <p:ph type="title"/>
          </p:nvPr>
        </p:nvSpPr>
        <p:spPr>
          <a:xfrm>
            <a:off x="2936430" y="3363838"/>
            <a:ext cx="3138865" cy="375118"/>
          </a:xfrm>
        </p:spPr>
        <p:txBody>
          <a:bodyPr/>
          <a:lstStyle>
            <a:lvl1pPr algn="r">
              <a:defRPr sz="1350" b="1">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23471"/>
            <a:ext cx="6858000" cy="5271676"/>
          </a:xfrm>
          <a:prstGeom prst="rect">
            <a:avLst/>
          </a:prstGeom>
          <a:solidFill>
            <a:schemeClr val="dk1">
              <a:alpha val="1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dirty="0">
              <a:latin typeface="Times New Roman" panose="02020603050405020304" pitchFamily="18" charset="0"/>
              <a:cs typeface="Times New Roman" panose="02020603050405020304" pitchFamily="18" charset="0"/>
            </a:endParaRPr>
          </a:p>
        </p:txBody>
      </p:sp>
      <p:sp>
        <p:nvSpPr>
          <p:cNvPr id="2" name="标题占位符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1E404B-FF8F-44B3-A848-84C93EBB402F}" type="datetime1">
              <a:rPr lang="zh-CN" altLang="en-US" smtClean="0"/>
              <a:pPr/>
              <a:t>2017/10/20</a:t>
            </a:fld>
            <a:endParaRPr lang="zh-CN" altLang="en-US"/>
          </a:p>
        </p:txBody>
      </p:sp>
      <p:sp>
        <p:nvSpPr>
          <p:cNvPr id="5" name="页脚占位符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069160" y="4767264"/>
            <a:ext cx="1600200" cy="273844"/>
          </a:xfrm>
          <a:prstGeom prst="rect">
            <a:avLst/>
          </a:prstGeom>
        </p:spPr>
        <p:txBody>
          <a:bodyPr vert="horz" lIns="91440" tIns="45720" rIns="91440" bIns="45720" rtlCol="0" anchor="ctr"/>
          <a:lstStyle>
            <a:lvl1pPr algn="r">
              <a:defRPr sz="1050" b="0">
                <a:solidFill>
                  <a:schemeClr val="tx1"/>
                </a:solidFill>
                <a:latin typeface="Times New Roman" panose="02020603050405020304" pitchFamily="18" charset="0"/>
                <a:cs typeface="Times New Roman" panose="02020603050405020304" pitchFamily="18" charset="0"/>
              </a:defRPr>
            </a:lvl1pPr>
          </a:lstStyle>
          <a:p>
            <a:fld id="{0C913308-F349-4B6D-A68A-DD1791B4A57B}" type="slidenum">
              <a:rPr lang="zh-CN" altLang="en-US" smtClean="0"/>
              <a:pPr/>
              <a:t>‹#›</a:t>
            </a:fld>
            <a:endParaRPr lang="zh-CN" altLang="en-US" dirty="0"/>
          </a:p>
        </p:txBody>
      </p:sp>
      <p:pic>
        <p:nvPicPr>
          <p:cNvPr id="9" name="图片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27222" y="19822"/>
            <a:ext cx="1245915" cy="6780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2" r:id="rId6"/>
    <p:sldLayoutId id="2147483664" r:id="rId7"/>
    <p:sldLayoutId id="2147483660" r:id="rId8"/>
    <p:sldLayoutId id="2147483653" r:id="rId9"/>
    <p:sldLayoutId id="2147483656" r:id="rId10"/>
    <p:sldLayoutId id="2147483661" r:id="rId11"/>
    <p:sldLayoutId id="2147483662" r:id="rId12"/>
    <p:sldLayoutId id="2147483663" r:id="rId13"/>
    <p:sldLayoutId id="2147483657" r:id="rId14"/>
    <p:sldLayoutId id="2147483658" r:id="rId15"/>
    <p:sldLayoutId id="2147483659" r:id="rId16"/>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5" Type="http://schemas.openxmlformats.org/officeDocument/2006/relationships/image" Target="../media/image43.pn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tiff"/><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1.jpeg"/><Relationship Id="rId5" Type="http://schemas.microsoft.com/office/2007/relationships/hdphoto" Target="../media/hdphoto1.wdp"/><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9269" y="553149"/>
            <a:ext cx="7014450" cy="4536791"/>
          </a:xfrm>
          <a:prstGeom prst="rect">
            <a:avLst/>
          </a:prstGeom>
          <a:noFill/>
          <a:ln w="9525">
            <a:noFill/>
            <a:miter lim="800000"/>
            <a:headEnd/>
            <a:tailEnd/>
          </a:ln>
          <a:effectLst/>
        </p:spPr>
      </p:pic>
      <p:sp>
        <p:nvSpPr>
          <p:cNvPr id="8" name="灯片编号占位符 7"/>
          <p:cNvSpPr>
            <a:spLocks noGrp="1"/>
          </p:cNvSpPr>
          <p:nvPr>
            <p:ph type="sldNum" sz="quarter" idx="12"/>
          </p:nvPr>
        </p:nvSpPr>
        <p:spPr/>
        <p:txBody>
          <a:bodyPr/>
          <a:lstStyle/>
          <a:p>
            <a:fld id="{0C913308-F349-4B6D-A68A-DD1791B4A57B}" type="slidenum">
              <a:rPr lang="zh-CN" altLang="en-US" smtClean="0"/>
              <a:pPr/>
              <a:t>1</a:t>
            </a:fld>
            <a:endParaRPr lang="zh-CN" altLang="en-US"/>
          </a:p>
        </p:txBody>
      </p:sp>
      <p:sp>
        <p:nvSpPr>
          <p:cNvPr id="10" name="矩形 9"/>
          <p:cNvSpPr/>
          <p:nvPr/>
        </p:nvSpPr>
        <p:spPr>
          <a:xfrm>
            <a:off x="-49269" y="553149"/>
            <a:ext cx="2763894" cy="4536791"/>
          </a:xfrm>
          <a:prstGeom prst="rect">
            <a:avLst/>
          </a:prstGeom>
          <a:blipFill>
            <a:blip r:embed="rId3"/>
            <a:tile tx="0" ty="0" sx="100000" sy="100000" flip="none" algn="tl"/>
          </a:blipFill>
          <a:ln>
            <a:noFill/>
          </a:ln>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zh-CN" sz="1350" dirty="0"/>
          </a:p>
          <a:p>
            <a:pPr algn="ctr"/>
            <a:endParaRPr lang="en-US" altLang="zh-CN" sz="1350" dirty="0"/>
          </a:p>
          <a:p>
            <a:pPr algn="ctr"/>
            <a:endParaRPr lang="en-US" altLang="zh-CN" sz="1350" dirty="0"/>
          </a:p>
          <a:p>
            <a:pPr algn="ctr"/>
            <a:endParaRPr lang="en-US" altLang="zh-CN" sz="1350" dirty="0"/>
          </a:p>
          <a:p>
            <a:pPr algn="ctr"/>
            <a:endParaRPr lang="en-US" altLang="zh-CN" sz="1350" dirty="0"/>
          </a:p>
          <a:p>
            <a:pPr algn="ctr"/>
            <a:endParaRPr lang="en-US" altLang="zh-CN" sz="1350" dirty="0"/>
          </a:p>
          <a:p>
            <a:pPr algn="ctr"/>
            <a:endParaRPr lang="en-US" altLang="zh-CN" sz="1350" dirty="0"/>
          </a:p>
          <a:p>
            <a:pPr algn="ctr"/>
            <a:endParaRPr lang="zh-CN" altLang="en-US" sz="1350" dirty="0"/>
          </a:p>
        </p:txBody>
      </p:sp>
      <p:sp>
        <p:nvSpPr>
          <p:cNvPr id="11" name="矩形 10"/>
          <p:cNvSpPr/>
          <p:nvPr/>
        </p:nvSpPr>
        <p:spPr>
          <a:xfrm>
            <a:off x="0" y="880322"/>
            <a:ext cx="2464611" cy="276999"/>
          </a:xfrm>
          <a:prstGeom prst="rect">
            <a:avLst/>
          </a:prstGeom>
        </p:spPr>
        <p:txBody>
          <a:bodyPr wrap="square">
            <a:spAutoFit/>
          </a:bodyPr>
          <a:lstStyle/>
          <a:p>
            <a:pPr algn="ctr"/>
            <a:r>
              <a:rPr lang="zh-CN" altLang="en-US" sz="1200" b="1" dirty="0"/>
              <a:t>国家高科技发展计划（</a:t>
            </a:r>
            <a:r>
              <a:rPr lang="en-US" altLang="zh-CN" sz="1200" b="1" dirty="0"/>
              <a:t>863</a:t>
            </a:r>
            <a:r>
              <a:rPr lang="zh-CN" altLang="en-US" sz="1200" b="1" dirty="0"/>
              <a:t>计划）</a:t>
            </a:r>
            <a:endParaRPr lang="en-US" altLang="zh-CN" sz="1200" b="1" dirty="0"/>
          </a:p>
        </p:txBody>
      </p:sp>
      <p:pic>
        <p:nvPicPr>
          <p:cNvPr id="2051" name="Picture 3"/>
          <p:cNvPicPr>
            <a:picLocks noChangeAspect="1" noChangeArrowheads="1"/>
          </p:cNvPicPr>
          <p:nvPr/>
        </p:nvPicPr>
        <p:blipFill>
          <a:blip r:embed="rId4"/>
          <a:srcRect/>
          <a:stretch>
            <a:fillRect/>
          </a:stretch>
        </p:blipFill>
        <p:spPr bwMode="auto">
          <a:xfrm>
            <a:off x="2714625" y="804855"/>
            <a:ext cx="768194" cy="373854"/>
          </a:xfrm>
          <a:prstGeom prst="rect">
            <a:avLst/>
          </a:prstGeom>
          <a:noFill/>
          <a:ln w="9525">
            <a:noFill/>
            <a:miter lim="800000"/>
            <a:headEnd/>
            <a:tailEnd/>
          </a:ln>
          <a:effectLst/>
        </p:spPr>
      </p:pic>
      <p:sp>
        <p:nvSpPr>
          <p:cNvPr id="12" name="矩形 11"/>
          <p:cNvSpPr/>
          <p:nvPr/>
        </p:nvSpPr>
        <p:spPr>
          <a:xfrm>
            <a:off x="3375422" y="857238"/>
            <a:ext cx="2464851" cy="30008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135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江苏三联生物工程有限公司</a:t>
            </a:r>
            <a:endParaRPr lang="en-US" altLang="zh-CN" sz="135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13" name="矩形 12"/>
          <p:cNvSpPr/>
          <p:nvPr/>
        </p:nvSpPr>
        <p:spPr>
          <a:xfrm>
            <a:off x="0" y="1982387"/>
            <a:ext cx="2464611" cy="1038746"/>
          </a:xfrm>
          <a:prstGeom prst="rect">
            <a:avLst/>
          </a:prstGeom>
          <a:noFill/>
        </p:spPr>
        <p:txBody>
          <a:bodyPr wrap="square" lIns="68580" tIns="34290" rIns="68580" bIns="34290">
            <a:spAutoFit/>
          </a:bodyPr>
          <a:lstStyle/>
          <a:p>
            <a:pPr algn="ctr"/>
            <a:r>
              <a:rPr lang="zh-CN" altLang="en-US" sz="21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多肿瘤标志物蛋白芯片在高风险人群筛查中的应用</a:t>
            </a:r>
          </a:p>
        </p:txBody>
      </p:sp>
      <p:pic>
        <p:nvPicPr>
          <p:cNvPr id="2052" name="Picture 4"/>
          <p:cNvPicPr>
            <a:picLocks noChangeAspect="1" noChangeArrowheads="1"/>
          </p:cNvPicPr>
          <p:nvPr/>
        </p:nvPicPr>
        <p:blipFill>
          <a:blip r:embed="rId5"/>
          <a:srcRect/>
          <a:stretch>
            <a:fillRect/>
          </a:stretch>
        </p:blipFill>
        <p:spPr bwMode="auto">
          <a:xfrm>
            <a:off x="2815959" y="1725849"/>
            <a:ext cx="3667016" cy="2492537"/>
          </a:xfrm>
          <a:prstGeom prst="rect">
            <a:avLst/>
          </a:prstGeom>
          <a:noFill/>
          <a:ln w="9525">
            <a:noFill/>
            <a:miter lim="800000"/>
            <a:headEnd/>
            <a:tailEnd/>
          </a:ln>
          <a:effectLst/>
        </p:spPr>
      </p:pic>
    </p:spTree>
    <p:extLst>
      <p:ext uri="{BB962C8B-B14F-4D97-AF65-F5344CB8AC3E}">
        <p14:creationId xmlns:p14="http://schemas.microsoft.com/office/powerpoint/2010/main" val="408646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5" name="组合 4"/>
          <p:cNvGrpSpPr/>
          <p:nvPr/>
        </p:nvGrpSpPr>
        <p:grpSpPr>
          <a:xfrm>
            <a:off x="417483" y="1319509"/>
            <a:ext cx="5125395" cy="300082"/>
            <a:chOff x="5720519" y="1377983"/>
            <a:chExt cx="6357944" cy="400109"/>
          </a:xfrm>
        </p:grpSpPr>
        <p:sp>
          <p:nvSpPr>
            <p:cNvPr id="6" name="矩形 5"/>
            <p:cNvSpPr/>
            <p:nvPr/>
          </p:nvSpPr>
          <p:spPr>
            <a:xfrm>
              <a:off x="5936543" y="1397373"/>
              <a:ext cx="6004840" cy="323602"/>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720519" y="1377983"/>
              <a:ext cx="6357944" cy="400109"/>
              <a:chOff x="5854191" y="859007"/>
              <a:chExt cx="6357944" cy="400109"/>
            </a:xfrm>
          </p:grpSpPr>
          <p:sp>
            <p:nvSpPr>
              <p:cNvPr id="8" name="矩形 7"/>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8"/>
              <p:cNvSpPr txBox="1"/>
              <p:nvPr/>
            </p:nvSpPr>
            <p:spPr>
              <a:xfrm>
                <a:off x="6152895" y="859007"/>
                <a:ext cx="6059240" cy="400109"/>
              </a:xfrm>
              <a:prstGeom prst="rect">
                <a:avLst/>
              </a:prstGeom>
              <a:noFill/>
              <a:effectLst/>
            </p:spPr>
            <p:txBody>
              <a:bodyPr wrap="square" rtlCol="0">
                <a:spAutoFit/>
              </a:bodyPr>
              <a:lstStyle/>
              <a:p>
                <a:pPr lvl="0"/>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产品特点三：肿瘤标志物优化组合</a:t>
                </a:r>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高检出率、高特异性</a:t>
                </a:r>
                <a:endParaRPr lang="zh-CN" altLang="zh-CN" sz="10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22" name="组合 21"/>
          <p:cNvGrpSpPr>
            <a:grpSpLocks noChangeAspect="1"/>
          </p:cNvGrpSpPr>
          <p:nvPr/>
        </p:nvGrpSpPr>
        <p:grpSpPr>
          <a:xfrm>
            <a:off x="355990" y="2639867"/>
            <a:ext cx="4771857" cy="1512000"/>
            <a:chOff x="865809" y="2584046"/>
            <a:chExt cx="7611510" cy="2411766"/>
          </a:xfrm>
        </p:grpSpPr>
        <p:sp>
          <p:nvSpPr>
            <p:cNvPr id="21" name="矩形 20"/>
            <p:cNvSpPr/>
            <p:nvPr/>
          </p:nvSpPr>
          <p:spPr>
            <a:xfrm>
              <a:off x="865809" y="2584046"/>
              <a:ext cx="3565462" cy="241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865811" y="3226070"/>
              <a:ext cx="3487012" cy="1564837"/>
            </a:xfrm>
            <a:prstGeom prst="rect">
              <a:avLst/>
            </a:prstGeom>
          </p:spPr>
          <p:txBody>
            <a:bodyPr wrap="square">
              <a:spAutoFit/>
            </a:bodyPr>
            <a:lstStyle/>
            <a:p>
              <a:pPr algn="ctr">
                <a:spcAft>
                  <a:spcPct val="50000"/>
                </a:spcAft>
              </a:pPr>
              <a:r>
                <a:rPr lang="zh-CN" altLang="en-US" sz="1050" b="1" dirty="0">
                  <a:latin typeface="微软雅黑" panose="020B0503020204020204" pitchFamily="34" charset="-122"/>
                  <a:ea typeface="微软雅黑" panose="020B0503020204020204" pitchFamily="34" charset="-122"/>
                </a:rPr>
                <a:t>探讨肿瘤标志物的联合检测对上消化道肿瘤早期临床诊断中的意义</a:t>
              </a:r>
              <a:endParaRPr lang="en-US" altLang="zh-CN" sz="1050" b="1" dirty="0">
                <a:latin typeface="微软雅黑" panose="020B0503020204020204" pitchFamily="34" charset="-122"/>
                <a:ea typeface="微软雅黑" panose="020B0503020204020204" pitchFamily="34" charset="-122"/>
              </a:endParaRPr>
            </a:p>
            <a:p>
              <a:pPr>
                <a:spcAft>
                  <a:spcPct val="50000"/>
                </a:spcAft>
              </a:pPr>
              <a:r>
                <a:rPr lang="zh-CN" altLang="en-US" sz="1050" dirty="0">
                  <a:latin typeface="微软雅黑" panose="020B0503020204020204" pitchFamily="34" charset="-122"/>
                  <a:ea typeface="微软雅黑" panose="020B0503020204020204" pitchFamily="34" charset="-122"/>
                </a:rPr>
                <a:t>（男</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女：</a:t>
              </a:r>
              <a:r>
                <a:rPr lang="en-US" altLang="zh-CN" sz="1050" dirty="0">
                  <a:latin typeface="微软雅黑" panose="020B0503020204020204" pitchFamily="34" charset="-122"/>
                  <a:ea typeface="微软雅黑" panose="020B0503020204020204" pitchFamily="34" charset="-122"/>
                </a:rPr>
                <a:t>440/133</a:t>
              </a:r>
              <a:r>
                <a:rPr lang="zh-CN" altLang="en-US" sz="1050" dirty="0">
                  <a:latin typeface="微软雅黑" panose="020B0503020204020204" pitchFamily="34" charset="-122"/>
                  <a:ea typeface="微软雅黑" panose="020B0503020204020204" pitchFamily="34" charset="-122"/>
                </a:rPr>
                <a:t>； 年龄：≤</a:t>
              </a:r>
              <a:r>
                <a:rPr lang="en-US" altLang="zh-CN" sz="1050" dirty="0">
                  <a:latin typeface="微软雅黑" panose="020B0503020204020204" pitchFamily="34" charset="-122"/>
                  <a:ea typeface="微软雅黑" panose="020B0503020204020204" pitchFamily="34" charset="-122"/>
                </a:rPr>
                <a:t>40/</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40</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 138/435</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TNM   Ⅰ/Ⅱ/Ⅲ/Ⅳ:41/138/302/81</a:t>
              </a:r>
              <a:r>
                <a:rPr lang="zh-CN" altLang="en-US" sz="1050" dirty="0">
                  <a:latin typeface="微软雅黑" panose="020B0503020204020204" pitchFamily="34" charset="-122"/>
                  <a:ea typeface="微软雅黑" panose="020B0503020204020204" pitchFamily="34" charset="-122"/>
                </a:rPr>
                <a:t>）</a:t>
              </a:r>
            </a:p>
          </p:txBody>
        </p:sp>
        <p:grpSp>
          <p:nvGrpSpPr>
            <p:cNvPr id="20" name="组合 19"/>
            <p:cNvGrpSpPr/>
            <p:nvPr/>
          </p:nvGrpSpPr>
          <p:grpSpPr>
            <a:xfrm>
              <a:off x="4372863" y="2584046"/>
              <a:ext cx="4104456" cy="2411766"/>
              <a:chOff x="3995936" y="2523648"/>
              <a:chExt cx="4464496" cy="2427291"/>
            </a:xfrm>
          </p:grpSpPr>
          <p:pic>
            <p:nvPicPr>
              <p:cNvPr id="10" name="内容占位符 7"/>
              <p:cNvPicPr>
                <a:picLocks noChangeAspect="1"/>
              </p:cNvPicPr>
              <p:nvPr/>
            </p:nvPicPr>
            <p:blipFill>
              <a:blip r:embed="rId3">
                <a:extLst>
                  <a:ext uri="{28A0092B-C50C-407E-A947-70E740481C1C}">
                    <a14:useLocalDpi xmlns:a14="http://schemas.microsoft.com/office/drawing/2010/main" val="0"/>
                  </a:ext>
                </a:extLst>
              </a:blip>
              <a:srcRect b="16624"/>
              <a:stretch>
                <a:fillRect/>
              </a:stretch>
            </p:blipFill>
            <p:spPr>
              <a:xfrm>
                <a:off x="3995936" y="2523648"/>
                <a:ext cx="4464496" cy="2427291"/>
              </a:xfrm>
              <a:prstGeom prst="rect">
                <a:avLst/>
              </a:prstGeom>
            </p:spPr>
          </p:pic>
          <p:sp>
            <p:nvSpPr>
              <p:cNvPr id="12" name="矩形 11"/>
              <p:cNvSpPr/>
              <p:nvPr/>
            </p:nvSpPr>
            <p:spPr>
              <a:xfrm>
                <a:off x="7740352" y="2697811"/>
                <a:ext cx="5673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7" name="矩形 16"/>
          <p:cNvSpPr/>
          <p:nvPr/>
        </p:nvSpPr>
        <p:spPr>
          <a:xfrm>
            <a:off x="687003" y="1704997"/>
            <a:ext cx="5099452" cy="957955"/>
          </a:xfrm>
          <a:prstGeom prst="rect">
            <a:avLst/>
          </a:prstGeom>
        </p:spPr>
        <p:txBody>
          <a:bodyPr wrap="square">
            <a:spAutoFit/>
          </a:bodyPr>
          <a:lstStyle/>
          <a:p>
            <a:pPr>
              <a:lnSpc>
                <a:spcPct val="150000"/>
              </a:lnSpc>
            </a:pPr>
            <a:r>
              <a:rPr lang="zh-CN" altLang="en-US" sz="1050" b="1" dirty="0">
                <a:latin typeface="微软雅黑" panose="020B0503020204020204" pitchFamily="34" charset="-122"/>
                <a:ea typeface="微软雅黑" panose="020B0503020204020204" pitchFamily="34" charset="-122"/>
              </a:rPr>
              <a:t>国家“</a:t>
            </a:r>
            <a:r>
              <a:rPr lang="en-US" altLang="zh-CN" sz="1050" b="1" dirty="0">
                <a:latin typeface="微软雅黑" panose="020B0503020204020204" pitchFamily="34" charset="-122"/>
                <a:ea typeface="微软雅黑" panose="020B0503020204020204" pitchFamily="34" charset="-122"/>
              </a:rPr>
              <a:t>863</a:t>
            </a:r>
            <a:r>
              <a:rPr lang="zh-CN" altLang="en-US" sz="1050" b="1" dirty="0">
                <a:latin typeface="微软雅黑" panose="020B0503020204020204" pitchFamily="34" charset="-122"/>
                <a:ea typeface="微软雅黑" panose="020B0503020204020204" pitchFamily="34" charset="-122"/>
              </a:rPr>
              <a:t>”计划主要研究内容</a:t>
            </a:r>
            <a:endParaRPr lang="en-US" altLang="zh-CN" sz="1050" b="1"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u"/>
            </a:pPr>
            <a:r>
              <a:rPr lang="zh-CN" altLang="en-US" sz="900" b="1" dirty="0">
                <a:latin typeface="微软雅黑" panose="020B0503020204020204" pitchFamily="34" charset="-122"/>
                <a:ea typeface="微软雅黑" panose="020B0503020204020204" pitchFamily="34" charset="-122"/>
              </a:rPr>
              <a:t>优化组合</a:t>
            </a:r>
            <a:r>
              <a:rPr lang="zh-CN" altLang="en-US" sz="900" dirty="0">
                <a:latin typeface="微软雅黑" panose="020B0503020204020204" pitchFamily="34" charset="-122"/>
                <a:ea typeface="微软雅黑" panose="020B0503020204020204" pitchFamily="34" charset="-122"/>
              </a:rPr>
              <a:t>的肿瘤标志物可以显著提高对肿瘤的灵敏度，较临床大多数单指标检测更优异</a:t>
            </a:r>
            <a:endParaRPr lang="en-US" altLang="zh-CN" sz="9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u"/>
            </a:pPr>
            <a:r>
              <a:rPr lang="zh-CN" altLang="en-US" sz="900" dirty="0">
                <a:latin typeface="微软雅黑" panose="020B0503020204020204" pitchFamily="34" charset="-122"/>
                <a:ea typeface="微软雅黑" panose="020B0503020204020204" pitchFamily="34" charset="-122"/>
              </a:rPr>
              <a:t>根据最新临床统计数据表明：三联生物蛋白芯片指标优化组合后，对肿瘤的检出率在</a:t>
            </a:r>
            <a:r>
              <a:rPr lang="en-US" altLang="zh-CN" sz="900" dirty="0">
                <a:latin typeface="微软雅黑" panose="020B0503020204020204" pitchFamily="34" charset="-122"/>
                <a:ea typeface="微软雅黑" panose="020B0503020204020204" pitchFamily="34" charset="-122"/>
              </a:rPr>
              <a:t>90%</a:t>
            </a:r>
          </a:p>
          <a:p>
            <a:pPr marL="214313" indent="-214313">
              <a:lnSpc>
                <a:spcPct val="150000"/>
              </a:lnSpc>
              <a:buFont typeface="Wingdings" panose="05000000000000000000" pitchFamily="2" charset="2"/>
              <a:buChar char="u"/>
            </a:pPr>
            <a:r>
              <a:rPr lang="zh-CN" altLang="en-US" sz="900" dirty="0">
                <a:latin typeface="微软雅黑" panose="020B0503020204020204" pitchFamily="34" charset="-122"/>
                <a:ea typeface="微软雅黑" panose="020B0503020204020204" pitchFamily="34" charset="-122"/>
              </a:rPr>
              <a:t>选择特异性好的指标优化组合，通过多个指标协同判断，提高特异性，减少误诊率</a:t>
            </a:r>
          </a:p>
        </p:txBody>
      </p:sp>
      <p:sp>
        <p:nvSpPr>
          <p:cNvPr id="18" name="矩形 17"/>
          <p:cNvSpPr/>
          <p:nvPr/>
        </p:nvSpPr>
        <p:spPr>
          <a:xfrm>
            <a:off x="4286256" y="2997982"/>
            <a:ext cx="2196719" cy="484748"/>
          </a:xfrm>
          <a:prstGeom prst="rect">
            <a:avLst/>
          </a:prstGeom>
          <a:noFill/>
          <a:ln>
            <a:noFill/>
          </a:ln>
        </p:spPr>
        <p:txBody>
          <a:bodyPr wrap="square" lIns="68580" tIns="34290" rIns="68580" bIns="34290">
            <a:spAutoFit/>
          </a:bodyPr>
          <a:lstStyle/>
          <a:p>
            <a:pPr algn="ctr"/>
            <a:r>
              <a:rPr lang="zh-CN" altLang="en-US" sz="1350" b="1" dirty="0">
                <a:solidFill>
                  <a:srgbClr val="FF0000"/>
                </a:solidFill>
                <a:latin typeface="微软雅黑" pitchFamily="34" charset="-122"/>
                <a:ea typeface="微软雅黑" pitchFamily="34" charset="-122"/>
              </a:rPr>
              <a:t>芯片的每一个检测指标</a:t>
            </a:r>
            <a:endParaRPr lang="en-US" altLang="zh-CN" sz="1350" b="1" dirty="0">
              <a:solidFill>
                <a:srgbClr val="FF0000"/>
              </a:solidFill>
              <a:latin typeface="微软雅黑" pitchFamily="34" charset="-122"/>
              <a:ea typeface="微软雅黑" pitchFamily="34" charset="-122"/>
            </a:endParaRPr>
          </a:p>
          <a:p>
            <a:pPr algn="ctr"/>
            <a:r>
              <a:rPr lang="zh-CN" altLang="en-US" sz="1350" b="1" dirty="0">
                <a:solidFill>
                  <a:srgbClr val="FF0000"/>
                </a:solidFill>
                <a:latin typeface="微软雅黑" pitchFamily="34" charset="-122"/>
                <a:ea typeface="微软雅黑" pitchFamily="34" charset="-122"/>
              </a:rPr>
              <a:t>都是经过精挑细选的</a:t>
            </a:r>
          </a:p>
        </p:txBody>
      </p:sp>
    </p:spTree>
    <p:extLst>
      <p:ext uri="{BB962C8B-B14F-4D97-AF65-F5344CB8AC3E}">
        <p14:creationId xmlns:p14="http://schemas.microsoft.com/office/powerpoint/2010/main" val="48162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19" name="组合 18"/>
          <p:cNvGrpSpPr/>
          <p:nvPr/>
        </p:nvGrpSpPr>
        <p:grpSpPr>
          <a:xfrm>
            <a:off x="417483" y="1327575"/>
            <a:ext cx="4665648" cy="300082"/>
            <a:chOff x="5720519" y="1388741"/>
            <a:chExt cx="6220864" cy="400109"/>
          </a:xfrm>
        </p:grpSpPr>
        <p:sp>
          <p:nvSpPr>
            <p:cNvPr id="20" name="矩形 19"/>
            <p:cNvSpPr/>
            <p:nvPr/>
          </p:nvSpPr>
          <p:spPr>
            <a:xfrm>
              <a:off x="5936543" y="1397373"/>
              <a:ext cx="6004840" cy="323602"/>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p:cNvGrpSpPr/>
            <p:nvPr/>
          </p:nvGrpSpPr>
          <p:grpSpPr>
            <a:xfrm>
              <a:off x="5720519" y="1388741"/>
              <a:ext cx="6091568" cy="400109"/>
              <a:chOff x="5854191" y="869765"/>
              <a:chExt cx="6091568" cy="400109"/>
            </a:xfrm>
          </p:grpSpPr>
          <p:sp>
            <p:nvSpPr>
              <p:cNvPr id="22" name="矩形 21"/>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TextBox 8"/>
              <p:cNvSpPr txBox="1"/>
              <p:nvPr/>
            </p:nvSpPr>
            <p:spPr>
              <a:xfrm>
                <a:off x="6152895" y="869765"/>
                <a:ext cx="5792864" cy="400109"/>
              </a:xfrm>
              <a:prstGeom prst="rect">
                <a:avLst/>
              </a:prstGeom>
              <a:noFill/>
              <a:effectLst/>
            </p:spPr>
            <p:txBody>
              <a:bodyPr wrap="square" rtlCol="0">
                <a:spAutoFit/>
              </a:bodyPr>
              <a:lstStyle/>
              <a:p>
                <a:pPr lvl="0"/>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产品特点四：广覆盖、高性价比</a:t>
                </a:r>
                <a:endParaRPr lang="zh-CN" altLang="zh-CN" sz="10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507001" y="1815118"/>
            <a:ext cx="6129491" cy="2381918"/>
            <a:chOff x="571041" y="1454171"/>
            <a:chExt cx="8019431" cy="3493843"/>
          </a:xfrm>
        </p:grpSpPr>
        <p:sp>
          <p:nvSpPr>
            <p:cNvPr id="54" name="矩形 53"/>
            <p:cNvSpPr/>
            <p:nvPr/>
          </p:nvSpPr>
          <p:spPr>
            <a:xfrm>
              <a:off x="571041" y="1454171"/>
              <a:ext cx="8019431" cy="3488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4" name="组合 9"/>
            <p:cNvGrpSpPr>
              <a:grpSpLocks/>
            </p:cNvGrpSpPr>
            <p:nvPr/>
          </p:nvGrpSpPr>
          <p:grpSpPr bwMode="auto">
            <a:xfrm>
              <a:off x="720464" y="1459995"/>
              <a:ext cx="7663990" cy="3488019"/>
              <a:chOff x="-1702794" y="0"/>
              <a:chExt cx="8430780" cy="3838575"/>
            </a:xfrm>
          </p:grpSpPr>
          <p:sp>
            <p:nvSpPr>
              <p:cNvPr id="25" name="文本框 2"/>
              <p:cNvSpPr txBox="1">
                <a:spLocks noChangeArrowheads="1"/>
              </p:cNvSpPr>
              <p:nvPr/>
            </p:nvSpPr>
            <p:spPr bwMode="auto">
              <a:xfrm>
                <a:off x="3838216" y="1215572"/>
                <a:ext cx="2066836"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乳</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腺</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CA15-3</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26" name="文本框 2"/>
              <p:cNvSpPr txBox="1">
                <a:spLocks noChangeArrowheads="1"/>
              </p:cNvSpPr>
              <p:nvPr/>
            </p:nvSpPr>
            <p:spPr bwMode="auto">
              <a:xfrm>
                <a:off x="3810033" y="1952568"/>
                <a:ext cx="1276012" cy="316726"/>
              </a:xfrm>
              <a:prstGeom prst="rect">
                <a:avLst/>
              </a:prstGeom>
              <a:solidFill>
                <a:srgbClr val="FFFFFF"/>
              </a:solidFill>
              <a:ln w="9525">
                <a:noFill/>
                <a:miter lim="800000"/>
                <a:headEnd/>
                <a:tailEnd/>
              </a:ln>
            </p:spPr>
            <p:txBody>
              <a:bodyPr>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胰</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腺（</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27" name="文本框 2"/>
              <p:cNvSpPr txBox="1">
                <a:spLocks noChangeArrowheads="1"/>
              </p:cNvSpPr>
              <p:nvPr/>
            </p:nvSpPr>
            <p:spPr bwMode="auto">
              <a:xfrm>
                <a:off x="3876743" y="2244666"/>
                <a:ext cx="1775744"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结</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肠（ </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28" name="文本框 2"/>
              <p:cNvSpPr txBox="1">
                <a:spLocks noChangeArrowheads="1"/>
              </p:cNvSpPr>
              <p:nvPr/>
            </p:nvSpPr>
            <p:spPr bwMode="auto">
              <a:xfrm>
                <a:off x="3990717" y="2750116"/>
                <a:ext cx="2273221" cy="229279"/>
              </a:xfrm>
              <a:prstGeom prst="rect">
                <a:avLst/>
              </a:prstGeom>
              <a:solidFill>
                <a:srgbClr val="FFFFFF"/>
              </a:solidFill>
              <a:ln w="9525">
                <a:noFill/>
                <a:miter lim="800000"/>
                <a:headEnd/>
                <a:tailEnd/>
              </a:ln>
            </p:spPr>
            <p:txBody>
              <a:bodyPr/>
              <a:lstStyle/>
              <a:p>
                <a:pPr algn="just">
                  <a:defRPr/>
                </a:pPr>
                <a:r>
                  <a:rPr lang="zh-CN" altLang="en-US" sz="675" b="1" kern="100" spc="-83" dirty="0">
                    <a:latin typeface="Times New Roman" panose="02020603050405020304" pitchFamily="18" charset="0"/>
                    <a:cs typeface="Times New Roman" panose="02020603050405020304" pitchFamily="18" charset="0"/>
                  </a:rPr>
                  <a:t>子</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宫（</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750" b="1" kern="100" dirty="0">
                    <a:latin typeface="Times New Roman" panose="02020603050405020304" pitchFamily="18" charset="0"/>
                    <a:ea typeface="等线" panose="02010600030101010101" pitchFamily="2" charset="-122"/>
                    <a:cs typeface="Times New Roman" panose="02020603050405020304" pitchFamily="18" charset="0"/>
                  </a:rPr>
                  <a:t>β-HCG</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29" name="文本框 2"/>
              <p:cNvSpPr txBox="1">
                <a:spLocks noChangeArrowheads="1"/>
              </p:cNvSpPr>
              <p:nvPr/>
            </p:nvSpPr>
            <p:spPr bwMode="auto">
              <a:xfrm>
                <a:off x="23931" y="2673640"/>
                <a:ext cx="1807709"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卵</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巢（ </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AFP</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0" name="文本框 2"/>
              <p:cNvSpPr txBox="1">
                <a:spLocks noChangeArrowheads="1"/>
              </p:cNvSpPr>
              <p:nvPr/>
            </p:nvSpPr>
            <p:spPr bwMode="auto">
              <a:xfrm>
                <a:off x="3997099" y="3370155"/>
                <a:ext cx="1907955"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前</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列</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腺（ </a:t>
                </a:r>
                <a:r>
                  <a:rPr lang="en-US" sz="675" b="1" kern="100" spc="-83" dirty="0">
                    <a:latin typeface="Times New Roman" panose="02020603050405020304" pitchFamily="18" charset="0"/>
                    <a:cs typeface="Times New Roman" panose="02020603050405020304" pitchFamily="18" charset="0"/>
                  </a:rPr>
                  <a:t>t PSA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f PSA</a:t>
                </a:r>
                <a:r>
                  <a:rPr lang="zh-CN" altLang="en-US" sz="675" b="1" kern="100" spc="-83" dirty="0">
                    <a:latin typeface="Times New Roman" panose="02020603050405020304" pitchFamily="18" charset="0"/>
                    <a:cs typeface="Times New Roman" panose="02020603050405020304" pitchFamily="18" charset="0"/>
                  </a:rPr>
                  <a:t>）</a:t>
                </a:r>
              </a:p>
            </p:txBody>
          </p:sp>
          <p:sp>
            <p:nvSpPr>
              <p:cNvPr id="31" name="文本框 2"/>
              <p:cNvSpPr txBox="1">
                <a:spLocks noChangeArrowheads="1"/>
              </p:cNvSpPr>
              <p:nvPr/>
            </p:nvSpPr>
            <p:spPr bwMode="auto">
              <a:xfrm>
                <a:off x="-170630" y="3057053"/>
                <a:ext cx="1666375"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膀</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胱</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Cyfra21-1</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p>
            </p:txBody>
          </p:sp>
          <p:pic>
            <p:nvPicPr>
              <p:cNvPr id="32" name="图片 17"/>
              <p:cNvPicPr>
                <a:picLocks noChangeAspect="1"/>
              </p:cNvPicPr>
              <p:nvPr/>
            </p:nvPicPr>
            <p:blipFill>
              <a:blip r:embed="rId2">
                <a:extLst>
                  <a:ext uri="{28A0092B-C50C-407E-A947-70E740481C1C}">
                    <a14:useLocalDpi xmlns:a14="http://schemas.microsoft.com/office/drawing/2010/main" val="0"/>
                  </a:ext>
                </a:extLst>
              </a:blip>
              <a:srcRect l="28932" t="3271" r="34779" b="2615"/>
              <a:stretch>
                <a:fillRect/>
              </a:stretch>
            </p:blipFill>
            <p:spPr bwMode="auto">
              <a:xfrm>
                <a:off x="1666875" y="0"/>
                <a:ext cx="20669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2"/>
              <p:cNvSpPr txBox="1">
                <a:spLocks noChangeArrowheads="1"/>
              </p:cNvSpPr>
              <p:nvPr/>
            </p:nvSpPr>
            <p:spPr bwMode="auto">
              <a:xfrm>
                <a:off x="114207" y="1687544"/>
                <a:ext cx="1381538" cy="316726"/>
              </a:xfrm>
              <a:prstGeom prst="rect">
                <a:avLst/>
              </a:prstGeom>
              <a:solidFill>
                <a:srgbClr val="FFFFFF"/>
              </a:solidFill>
              <a:ln w="9525">
                <a:noFill/>
                <a:miter lim="800000"/>
                <a:headEnd/>
                <a:tailEnd/>
              </a:ln>
            </p:spPr>
            <p:txBody>
              <a:bodyPr>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胆</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囊（</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4" name="文本框 2"/>
              <p:cNvSpPr txBox="1">
                <a:spLocks noChangeArrowheads="1"/>
              </p:cNvSpPr>
              <p:nvPr/>
            </p:nvSpPr>
            <p:spPr bwMode="auto">
              <a:xfrm>
                <a:off x="235609" y="3423685"/>
                <a:ext cx="1286930" cy="316726"/>
              </a:xfrm>
              <a:prstGeom prst="rect">
                <a:avLst/>
              </a:prstGeom>
              <a:noFill/>
              <a:ln w="9525">
                <a:noFill/>
                <a:miter lim="800000"/>
                <a:headEnd/>
                <a:tailEnd/>
              </a:ln>
            </p:spPr>
            <p:txBody>
              <a:bodyPr>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睾丸（</a:t>
                </a:r>
                <a:r>
                  <a:rPr lang="en-US" sz="675" b="1" kern="100" spc="-83" dirty="0">
                    <a:latin typeface="Times New Roman" panose="02020603050405020304" pitchFamily="18" charset="0"/>
                    <a:cs typeface="Times New Roman" panose="02020603050405020304" pitchFamily="18" charset="0"/>
                  </a:rPr>
                  <a:t>AFP</a:t>
                </a:r>
                <a:r>
                  <a:rPr lang="zh-CN" altLang="en-US" sz="675" b="1" kern="100" spc="-83" dirty="0">
                    <a:latin typeface="Times New Roman" panose="02020603050405020304" pitchFamily="18" charset="0"/>
                    <a:cs typeface="Times New Roman" panose="02020603050405020304" pitchFamily="18" charset="0"/>
                  </a:rPr>
                  <a:t>、 </a:t>
                </a:r>
                <a:r>
                  <a:rPr lang="en-US" sz="675" b="1" kern="100" spc="-83" dirty="0">
                    <a:latin typeface="Times New Roman" panose="02020603050405020304" pitchFamily="18" charset="0"/>
                    <a:cs typeface="Times New Roman" panose="02020603050405020304" pitchFamily="18" charset="0"/>
                  </a:rPr>
                  <a:t>β-HCG</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5" name="文本框 2"/>
              <p:cNvSpPr txBox="1">
                <a:spLocks noChangeArrowheads="1"/>
              </p:cNvSpPr>
              <p:nvPr/>
            </p:nvSpPr>
            <p:spPr bwMode="auto">
              <a:xfrm>
                <a:off x="-1410891" y="1393314"/>
                <a:ext cx="2903837" cy="335356"/>
              </a:xfrm>
              <a:prstGeom prst="rect">
                <a:avLst/>
              </a:prstGeom>
              <a:noFill/>
              <a:ln w="9525">
                <a:noFill/>
                <a:miter lim="800000"/>
                <a:headEnd/>
                <a:tailEnd/>
              </a:ln>
            </p:spPr>
            <p:txBody>
              <a:bodyPr wrap="square">
                <a:spAutoFit/>
              </a:bodyPr>
              <a:lstStyle/>
              <a:p>
                <a:pPr algn="just">
                  <a:lnSpc>
                    <a:spcPts val="900"/>
                  </a:lnSpc>
                  <a:defRPr/>
                </a:pPr>
                <a:r>
                  <a:rPr lang="zh-CN" altLang="en-US" sz="675" b="1" kern="100" spc="-83" dirty="0">
                    <a:latin typeface="Times New Roman" panose="02020603050405020304" pitchFamily="18" charset="0"/>
                    <a:cs typeface="Times New Roman" panose="02020603050405020304" pitchFamily="18" charset="0"/>
                  </a:rPr>
                  <a:t>肝（</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AFP</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CA72-4</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Cyfra21-1</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6" name="文本框 2"/>
              <p:cNvSpPr txBox="1">
                <a:spLocks noChangeArrowheads="1"/>
              </p:cNvSpPr>
              <p:nvPr/>
            </p:nvSpPr>
            <p:spPr bwMode="auto">
              <a:xfrm>
                <a:off x="-1702794" y="933203"/>
                <a:ext cx="3828472" cy="335356"/>
              </a:xfrm>
              <a:prstGeom prst="rect">
                <a:avLst/>
              </a:prstGeom>
              <a:noFill/>
              <a:ln w="9525">
                <a:noFill/>
                <a:miter lim="800000"/>
                <a:headEnd/>
                <a:tailEnd/>
              </a:ln>
            </p:spPr>
            <p:txBody>
              <a:bodyPr wrap="square">
                <a:spAutoFit/>
              </a:bodyPr>
              <a:lstStyle/>
              <a:p>
                <a:pPr>
                  <a:lnSpc>
                    <a:spcPts val="900"/>
                  </a:lnSpc>
                  <a:defRPr/>
                </a:pPr>
                <a:r>
                  <a:rPr lang="zh-CN" altLang="en-US" sz="675" b="1" kern="100" spc="-83" dirty="0">
                    <a:latin typeface="Times New Roman" panose="02020603050405020304" pitchFamily="18" charset="0"/>
                    <a:cs typeface="Times New Roman" panose="02020603050405020304" pitchFamily="18" charset="0"/>
                  </a:rPr>
                  <a:t>肺（</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NSE</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Cyfra21-1</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CA72-4</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pro-GRP </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cxnSp>
            <p:nvCxnSpPr>
              <p:cNvPr id="37" name="直接连接符 36"/>
              <p:cNvCxnSpPr/>
              <p:nvPr/>
            </p:nvCxnSpPr>
            <p:spPr>
              <a:xfrm flipH="1">
                <a:off x="1533346" y="3209907"/>
                <a:ext cx="1152292" cy="86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352619" y="1533458"/>
                <a:ext cx="1161996" cy="86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552753" y="1066271"/>
                <a:ext cx="743532" cy="86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1533346" y="3343036"/>
                <a:ext cx="1075877" cy="1886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1562457" y="2800656"/>
                <a:ext cx="981268" cy="208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2753563" y="3314685"/>
                <a:ext cx="1123182" cy="145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2"/>
              <p:cNvSpPr txBox="1">
                <a:spLocks noChangeArrowheads="1"/>
              </p:cNvSpPr>
              <p:nvPr/>
            </p:nvSpPr>
            <p:spPr bwMode="auto">
              <a:xfrm>
                <a:off x="3990716" y="3043864"/>
                <a:ext cx="1524665" cy="316726"/>
              </a:xfrm>
              <a:prstGeom prst="rect">
                <a:avLst/>
              </a:prstGeom>
              <a:solidFill>
                <a:srgbClr val="FFFFFF"/>
              </a:solid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宫</a:t>
                </a:r>
                <a:r>
                  <a:rPr lang="zh-CN" altLang="en-US" sz="675" b="1" kern="100" spc="-83" dirty="0">
                    <a:latin typeface="等线" panose="02010600030101010101" pitchFamily="2" charset="-122"/>
                    <a:ea typeface="Times New Roman" panose="02020603050405020304" pitchFamily="18" charset="0"/>
                    <a:cs typeface="Times New Roman" panose="02020603050405020304" pitchFamily="18" charset="0"/>
                  </a:rPr>
                  <a:t> </a:t>
                </a:r>
                <a:r>
                  <a:rPr lang="zh-CN" altLang="en-US" sz="675" b="1" kern="100" spc="-83" dirty="0">
                    <a:latin typeface="Times New Roman" panose="02020603050405020304" pitchFamily="18" charset="0"/>
                    <a:cs typeface="Times New Roman" panose="02020603050405020304" pitchFamily="18" charset="0"/>
                  </a:rPr>
                  <a:t>颈（</a:t>
                </a:r>
                <a:r>
                  <a:rPr lang="en-US" sz="675" b="1" kern="100" spc="-83" dirty="0">
                    <a:latin typeface="Times New Roman" panose="02020603050405020304" pitchFamily="18" charset="0"/>
                    <a:cs typeface="Times New Roman" panose="02020603050405020304" pitchFamily="18" charset="0"/>
                  </a:rPr>
                  <a:t>Cyfra21-1</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p>
            </p:txBody>
          </p:sp>
          <p:cxnSp>
            <p:nvCxnSpPr>
              <p:cNvPr id="44" name="直接连接符 43"/>
              <p:cNvCxnSpPr/>
              <p:nvPr/>
            </p:nvCxnSpPr>
            <p:spPr>
              <a:xfrm flipH="1" flipV="1">
                <a:off x="2724452" y="3123619"/>
                <a:ext cx="1180190" cy="30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753563" y="2925157"/>
                <a:ext cx="1237198" cy="665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3105315" y="2353192"/>
                <a:ext cx="810243" cy="2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2732943" y="1724524"/>
                <a:ext cx="1153505" cy="380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019198" y="1762737"/>
                <a:ext cx="8575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文本框 2"/>
              <p:cNvSpPr txBox="1">
                <a:spLocks noChangeArrowheads="1"/>
              </p:cNvSpPr>
              <p:nvPr/>
            </p:nvSpPr>
            <p:spPr bwMode="auto">
              <a:xfrm>
                <a:off x="3799876" y="1615505"/>
                <a:ext cx="2928110" cy="318031"/>
              </a:xfrm>
              <a:prstGeom prst="rect">
                <a:avLst/>
              </a:prstGeom>
              <a:noFill/>
              <a:ln w="9525">
                <a:noFill/>
                <a:miter lim="800000"/>
                <a:headEnd/>
                <a:tailEnd/>
              </a:ln>
            </p:spPr>
            <p:txBody>
              <a:bodyPr/>
              <a:lstStyle/>
              <a:p>
                <a:pPr algn="just">
                  <a:defRPr/>
                </a:pPr>
                <a:r>
                  <a:rPr lang="zh-CN" altLang="en-US" sz="675" b="1" kern="100" spc="-83" dirty="0">
                    <a:latin typeface="Times New Roman" panose="02020603050405020304" pitchFamily="18" charset="0"/>
                    <a:cs typeface="Times New Roman" panose="02020603050405020304" pitchFamily="18" charset="0"/>
                  </a:rPr>
                  <a:t>胃（</a:t>
                </a:r>
                <a:r>
                  <a:rPr lang="en-US" sz="675" b="1" kern="100" spc="-83" dirty="0">
                    <a:latin typeface="Times New Roman" panose="02020603050405020304" pitchFamily="18" charset="0"/>
                    <a:cs typeface="Times New Roman" panose="02020603050405020304" pitchFamily="18" charset="0"/>
                  </a:rPr>
                  <a:t>CA125</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CA72-4</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PG </a:t>
                </a:r>
                <a:r>
                  <a:rPr lang="en-US" sz="675" b="1" kern="100" dirty="0">
                    <a:ea typeface="等线" panose="02010600030101010101" pitchFamily="2" charset="-122"/>
                    <a:cs typeface="Times New Roman" panose="02020603050405020304" pitchFamily="18" charset="0"/>
                  </a:rPr>
                  <a:t>I</a:t>
                </a:r>
                <a:r>
                  <a:rPr lang="zh-CN" altLang="en-US" sz="675" b="1" kern="100" dirty="0">
                    <a:ea typeface="等线" panose="02010600030101010101" pitchFamily="2" charset="-122"/>
                    <a:cs typeface="Arial" panose="020B0604020202020204" pitchFamily="34" charset="0"/>
                  </a:rPr>
                  <a:t>、</a:t>
                </a:r>
                <a:r>
                  <a:rPr lang="en-US" sz="675" b="1" kern="100" dirty="0">
                    <a:latin typeface="Times New Roman" panose="02020603050405020304" pitchFamily="18" charset="0"/>
                    <a:cs typeface="Times New Roman" panose="02020603050405020304" pitchFamily="18" charset="0"/>
                  </a:rPr>
                  <a:t>PG</a:t>
                </a:r>
                <a:r>
                  <a:rPr lang="en-US" sz="675" b="1" kern="100" dirty="0">
                    <a:ea typeface="等线" panose="02010600030101010101" pitchFamily="2" charset="-122"/>
                    <a:cs typeface="Times New Roman" panose="02020603050405020304" pitchFamily="18" charset="0"/>
                  </a:rPr>
                  <a:t>II</a:t>
                </a:r>
                <a:r>
                  <a:rPr lang="zh-CN" altLang="zh-CN" sz="788" b="1" kern="100" spc="-83" dirty="0">
                    <a:latin typeface="Times New Roman" panose="02020603050405020304" pitchFamily="18" charset="0"/>
                    <a:cs typeface="Times New Roman" panose="02020603050405020304" pitchFamily="18" charset="0"/>
                  </a:rPr>
                  <a:t> </a:t>
                </a:r>
                <a:r>
                  <a:rPr lang="zh-CN" altLang="zh-CN" sz="675" b="1" kern="100" spc="-83" dirty="0">
                    <a:latin typeface="Times New Roman" panose="02020603050405020304" pitchFamily="18" charset="0"/>
                    <a:cs typeface="Times New Roman" panose="02020603050405020304" pitchFamily="18" charset="0"/>
                  </a:rPr>
                  <a:t>）</a:t>
                </a:r>
                <a:endParaRPr lang="zh-CN" altLang="en-US" sz="750" kern="100" dirty="0">
                  <a:latin typeface="等线" panose="02010600030101010101" pitchFamily="2" charset="-122"/>
                  <a:ea typeface="等线" panose="02010600030101010101" pitchFamily="2" charset="-122"/>
                  <a:cs typeface="Times New Roman" panose="02020603050405020304" pitchFamily="18" charset="0"/>
                </a:endParaRPr>
              </a:p>
            </p:txBody>
          </p:sp>
          <p:cxnSp>
            <p:nvCxnSpPr>
              <p:cNvPr id="50" name="直接连接符 49"/>
              <p:cNvCxnSpPr/>
              <p:nvPr/>
            </p:nvCxnSpPr>
            <p:spPr>
              <a:xfrm flipH="1">
                <a:off x="3409763" y="1353486"/>
                <a:ext cx="4851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781461" y="551010"/>
                <a:ext cx="932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333212" y="1800950"/>
                <a:ext cx="1163208" cy="61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2"/>
              <p:cNvSpPr txBox="1">
                <a:spLocks noChangeArrowheads="1"/>
              </p:cNvSpPr>
              <p:nvPr/>
            </p:nvSpPr>
            <p:spPr bwMode="auto">
              <a:xfrm>
                <a:off x="3669331" y="409749"/>
                <a:ext cx="2594607" cy="316726"/>
              </a:xfrm>
              <a:prstGeom prst="rect">
                <a:avLst/>
              </a:prstGeom>
              <a:noFill/>
              <a:ln w="9525">
                <a:noFill/>
                <a:miter lim="800000"/>
                <a:headEnd/>
                <a:tailEnd/>
              </a:ln>
            </p:spPr>
            <p:txBody>
              <a:bodyPr wrap="square">
                <a:spAutoFit/>
              </a:bodyPr>
              <a:lstStyle/>
              <a:p>
                <a:pPr algn="just">
                  <a:defRPr/>
                </a:pPr>
                <a:r>
                  <a:rPr lang="zh-CN" altLang="en-US" sz="675" b="1" kern="100" spc="-83" dirty="0">
                    <a:latin typeface="Times New Roman" panose="02020603050405020304" pitchFamily="18" charset="0"/>
                    <a:cs typeface="Times New Roman" panose="02020603050405020304" pitchFamily="18" charset="0"/>
                  </a:rPr>
                  <a:t>食管（</a:t>
                </a:r>
                <a:r>
                  <a:rPr lang="en-US" sz="675" b="1" kern="100" spc="-83" dirty="0">
                    <a:latin typeface="Times New Roman" panose="02020603050405020304" pitchFamily="18" charset="0"/>
                    <a:cs typeface="Times New Roman" panose="02020603050405020304" pitchFamily="18" charset="0"/>
                  </a:rPr>
                  <a:t>CA19-9</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Cyfra21-1</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CEA</a:t>
                </a:r>
                <a:r>
                  <a:rPr lang="zh-CN" altLang="en-US" sz="675" b="1" kern="100" spc="-83" dirty="0">
                    <a:latin typeface="Times New Roman" panose="02020603050405020304" pitchFamily="18" charset="0"/>
                    <a:cs typeface="Times New Roman" panose="02020603050405020304" pitchFamily="18" charset="0"/>
                  </a:rPr>
                  <a:t>、</a:t>
                </a:r>
                <a:r>
                  <a:rPr lang="en-US" sz="675" b="1" kern="100" spc="-83" dirty="0">
                    <a:latin typeface="Times New Roman" panose="02020603050405020304" pitchFamily="18" charset="0"/>
                    <a:cs typeface="Times New Roman" panose="02020603050405020304" pitchFamily="18" charset="0"/>
                  </a:rPr>
                  <a:t>CA72-4</a:t>
                </a:r>
                <a:r>
                  <a:rPr lang="zh-CN" altLang="en-US" sz="675" b="1" kern="100" spc="-83" dirty="0">
                    <a:latin typeface="Times New Roman" panose="02020603050405020304" pitchFamily="18" charset="0"/>
                    <a:cs typeface="Times New Roman" panose="02020603050405020304" pitchFamily="18" charset="0"/>
                  </a:rPr>
                  <a:t>）</a:t>
                </a:r>
                <a:endParaRPr lang="zh-CN" altLang="en-US" sz="788" kern="100" dirty="0">
                  <a:latin typeface="等线" panose="02010600030101010101" pitchFamily="2" charset="-122"/>
                  <a:ea typeface="等线" panose="02010600030101010101" pitchFamily="2" charset="-122"/>
                  <a:cs typeface="Times New Roman" panose="02020603050405020304" pitchFamily="18" charset="0"/>
                </a:endParaRPr>
              </a:p>
            </p:txBody>
          </p:sp>
        </p:grpSp>
      </p:grpSp>
      <p:sp>
        <p:nvSpPr>
          <p:cNvPr id="5" name="矩形 4"/>
          <p:cNvSpPr/>
          <p:nvPr/>
        </p:nvSpPr>
        <p:spPr>
          <a:xfrm>
            <a:off x="502408" y="2727045"/>
            <a:ext cx="6134084" cy="7447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350" b="1" dirty="0">
                <a:solidFill>
                  <a:schemeClr val="tx1"/>
                </a:solidFill>
                <a:latin typeface="微软雅黑" panose="020B0503020204020204" pitchFamily="34" charset="-122"/>
                <a:ea typeface="微软雅黑" panose="020B0503020204020204" pitchFamily="34" charset="-122"/>
              </a:rPr>
              <a:t>三联产品的试剂成本低于进口单指标试剂</a:t>
            </a:r>
            <a:endParaRPr lang="en-US" altLang="zh-CN" sz="1350" b="1"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350" b="1" dirty="0">
                <a:solidFill>
                  <a:schemeClr val="tx1"/>
                </a:solidFill>
                <a:latin typeface="微软雅黑" panose="020B0503020204020204" pitchFamily="34" charset="-122"/>
                <a:ea typeface="微软雅黑" panose="020B0503020204020204" pitchFamily="34" charset="-122"/>
              </a:rPr>
              <a:t>惠及广大中国普通老百姓，为实现“健康中国</a:t>
            </a:r>
            <a:r>
              <a:rPr lang="en-US" altLang="zh-CN" sz="1350" b="1" dirty="0">
                <a:solidFill>
                  <a:schemeClr val="tx1"/>
                </a:solidFill>
                <a:latin typeface="微软雅黑" panose="020B0503020204020204" pitchFamily="34" charset="-122"/>
                <a:ea typeface="微软雅黑" panose="020B0503020204020204" pitchFamily="34" charset="-122"/>
              </a:rPr>
              <a:t>2030</a:t>
            </a:r>
            <a:r>
              <a:rPr lang="zh-CN" altLang="en-US" sz="1350" b="1" dirty="0">
                <a:solidFill>
                  <a:schemeClr val="tx1"/>
                </a:solidFill>
                <a:latin typeface="微软雅黑" panose="020B0503020204020204" pitchFamily="34" charset="-122"/>
                <a:ea typeface="微软雅黑" panose="020B0503020204020204" pitchFamily="34" charset="-122"/>
              </a:rPr>
              <a:t>”做出应有的贡献！</a:t>
            </a:r>
          </a:p>
        </p:txBody>
      </p:sp>
    </p:spTree>
    <p:extLst>
      <p:ext uri="{BB962C8B-B14F-4D97-AF65-F5344CB8AC3E}">
        <p14:creationId xmlns:p14="http://schemas.microsoft.com/office/powerpoint/2010/main" val="4700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5" name="组合 4"/>
          <p:cNvGrpSpPr/>
          <p:nvPr/>
        </p:nvGrpSpPr>
        <p:grpSpPr>
          <a:xfrm>
            <a:off x="417483" y="1332876"/>
            <a:ext cx="2309439" cy="300082"/>
            <a:chOff x="5720519" y="1382977"/>
            <a:chExt cx="2169247" cy="400109"/>
          </a:xfrm>
        </p:grpSpPr>
        <p:sp>
          <p:nvSpPr>
            <p:cNvPr id="6" name="矩形 5"/>
            <p:cNvSpPr/>
            <p:nvPr/>
          </p:nvSpPr>
          <p:spPr>
            <a:xfrm>
              <a:off x="5958004" y="1410073"/>
              <a:ext cx="1927124" cy="302770"/>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720519" y="1382977"/>
              <a:ext cx="2169247" cy="400109"/>
              <a:chOff x="5854191" y="864001"/>
              <a:chExt cx="2169247" cy="400109"/>
            </a:xfrm>
          </p:grpSpPr>
          <p:sp>
            <p:nvSpPr>
              <p:cNvPr id="8" name="矩形 7"/>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8"/>
              <p:cNvSpPr txBox="1"/>
              <p:nvPr/>
            </p:nvSpPr>
            <p:spPr>
              <a:xfrm>
                <a:off x="6171472" y="864001"/>
                <a:ext cx="1851966" cy="400109"/>
              </a:xfrm>
              <a:prstGeom prst="rect">
                <a:avLst/>
              </a:prstGeom>
              <a:noFill/>
              <a:effectLst/>
            </p:spPr>
            <p:txBody>
              <a:bodyPr wrap="square" rtlCol="0">
                <a:spAutoFit/>
              </a:bodyPr>
              <a:lstStyle/>
              <a:p>
                <a:pPr lvl="0"/>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部分三甲医院用户名单</a:t>
                </a:r>
                <a:endParaRPr lang="zh-CN"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pic>
        <p:nvPicPr>
          <p:cNvPr id="30" name="图片占位符 16"/>
          <p:cNvPicPr>
            <a:picLocks noChangeAspect="1"/>
          </p:cNvPicPr>
          <p:nvPr/>
        </p:nvPicPr>
        <p:blipFill>
          <a:blip r:embed="rId3">
            <a:extLst>
              <a:ext uri="{28A0092B-C50C-407E-A947-70E740481C1C}">
                <a14:useLocalDpi xmlns:a14="http://schemas.microsoft.com/office/drawing/2010/main" val="0"/>
              </a:ext>
            </a:extLst>
          </a:blip>
          <a:srcRect l="3743" r="3743"/>
          <a:stretch>
            <a:fillRect/>
          </a:stretch>
        </p:blipFill>
        <p:spPr>
          <a:xfrm>
            <a:off x="184741" y="1714494"/>
            <a:ext cx="2014139" cy="4475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图片占位符 17"/>
          <p:cNvPicPr>
            <a:picLocks noChangeAspect="1"/>
          </p:cNvPicPr>
          <p:nvPr/>
        </p:nvPicPr>
        <p:blipFill>
          <a:blip r:embed="rId4">
            <a:extLst>
              <a:ext uri="{28A0092B-C50C-407E-A947-70E740481C1C}">
                <a14:useLocalDpi xmlns:a14="http://schemas.microsoft.com/office/drawing/2010/main" val="0"/>
              </a:ext>
            </a:extLst>
          </a:blip>
          <a:srcRect l="6295" r="6295"/>
          <a:stretch>
            <a:fillRect/>
          </a:stretch>
        </p:blipFill>
        <p:spPr>
          <a:xfrm>
            <a:off x="2412994" y="1714494"/>
            <a:ext cx="1998584" cy="445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图片占位符 18"/>
          <p:cNvPicPr>
            <a:picLocks noChangeAspect="1"/>
          </p:cNvPicPr>
          <p:nvPr/>
        </p:nvPicPr>
        <p:blipFill>
          <a:blip r:embed="rId5" cstate="print">
            <a:extLst>
              <a:ext uri="{28A0092B-C50C-407E-A947-70E740481C1C}">
                <a14:useLocalDpi xmlns:a14="http://schemas.microsoft.com/office/drawing/2010/main" val="0"/>
              </a:ext>
            </a:extLst>
          </a:blip>
          <a:srcRect l="1340" r="1340"/>
          <a:stretch>
            <a:fillRect/>
          </a:stretch>
        </p:blipFill>
        <p:spPr>
          <a:xfrm>
            <a:off x="4626405" y="1714494"/>
            <a:ext cx="1982538" cy="440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图片占位符 41"/>
          <p:cNvPicPr>
            <a:picLocks noChangeAspect="1"/>
          </p:cNvPicPr>
          <p:nvPr/>
        </p:nvPicPr>
        <p:blipFill>
          <a:blip r:embed="rId6">
            <a:extLst>
              <a:ext uri="{28A0092B-C50C-407E-A947-70E740481C1C}">
                <a14:useLocalDpi xmlns:a14="http://schemas.microsoft.com/office/drawing/2010/main" val="0"/>
              </a:ext>
            </a:extLst>
          </a:blip>
          <a:srcRect l="2074" r="2074"/>
          <a:stretch>
            <a:fillRect/>
          </a:stretch>
        </p:blipFill>
        <p:spPr>
          <a:xfrm>
            <a:off x="2454185" y="4004566"/>
            <a:ext cx="2046384" cy="383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图片占位符 34"/>
          <p:cNvPicPr>
            <a:picLocks noChangeAspect="1"/>
          </p:cNvPicPr>
          <p:nvPr/>
        </p:nvPicPr>
        <p:blipFill>
          <a:blip r:embed="rId7">
            <a:extLst>
              <a:ext uri="{28A0092B-C50C-407E-A947-70E740481C1C}">
                <a14:useLocalDpi xmlns:a14="http://schemas.microsoft.com/office/drawing/2010/main" val="0"/>
              </a:ext>
            </a:extLst>
          </a:blip>
          <a:srcRect l="2358" r="2358"/>
          <a:stretch>
            <a:fillRect/>
          </a:stretch>
        </p:blipFill>
        <p:spPr>
          <a:xfrm>
            <a:off x="4626405" y="4005740"/>
            <a:ext cx="1982538" cy="38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图片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2994" y="2837257"/>
            <a:ext cx="1998585" cy="437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图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741" y="2837257"/>
            <a:ext cx="2014139" cy="452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图片 39"/>
          <p:cNvPicPr>
            <a:picLocks noChangeAspect="1"/>
          </p:cNvPicPr>
          <p:nvPr/>
        </p:nvPicPr>
        <p:blipFill rotWithShape="1">
          <a:blip r:embed="rId10" cstate="print">
            <a:extLst>
              <a:ext uri="{28A0092B-C50C-407E-A947-70E740481C1C}">
                <a14:useLocalDpi xmlns:a14="http://schemas.microsoft.com/office/drawing/2010/main" val="0"/>
              </a:ext>
            </a:extLst>
          </a:blip>
          <a:srcRect t="8033"/>
          <a:stretch/>
        </p:blipFill>
        <p:spPr>
          <a:xfrm>
            <a:off x="2446909" y="3460467"/>
            <a:ext cx="2053661" cy="387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图片 9"/>
          <p:cNvPicPr>
            <a:picLocks noChangeAspect="1"/>
          </p:cNvPicPr>
          <p:nvPr/>
        </p:nvPicPr>
        <p:blipFill>
          <a:blip r:embed="rId11"/>
          <a:stretch>
            <a:fillRect/>
          </a:stretch>
        </p:blipFill>
        <p:spPr>
          <a:xfrm>
            <a:off x="184741" y="3460466"/>
            <a:ext cx="2014139" cy="433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图片 11"/>
          <p:cNvPicPr>
            <a:picLocks noChangeAspect="1"/>
          </p:cNvPicPr>
          <p:nvPr/>
        </p:nvPicPr>
        <p:blipFill>
          <a:blip r:embed="rId12"/>
          <a:stretch>
            <a:fillRect/>
          </a:stretch>
        </p:blipFill>
        <p:spPr>
          <a:xfrm>
            <a:off x="4626405" y="3460466"/>
            <a:ext cx="1982538" cy="38704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图片 12"/>
          <p:cNvPicPr>
            <a:picLocks noChangeAspect="1"/>
          </p:cNvPicPr>
          <p:nvPr/>
        </p:nvPicPr>
        <p:blipFill>
          <a:blip r:embed="rId13"/>
          <a:stretch>
            <a:fillRect/>
          </a:stretch>
        </p:blipFill>
        <p:spPr>
          <a:xfrm>
            <a:off x="194245" y="2303857"/>
            <a:ext cx="2004636" cy="38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10"/>
          <p:cNvPicPr>
            <a:picLocks noChangeAspect="1"/>
          </p:cNvPicPr>
          <p:nvPr/>
        </p:nvPicPr>
        <p:blipFill>
          <a:blip r:embed="rId14"/>
          <a:stretch>
            <a:fillRect/>
          </a:stretch>
        </p:blipFill>
        <p:spPr>
          <a:xfrm>
            <a:off x="184741" y="4004567"/>
            <a:ext cx="2014139" cy="384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p:cNvPicPr>
            <a:picLocks noChangeAspect="1" noChangeArrowheads="1"/>
          </p:cNvPicPr>
          <p:nvPr/>
        </p:nvPicPr>
        <p:blipFill>
          <a:blip r:embed="rId15"/>
          <a:srcRect/>
          <a:stretch>
            <a:fillRect/>
          </a:stretch>
        </p:blipFill>
        <p:spPr bwMode="auto">
          <a:xfrm>
            <a:off x="2412994" y="2295085"/>
            <a:ext cx="1998584" cy="383822"/>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7" name="Picture 3"/>
          <p:cNvPicPr>
            <a:picLocks noChangeAspect="1" noChangeArrowheads="1"/>
          </p:cNvPicPr>
          <p:nvPr/>
        </p:nvPicPr>
        <p:blipFill>
          <a:blip r:embed="rId16"/>
          <a:srcRect/>
          <a:stretch>
            <a:fillRect/>
          </a:stretch>
        </p:blipFill>
        <p:spPr bwMode="auto">
          <a:xfrm>
            <a:off x="4626405" y="2303857"/>
            <a:ext cx="1982538" cy="375050"/>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8" name="Picture 4"/>
          <p:cNvPicPr>
            <a:picLocks noChangeAspect="1" noChangeArrowheads="1"/>
          </p:cNvPicPr>
          <p:nvPr/>
        </p:nvPicPr>
        <p:blipFill>
          <a:blip r:embed="rId17"/>
          <a:srcRect/>
          <a:stretch>
            <a:fillRect/>
          </a:stretch>
        </p:blipFill>
        <p:spPr bwMode="auto">
          <a:xfrm>
            <a:off x="4654467" y="2837257"/>
            <a:ext cx="1954473" cy="437111"/>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1378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5" name="组合 4"/>
          <p:cNvGrpSpPr/>
          <p:nvPr/>
        </p:nvGrpSpPr>
        <p:grpSpPr>
          <a:xfrm>
            <a:off x="417483" y="1332876"/>
            <a:ext cx="2309439" cy="300082"/>
            <a:chOff x="5720519" y="1382977"/>
            <a:chExt cx="2169247" cy="400109"/>
          </a:xfrm>
        </p:grpSpPr>
        <p:sp>
          <p:nvSpPr>
            <p:cNvPr id="6" name="矩形 5"/>
            <p:cNvSpPr/>
            <p:nvPr/>
          </p:nvSpPr>
          <p:spPr>
            <a:xfrm>
              <a:off x="5958004" y="1410073"/>
              <a:ext cx="1927124" cy="302770"/>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5720519" y="1382977"/>
              <a:ext cx="2169247" cy="400109"/>
              <a:chOff x="5854191" y="864001"/>
              <a:chExt cx="2169247" cy="400109"/>
            </a:xfrm>
          </p:grpSpPr>
          <p:sp>
            <p:nvSpPr>
              <p:cNvPr id="8" name="矩形 7"/>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TextBox 8"/>
              <p:cNvSpPr txBox="1"/>
              <p:nvPr/>
            </p:nvSpPr>
            <p:spPr>
              <a:xfrm>
                <a:off x="6171472" y="864001"/>
                <a:ext cx="1851966" cy="400109"/>
              </a:xfrm>
              <a:prstGeom prst="rect">
                <a:avLst/>
              </a:prstGeom>
              <a:noFill/>
              <a:effectLst/>
            </p:spPr>
            <p:txBody>
              <a:bodyPr wrap="square" rtlCol="0">
                <a:spAutoFit/>
              </a:bodyPr>
              <a:lstStyle/>
              <a:p>
                <a:pPr lvl="0"/>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部分体检客户名单</a:t>
                </a:r>
                <a:endParaRPr lang="zh-CN"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14" name="文本框 13"/>
          <p:cNvSpPr txBox="1"/>
          <p:nvPr/>
        </p:nvSpPr>
        <p:spPr>
          <a:xfrm>
            <a:off x="862723" y="1766966"/>
            <a:ext cx="4428135" cy="2308324"/>
          </a:xfrm>
          <a:prstGeom prst="rect">
            <a:avLst/>
          </a:prstGeom>
          <a:noFill/>
        </p:spPr>
        <p:txBody>
          <a:bodyPr wrap="none" rtlCol="0">
            <a:spAutoFit/>
          </a:bodyPr>
          <a:lstStyle/>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南京市鼓楼区公务员体检</a:t>
            </a:r>
            <a:endParaRPr lang="en-US" altLang="zh-CN" sz="12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无锡市公务员体检</a:t>
            </a:r>
            <a:endParaRPr lang="en-US" altLang="zh-CN" sz="1200" dirty="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中国电子科技集团职工体检</a:t>
            </a:r>
            <a:endParaRPr lang="en-US" altLang="zh-CN" sz="12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江苏省中国人寿公司</a:t>
            </a:r>
            <a:r>
              <a:rPr lang="en-US" altLang="zh-CN" sz="1200" dirty="0">
                <a:latin typeface="微软雅黑" panose="020B0503020204020204" pitchFamily="34" charset="-122"/>
                <a:ea typeface="微软雅黑" panose="020B0503020204020204" pitchFamily="34" charset="-122"/>
              </a:rPr>
              <a:t>VIP</a:t>
            </a:r>
            <a:r>
              <a:rPr lang="zh-CN" altLang="en-US" sz="1200" dirty="0">
                <a:latin typeface="微软雅黑" panose="020B0503020204020204" pitchFamily="34" charset="-122"/>
                <a:ea typeface="微软雅黑" panose="020B0503020204020204" pitchFamily="34" charset="-122"/>
              </a:rPr>
              <a:t>客户体检</a:t>
            </a:r>
            <a:endParaRPr lang="en-US" altLang="zh-CN" sz="12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江苏农业银行职工体检</a:t>
            </a:r>
            <a:endParaRPr lang="en-US" altLang="zh-CN" sz="1200" dirty="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200" dirty="0">
                <a:latin typeface="微软雅黑" panose="020B0503020204020204" pitchFamily="34" charset="-122"/>
                <a:ea typeface="微软雅黑" panose="020B0503020204020204" pitchFamily="34" charset="-122"/>
              </a:rPr>
              <a:t>无锡市、泰州市社保局</a:t>
            </a:r>
            <a:r>
              <a:rPr lang="en-US" altLang="zh-CN" sz="1200" dirty="0">
                <a:latin typeface="微软雅黑" panose="020B0503020204020204" pitchFamily="34" charset="-122"/>
                <a:ea typeface="微软雅黑" panose="020B0503020204020204" pitchFamily="34" charset="-122"/>
              </a:rPr>
              <a:t>60</a:t>
            </a:r>
            <a:r>
              <a:rPr lang="zh-CN" altLang="en-US" sz="1200" dirty="0">
                <a:latin typeface="微软雅黑" panose="020B0503020204020204" pitchFamily="34" charset="-122"/>
                <a:ea typeface="微软雅黑" panose="020B0503020204020204" pitchFamily="34" charset="-122"/>
              </a:rPr>
              <a:t>岁以上老年人及退休职工肿瘤筛选</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061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62722" y="792015"/>
            <a:ext cx="3798584" cy="303670"/>
          </a:xfrm>
        </p:spPr>
        <p:txBody>
          <a:bodyPr>
            <a:noAutofit/>
          </a:bodyPr>
          <a:lstStyle/>
          <a:p>
            <a:r>
              <a:rPr lang="zh-CN" altLang="en-US" dirty="0" smtClean="0"/>
              <a:t>个性化数据跟踪分析</a:t>
            </a:r>
            <a:r>
              <a:rPr lang="en-US" altLang="zh-CN" dirty="0" smtClean="0"/>
              <a:t>——</a:t>
            </a:r>
            <a:r>
              <a:rPr lang="zh-CN" altLang="en-US" dirty="0" smtClean="0"/>
              <a:t>更可靠的判定依据</a:t>
            </a:r>
            <a:endParaRPr lang="zh-CN" altLang="en-US" dirty="0"/>
          </a:p>
        </p:txBody>
      </p:sp>
      <p:sp>
        <p:nvSpPr>
          <p:cNvPr id="4" name="文本占位符 3"/>
          <p:cNvSpPr>
            <a:spLocks noGrp="1"/>
          </p:cNvSpPr>
          <p:nvPr>
            <p:ph type="body" idx="13"/>
          </p:nvPr>
        </p:nvSpPr>
        <p:spPr>
          <a:xfrm>
            <a:off x="381079" y="792015"/>
            <a:ext cx="481643" cy="303670"/>
          </a:xfrm>
        </p:spPr>
        <p:txBody>
          <a:bodyPr/>
          <a:lstStyle/>
          <a:p>
            <a:r>
              <a:rPr lang="en-US" altLang="zh-CN" dirty="0" smtClean="0"/>
              <a:t>04</a:t>
            </a:r>
            <a:endParaRPr lang="zh-CN" altLang="en-US" dirty="0"/>
          </a:p>
        </p:txBody>
      </p:sp>
      <p:pic>
        <p:nvPicPr>
          <p:cNvPr id="48" name="Picture 2" descr="http://photocdn.sohu.com/20151218/mp49334264_1450429483266_3.jpeg"/>
          <p:cNvPicPr>
            <a:picLocks noChangeAspect="1" noChangeArrowheads="1"/>
          </p:cNvPicPr>
          <p:nvPr/>
        </p:nvPicPr>
        <p:blipFill>
          <a:blip r:embed="rId3"/>
          <a:srcRect/>
          <a:stretch>
            <a:fillRect/>
          </a:stretch>
        </p:blipFill>
        <p:spPr bwMode="auto">
          <a:xfrm>
            <a:off x="1017967" y="2911747"/>
            <a:ext cx="2804426" cy="1481672"/>
          </a:xfrm>
          <a:prstGeom prst="rect">
            <a:avLst/>
          </a:prstGeom>
          <a:noFill/>
        </p:spPr>
      </p:pic>
      <p:pic>
        <p:nvPicPr>
          <p:cNvPr id="15365" name="Picture 5" descr="https://timgsa.baidu.com/timg?image&amp;quality=80&amp;size=b9999_10000&amp;sec=1505466154331&amp;di=606741340f6526bbc8521b6a80a7862a&amp;imgtype=0&amp;src=http%3A%2F%2Fwww.labweb.cn%2Fuploadfile%2F2015%2F1218%2F20151218011630976.jpg"/>
          <p:cNvPicPr>
            <a:picLocks noChangeAspect="1" noChangeArrowheads="1"/>
          </p:cNvPicPr>
          <p:nvPr/>
        </p:nvPicPr>
        <p:blipFill>
          <a:blip r:embed="rId4"/>
          <a:srcRect/>
          <a:stretch>
            <a:fillRect/>
          </a:stretch>
        </p:blipFill>
        <p:spPr bwMode="auto">
          <a:xfrm>
            <a:off x="1017968" y="1178709"/>
            <a:ext cx="2796989" cy="1609574"/>
          </a:xfrm>
          <a:prstGeom prst="rect">
            <a:avLst/>
          </a:prstGeom>
          <a:noFill/>
        </p:spPr>
      </p:pic>
      <p:sp>
        <p:nvSpPr>
          <p:cNvPr id="49" name="右箭头 48"/>
          <p:cNvSpPr/>
          <p:nvPr/>
        </p:nvSpPr>
        <p:spPr>
          <a:xfrm>
            <a:off x="3964785" y="2035965"/>
            <a:ext cx="214314"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右箭头 49"/>
          <p:cNvSpPr/>
          <p:nvPr/>
        </p:nvSpPr>
        <p:spPr>
          <a:xfrm>
            <a:off x="3911207" y="3643320"/>
            <a:ext cx="214314"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矩形 50"/>
          <p:cNvSpPr/>
          <p:nvPr/>
        </p:nvSpPr>
        <p:spPr>
          <a:xfrm>
            <a:off x="381078" y="1261510"/>
            <a:ext cx="636889" cy="3185487"/>
          </a:xfrm>
          <a:prstGeom prst="rect">
            <a:avLst/>
          </a:prstGeom>
          <a:noFill/>
        </p:spPr>
        <p:txBody>
          <a:bodyPr wrap="square" lIns="68580" tIns="34290" rIns="68580" bIns="34290">
            <a:spAutoFit/>
          </a:bodyPr>
          <a:lstStyle/>
          <a:p>
            <a:pPr algn="ctr"/>
            <a:r>
              <a:rPr lang="zh-CN" altLang="en-US" sz="405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理想和现实</a:t>
            </a:r>
          </a:p>
        </p:txBody>
      </p:sp>
      <p:cxnSp>
        <p:nvCxnSpPr>
          <p:cNvPr id="54" name="直接连接符 53"/>
          <p:cNvCxnSpPr/>
          <p:nvPr/>
        </p:nvCxnSpPr>
        <p:spPr>
          <a:xfrm>
            <a:off x="1017992" y="2838452"/>
            <a:ext cx="2893215" cy="1191"/>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339835" y="1875230"/>
            <a:ext cx="1351652" cy="5078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350" dirty="0">
                <a:latin typeface="微软雅黑" pitchFamily="34" charset="-122"/>
                <a:ea typeface="微软雅黑" pitchFamily="34" charset="-122"/>
              </a:rPr>
              <a:t>阳性</a:t>
            </a:r>
            <a:r>
              <a:rPr lang="en-US" altLang="zh-CN" sz="1350" dirty="0">
                <a:latin typeface="微软雅黑" pitchFamily="34" charset="-122"/>
                <a:ea typeface="微软雅黑" pitchFamily="34" charset="-122"/>
              </a:rPr>
              <a:t>=</a:t>
            </a:r>
            <a:r>
              <a:rPr lang="zh-CN" altLang="en-US" sz="1350" dirty="0">
                <a:latin typeface="微软雅黑" pitchFamily="34" charset="-122"/>
                <a:ea typeface="微软雅黑" pitchFamily="34" charset="-122"/>
              </a:rPr>
              <a:t>肿瘤</a:t>
            </a:r>
            <a:endParaRPr lang="en-US" altLang="zh-CN" sz="1350" dirty="0">
              <a:latin typeface="微软雅黑" pitchFamily="34" charset="-122"/>
              <a:ea typeface="微软雅黑" pitchFamily="34" charset="-122"/>
            </a:endParaRPr>
          </a:p>
          <a:p>
            <a:r>
              <a:rPr lang="zh-CN" altLang="en-US" sz="1350" dirty="0">
                <a:latin typeface="微软雅黑" pitchFamily="34" charset="-122"/>
                <a:ea typeface="微软雅黑" pitchFamily="34" charset="-122"/>
              </a:rPr>
              <a:t>阴性</a:t>
            </a:r>
            <a:r>
              <a:rPr lang="en-US" altLang="zh-CN" sz="1350" dirty="0">
                <a:latin typeface="微软雅黑" pitchFamily="34" charset="-122"/>
                <a:ea typeface="微软雅黑" pitchFamily="34" charset="-122"/>
              </a:rPr>
              <a:t>=</a:t>
            </a:r>
            <a:r>
              <a:rPr lang="zh-CN" altLang="en-US" sz="1350" dirty="0">
                <a:latin typeface="微软雅黑" pitchFamily="34" charset="-122"/>
                <a:ea typeface="微软雅黑" pitchFamily="34" charset="-122"/>
              </a:rPr>
              <a:t>没有肿瘤</a:t>
            </a:r>
          </a:p>
        </p:txBody>
      </p:sp>
      <p:sp>
        <p:nvSpPr>
          <p:cNvPr id="61" name="TextBox 60"/>
          <p:cNvSpPr txBox="1"/>
          <p:nvPr/>
        </p:nvSpPr>
        <p:spPr>
          <a:xfrm>
            <a:off x="4361911" y="3480043"/>
            <a:ext cx="1351652" cy="5078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350" dirty="0">
                <a:latin typeface="微软雅黑" pitchFamily="34" charset="-122"/>
                <a:ea typeface="微软雅黑" pitchFamily="34" charset="-122"/>
              </a:rPr>
              <a:t>阳性≠肿瘤</a:t>
            </a:r>
            <a:endParaRPr lang="en-US" altLang="zh-CN" sz="1350" dirty="0">
              <a:latin typeface="微软雅黑" pitchFamily="34" charset="-122"/>
              <a:ea typeface="微软雅黑" pitchFamily="34" charset="-122"/>
            </a:endParaRPr>
          </a:p>
          <a:p>
            <a:r>
              <a:rPr lang="zh-CN" altLang="en-US" sz="1350" dirty="0">
                <a:latin typeface="微软雅黑" pitchFamily="34" charset="-122"/>
                <a:ea typeface="微软雅黑" pitchFamily="34" charset="-122"/>
              </a:rPr>
              <a:t>阴性≠没有肿瘤</a:t>
            </a:r>
          </a:p>
        </p:txBody>
      </p:sp>
      <p:sp>
        <p:nvSpPr>
          <p:cNvPr id="62" name="TextBox 61"/>
          <p:cNvSpPr txBox="1"/>
          <p:nvPr/>
        </p:nvSpPr>
        <p:spPr>
          <a:xfrm>
            <a:off x="2464587" y="1261510"/>
            <a:ext cx="1396536" cy="300082"/>
          </a:xfrm>
          <a:prstGeom prst="rect">
            <a:avLst/>
          </a:prstGeom>
          <a:noFill/>
        </p:spPr>
        <p:txBody>
          <a:bodyPr wrap="none" rtlCol="0">
            <a:spAutoFit/>
          </a:bodyPr>
          <a:lstStyle/>
          <a:p>
            <a:r>
              <a:rPr lang="zh-CN" altLang="en-US" sz="1350" dirty="0">
                <a:latin typeface="微软雅黑" pitchFamily="34" charset="-122"/>
                <a:ea typeface="微软雅黑" pitchFamily="34" charset="-122"/>
              </a:rPr>
              <a:t>理想肿瘤标志物</a:t>
            </a:r>
          </a:p>
        </p:txBody>
      </p:sp>
      <p:sp>
        <p:nvSpPr>
          <p:cNvPr id="63" name="TextBox 62"/>
          <p:cNvSpPr txBox="1"/>
          <p:nvPr/>
        </p:nvSpPr>
        <p:spPr>
          <a:xfrm>
            <a:off x="2400101" y="3000378"/>
            <a:ext cx="1396536" cy="300082"/>
          </a:xfrm>
          <a:prstGeom prst="rect">
            <a:avLst/>
          </a:prstGeom>
          <a:noFill/>
        </p:spPr>
        <p:txBody>
          <a:bodyPr wrap="none" rtlCol="0">
            <a:spAutoFit/>
          </a:bodyPr>
          <a:lstStyle/>
          <a:p>
            <a:r>
              <a:rPr lang="zh-CN" altLang="en-US" sz="1350" dirty="0">
                <a:latin typeface="微软雅黑" pitchFamily="34" charset="-122"/>
                <a:ea typeface="微软雅黑" pitchFamily="34" charset="-122"/>
              </a:rPr>
              <a:t>肿瘤标志物现状</a:t>
            </a:r>
          </a:p>
        </p:txBody>
      </p:sp>
      <p:sp>
        <p:nvSpPr>
          <p:cNvPr id="65" name="圆角矩形 64"/>
          <p:cNvSpPr/>
          <p:nvPr/>
        </p:nvSpPr>
        <p:spPr>
          <a:xfrm>
            <a:off x="4179099" y="2568848"/>
            <a:ext cx="2196719" cy="685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350" dirty="0">
                <a:latin typeface="微软雅黑" pitchFamily="34" charset="-122"/>
                <a:ea typeface="微软雅黑" pitchFamily="34" charset="-122"/>
              </a:rPr>
              <a:t>传统参考值是基于人群统计获得，对于个体判断容易产生很多错误</a:t>
            </a:r>
          </a:p>
        </p:txBody>
      </p:sp>
    </p:spTree>
    <p:extLst>
      <p:ext uri="{BB962C8B-B14F-4D97-AF65-F5344CB8AC3E}">
        <p14:creationId xmlns:p14="http://schemas.microsoft.com/office/powerpoint/2010/main" val="2789407190"/>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62722" y="792015"/>
            <a:ext cx="3852162" cy="303670"/>
          </a:xfrm>
        </p:spPr>
        <p:txBody>
          <a:bodyPr>
            <a:noAutofit/>
          </a:bodyPr>
          <a:lstStyle/>
          <a:p>
            <a:r>
              <a:rPr lang="zh-CN" altLang="en-US" dirty="0" smtClean="0"/>
              <a:t>个性化数据跟踪分析</a:t>
            </a:r>
            <a:r>
              <a:rPr lang="en-US" altLang="zh-CN" dirty="0" smtClean="0"/>
              <a:t>——</a:t>
            </a:r>
            <a:r>
              <a:rPr lang="zh-CN" altLang="en-US" dirty="0" smtClean="0"/>
              <a:t>更可靠的判定依据</a:t>
            </a:r>
            <a:endParaRPr lang="zh-CN" altLang="en-US" dirty="0"/>
          </a:p>
        </p:txBody>
      </p:sp>
      <p:sp>
        <p:nvSpPr>
          <p:cNvPr id="4" name="文本占位符 3"/>
          <p:cNvSpPr>
            <a:spLocks noGrp="1"/>
          </p:cNvSpPr>
          <p:nvPr>
            <p:ph type="body" idx="13"/>
          </p:nvPr>
        </p:nvSpPr>
        <p:spPr>
          <a:xfrm>
            <a:off x="381079" y="792015"/>
            <a:ext cx="481643" cy="303670"/>
          </a:xfrm>
        </p:spPr>
        <p:txBody>
          <a:bodyPr/>
          <a:lstStyle/>
          <a:p>
            <a:r>
              <a:rPr lang="en-US" altLang="zh-CN" dirty="0" smtClean="0"/>
              <a:t>04</a:t>
            </a:r>
            <a:endParaRPr lang="zh-CN" altLang="en-US" dirty="0"/>
          </a:p>
        </p:txBody>
      </p:sp>
      <p:graphicFrame>
        <p:nvGraphicFramePr>
          <p:cNvPr id="15" name="图表 14"/>
          <p:cNvGraphicFramePr/>
          <p:nvPr/>
        </p:nvGraphicFramePr>
        <p:xfrm>
          <a:off x="214290" y="1242123"/>
          <a:ext cx="4500594" cy="2976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071942" y="1623592"/>
            <a:ext cx="2518190" cy="5078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zh-CN" altLang="en-US" sz="1350" dirty="0">
                <a:latin typeface="微软雅黑" pitchFamily="34" charset="-122"/>
                <a:ea typeface="微软雅黑" pitchFamily="34" charset="-122"/>
              </a:rPr>
              <a:t>每个测试者肿瘤标志物的“基线”不一，需要个性化判断。</a:t>
            </a:r>
            <a:endParaRPr lang="zh-CN" altLang="en-US" sz="1350" dirty="0"/>
          </a:p>
        </p:txBody>
      </p:sp>
      <p:cxnSp>
        <p:nvCxnSpPr>
          <p:cNvPr id="20" name="直接连接符 19"/>
          <p:cNvCxnSpPr/>
          <p:nvPr/>
        </p:nvCxnSpPr>
        <p:spPr>
          <a:xfrm rot="5400000">
            <a:off x="2361672" y="2577938"/>
            <a:ext cx="2671632"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1396067" y="2574801"/>
            <a:ext cx="2671632"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732480" y="1500180"/>
            <a:ext cx="964413" cy="119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2731288" y="1104219"/>
            <a:ext cx="1723549" cy="276999"/>
          </a:xfrm>
          <a:prstGeom prst="rect">
            <a:avLst/>
          </a:prstGeom>
          <a:noFill/>
        </p:spPr>
        <p:txBody>
          <a:bodyPr wrap="none" rtlCol="0">
            <a:spAutoFit/>
          </a:bodyPr>
          <a:lstStyle/>
          <a:p>
            <a:r>
              <a:rPr lang="zh-CN" altLang="en-US" sz="1200" b="1" dirty="0">
                <a:solidFill>
                  <a:srgbClr val="FF0000"/>
                </a:solidFill>
                <a:latin typeface="微软雅黑" pitchFamily="34" charset="-122"/>
                <a:ea typeface="微软雅黑" pitchFamily="34" charset="-122"/>
              </a:rPr>
              <a:t>不同判定方法的时间差</a:t>
            </a:r>
          </a:p>
        </p:txBody>
      </p:sp>
      <p:sp>
        <p:nvSpPr>
          <p:cNvPr id="29" name="TextBox 28"/>
          <p:cNvSpPr txBox="1"/>
          <p:nvPr/>
        </p:nvSpPr>
        <p:spPr>
          <a:xfrm>
            <a:off x="4179099" y="3397664"/>
            <a:ext cx="760144" cy="230832"/>
          </a:xfrm>
          <a:prstGeom prst="rect">
            <a:avLst/>
          </a:prstGeom>
          <a:noFill/>
        </p:spPr>
        <p:txBody>
          <a:bodyPr wrap="none" rtlCol="0">
            <a:spAutoFit/>
          </a:bodyPr>
          <a:lstStyle/>
          <a:p>
            <a:r>
              <a:rPr lang="zh-CN" altLang="en-US" sz="900" dirty="0">
                <a:latin typeface="微软雅黑" pitchFamily="34" charset="-122"/>
                <a:ea typeface="微软雅黑" pitchFamily="34" charset="-122"/>
              </a:rPr>
              <a:t>常规</a:t>
            </a:r>
            <a:r>
              <a:rPr lang="en-US" altLang="zh-CN" sz="900" dirty="0">
                <a:latin typeface="微软雅黑" pitchFamily="34" charset="-122"/>
                <a:ea typeface="微软雅黑" pitchFamily="34" charset="-122"/>
              </a:rPr>
              <a:t>Cutoff</a:t>
            </a:r>
          </a:p>
        </p:txBody>
      </p:sp>
      <p:cxnSp>
        <p:nvCxnSpPr>
          <p:cNvPr id="30" name="直接连接符 29"/>
          <p:cNvCxnSpPr/>
          <p:nvPr/>
        </p:nvCxnSpPr>
        <p:spPr>
          <a:xfrm>
            <a:off x="186362" y="3482585"/>
            <a:ext cx="3964809" cy="119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8940719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dirty="0" smtClean="0"/>
              <a:t>方便、快捷、准确、廉价获得大数据</a:t>
            </a:r>
            <a:endParaRPr lang="zh-CN" altLang="en-US" dirty="0"/>
          </a:p>
        </p:txBody>
      </p:sp>
      <p:sp>
        <p:nvSpPr>
          <p:cNvPr id="4" name="文本占位符 3"/>
          <p:cNvSpPr>
            <a:spLocks noGrp="1"/>
          </p:cNvSpPr>
          <p:nvPr>
            <p:ph type="body" idx="13"/>
          </p:nvPr>
        </p:nvSpPr>
        <p:spPr>
          <a:xfrm>
            <a:off x="381079" y="792015"/>
            <a:ext cx="481643" cy="303670"/>
          </a:xfrm>
        </p:spPr>
        <p:txBody>
          <a:bodyPr/>
          <a:lstStyle/>
          <a:p>
            <a:r>
              <a:rPr lang="en-US" altLang="zh-CN" dirty="0" smtClean="0"/>
              <a:t>04</a:t>
            </a:r>
            <a:endParaRPr lang="zh-CN" altLang="en-US" dirty="0"/>
          </a:p>
        </p:txBody>
      </p:sp>
      <p:graphicFrame>
        <p:nvGraphicFramePr>
          <p:cNvPr id="59" name="图示 58"/>
          <p:cNvGraphicFramePr/>
          <p:nvPr/>
        </p:nvGraphicFramePr>
        <p:xfrm>
          <a:off x="381079" y="1446602"/>
          <a:ext cx="3155078"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1" name="图示 60"/>
          <p:cNvGraphicFramePr/>
          <p:nvPr/>
        </p:nvGraphicFramePr>
        <p:xfrm>
          <a:off x="4179099" y="1982386"/>
          <a:ext cx="2518190" cy="189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矩形标注 5"/>
          <p:cNvSpPr/>
          <p:nvPr/>
        </p:nvSpPr>
        <p:spPr>
          <a:xfrm>
            <a:off x="2250273" y="1232288"/>
            <a:ext cx="1285884" cy="321471"/>
          </a:xfrm>
          <a:prstGeom prst="wedgeRectCallout">
            <a:avLst>
              <a:gd name="adj1" fmla="val -45160"/>
              <a:gd name="adj2" fmla="val 830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050" dirty="0">
                <a:latin typeface="微软雅黑" pitchFamily="34" charset="-122"/>
                <a:ea typeface="微软雅黑" pitchFamily="34" charset="-122"/>
              </a:rPr>
              <a:t>&gt;5000</a:t>
            </a:r>
            <a:r>
              <a:rPr lang="zh-CN" altLang="en-US" sz="1050" dirty="0">
                <a:latin typeface="微软雅黑" pitchFamily="34" charset="-122"/>
                <a:ea typeface="微软雅黑" pitchFamily="34" charset="-122"/>
              </a:rPr>
              <a:t>数据</a:t>
            </a:r>
            <a:r>
              <a:rPr lang="en-US" altLang="zh-CN" sz="1050" dirty="0">
                <a:latin typeface="微软雅黑" pitchFamily="34" charset="-122"/>
                <a:ea typeface="微软雅黑" pitchFamily="34" charset="-122"/>
              </a:rPr>
              <a:t>/</a:t>
            </a:r>
            <a:r>
              <a:rPr lang="zh-CN" altLang="en-US" sz="1050" dirty="0">
                <a:latin typeface="微软雅黑" pitchFamily="34" charset="-122"/>
                <a:ea typeface="微软雅黑" pitchFamily="34" charset="-122"/>
              </a:rPr>
              <a:t>台天</a:t>
            </a:r>
          </a:p>
        </p:txBody>
      </p:sp>
      <p:sp>
        <p:nvSpPr>
          <p:cNvPr id="7" name="矩形标注 6"/>
          <p:cNvSpPr/>
          <p:nvPr/>
        </p:nvSpPr>
        <p:spPr>
          <a:xfrm>
            <a:off x="3161107" y="2089544"/>
            <a:ext cx="1125149" cy="321471"/>
          </a:xfrm>
          <a:prstGeom prst="wedgeRectCallout">
            <a:avLst>
              <a:gd name="adj1" fmla="val -44548"/>
              <a:gd name="adj2" fmla="val 10054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050" dirty="0">
                <a:latin typeface="微软雅黑" pitchFamily="34" charset="-122"/>
                <a:ea typeface="微软雅黑" pitchFamily="34" charset="-122"/>
              </a:rPr>
              <a:t>抗体位点一致，统一溯源</a:t>
            </a:r>
          </a:p>
        </p:txBody>
      </p:sp>
      <p:sp>
        <p:nvSpPr>
          <p:cNvPr id="8" name="矩形标注 7"/>
          <p:cNvSpPr/>
          <p:nvPr/>
        </p:nvSpPr>
        <p:spPr>
          <a:xfrm>
            <a:off x="2411008" y="3881436"/>
            <a:ext cx="1017992" cy="321471"/>
          </a:xfrm>
          <a:prstGeom prst="wedgeRectCallout">
            <a:avLst>
              <a:gd name="adj1" fmla="val -61116"/>
              <a:gd name="adj2" fmla="val -1235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050" dirty="0">
                <a:latin typeface="微软雅黑" pitchFamily="34" charset="-122"/>
                <a:ea typeface="微软雅黑" pitchFamily="34" charset="-122"/>
              </a:rPr>
              <a:t>低于常规检测产品的费用</a:t>
            </a:r>
          </a:p>
        </p:txBody>
      </p:sp>
      <p:sp>
        <p:nvSpPr>
          <p:cNvPr id="9" name="矩形标注 8"/>
          <p:cNvSpPr/>
          <p:nvPr/>
        </p:nvSpPr>
        <p:spPr>
          <a:xfrm>
            <a:off x="0" y="1982387"/>
            <a:ext cx="1017992" cy="321471"/>
          </a:xfrm>
          <a:prstGeom prst="wedgeRectCallout">
            <a:avLst>
              <a:gd name="adj1" fmla="val 37572"/>
              <a:gd name="adj2" fmla="val 1017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050" dirty="0">
                <a:latin typeface="微软雅黑" pitchFamily="34" charset="-122"/>
                <a:ea typeface="微软雅黑" pitchFamily="34" charset="-122"/>
              </a:rPr>
              <a:t>化学发光检测确保性能</a:t>
            </a:r>
          </a:p>
        </p:txBody>
      </p:sp>
    </p:spTree>
    <p:extLst>
      <p:ext uri="{BB962C8B-B14F-4D97-AF65-F5344CB8AC3E}">
        <p14:creationId xmlns:p14="http://schemas.microsoft.com/office/powerpoint/2010/main" val="27388346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diamond(in)">
                                      <p:cBhvr>
                                        <p:cTn id="28"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 grpId="0">
        <p:bldAsOne/>
      </p:bldGraphic>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dirty="0" smtClean="0"/>
              <a:t>已有部分案例</a:t>
            </a:r>
            <a:endParaRPr lang="zh-CN" altLang="en-US" dirty="0"/>
          </a:p>
        </p:txBody>
      </p:sp>
      <p:sp>
        <p:nvSpPr>
          <p:cNvPr id="4" name="文本占位符 3"/>
          <p:cNvSpPr>
            <a:spLocks noGrp="1"/>
          </p:cNvSpPr>
          <p:nvPr>
            <p:ph type="body" idx="13"/>
          </p:nvPr>
        </p:nvSpPr>
        <p:spPr>
          <a:xfrm>
            <a:off x="381079" y="792015"/>
            <a:ext cx="481643" cy="303670"/>
          </a:xfrm>
        </p:spPr>
        <p:txBody>
          <a:bodyPr/>
          <a:lstStyle/>
          <a:p>
            <a:r>
              <a:rPr lang="en-US" altLang="zh-CN" dirty="0" smtClean="0"/>
              <a:t>04</a:t>
            </a:r>
            <a:endParaRPr lang="zh-CN" altLang="en-US" dirty="0"/>
          </a:p>
        </p:txBody>
      </p:sp>
      <p:sp>
        <p:nvSpPr>
          <p:cNvPr id="10" name="矩形 9"/>
          <p:cNvSpPr/>
          <p:nvPr/>
        </p:nvSpPr>
        <p:spPr>
          <a:xfrm>
            <a:off x="214291" y="1309743"/>
            <a:ext cx="5567871" cy="1027204"/>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marL="214313" indent="-214313">
              <a:lnSpc>
                <a:spcPct val="150000"/>
              </a:lnSpc>
              <a:buFont typeface="Wingdings" panose="05000000000000000000" pitchFamily="2" charset="2"/>
              <a:buChar char="ü"/>
            </a:pPr>
            <a:r>
              <a:rPr lang="zh-CN" altLang="en-US" sz="1350" dirty="0">
                <a:latin typeface="微软雅黑" panose="020B0503020204020204" pitchFamily="34" charset="-122"/>
                <a:ea typeface="微软雅黑" panose="020B0503020204020204" pitchFamily="34" charset="-122"/>
              </a:rPr>
              <a:t>江苏省中国人寿公司</a:t>
            </a:r>
            <a:r>
              <a:rPr lang="en-US" altLang="zh-CN" sz="1350" dirty="0">
                <a:latin typeface="微软雅黑" panose="020B0503020204020204" pitchFamily="34" charset="-122"/>
                <a:ea typeface="微软雅黑" panose="020B0503020204020204" pitchFamily="34" charset="-122"/>
              </a:rPr>
              <a:t>VIP</a:t>
            </a:r>
            <a:r>
              <a:rPr lang="zh-CN" altLang="en-US" sz="1350" dirty="0">
                <a:latin typeface="微软雅黑" panose="020B0503020204020204" pitchFamily="34" charset="-122"/>
                <a:ea typeface="微软雅黑" panose="020B0503020204020204" pitchFamily="34" charset="-122"/>
              </a:rPr>
              <a:t>客户体检：</a:t>
            </a:r>
            <a:r>
              <a:rPr lang="en-US" altLang="zh-CN" sz="1350" dirty="0">
                <a:latin typeface="微软雅黑" panose="020B0503020204020204" pitchFamily="34" charset="-122"/>
                <a:ea typeface="微软雅黑" panose="020B0503020204020204" pitchFamily="34" charset="-122"/>
              </a:rPr>
              <a:t/>
            </a:r>
            <a:br>
              <a:rPr lang="en-US" altLang="zh-CN" sz="1350" dirty="0">
                <a:latin typeface="微软雅黑" panose="020B0503020204020204" pitchFamily="34" charset="-122"/>
                <a:ea typeface="微软雅黑" panose="020B0503020204020204" pitchFamily="34" charset="-122"/>
              </a:rPr>
            </a:br>
            <a:r>
              <a:rPr lang="en-US" altLang="zh-CN" sz="1350" dirty="0">
                <a:latin typeface="微软雅黑" panose="020B0503020204020204" pitchFamily="34" charset="-122"/>
                <a:ea typeface="微软雅黑" panose="020B0503020204020204" pitchFamily="34" charset="-122"/>
              </a:rPr>
              <a:t>    2017</a:t>
            </a:r>
            <a:r>
              <a:rPr lang="zh-CN" altLang="en-US" sz="1350" dirty="0">
                <a:latin typeface="微软雅黑" panose="020B0503020204020204" pitchFamily="34" charset="-122"/>
                <a:ea typeface="微软雅黑" panose="020B0503020204020204" pitchFamily="34" charset="-122"/>
              </a:rPr>
              <a:t>年上半年</a:t>
            </a:r>
            <a:r>
              <a:rPr lang="en-US" altLang="zh-CN" sz="1350" dirty="0">
                <a:latin typeface="微软雅黑" panose="020B0503020204020204" pitchFamily="34" charset="-122"/>
                <a:ea typeface="微软雅黑" panose="020B0503020204020204" pitchFamily="34" charset="-122"/>
              </a:rPr>
              <a:t>——2.5</a:t>
            </a:r>
            <a:r>
              <a:rPr lang="zh-CN" altLang="en-US" sz="1350" dirty="0">
                <a:latin typeface="微软雅黑" panose="020B0503020204020204" pitchFamily="34" charset="-122"/>
                <a:ea typeface="微软雅黑" panose="020B0503020204020204" pitchFamily="34" charset="-122"/>
              </a:rPr>
              <a:t>万人基线建立，筛查出</a:t>
            </a:r>
            <a:r>
              <a:rPr lang="en-US" altLang="zh-CN" sz="1350" dirty="0">
                <a:latin typeface="微软雅黑" panose="020B0503020204020204" pitchFamily="34" charset="-122"/>
                <a:ea typeface="微软雅黑" panose="020B0503020204020204" pitchFamily="34" charset="-122"/>
              </a:rPr>
              <a:t>13</a:t>
            </a:r>
            <a:r>
              <a:rPr lang="zh-CN" altLang="en-US" sz="1350" dirty="0">
                <a:latin typeface="微软雅黑" panose="020B0503020204020204" pitchFamily="34" charset="-122"/>
                <a:ea typeface="微软雅黑" panose="020B0503020204020204" pitchFamily="34" charset="-122"/>
              </a:rPr>
              <a:t>例肝炎和</a:t>
            </a:r>
            <a:r>
              <a:rPr lang="en-US" altLang="zh-CN" sz="1350" dirty="0">
                <a:latin typeface="微软雅黑" panose="020B0503020204020204" pitchFamily="34" charset="-122"/>
                <a:ea typeface="微软雅黑" panose="020B0503020204020204" pitchFamily="34" charset="-122"/>
              </a:rPr>
              <a:t>2</a:t>
            </a:r>
            <a:r>
              <a:rPr lang="zh-CN" altLang="en-US" sz="1350" dirty="0">
                <a:latin typeface="微软雅黑" panose="020B0503020204020204" pitchFamily="34" charset="-122"/>
                <a:ea typeface="微软雅黑" panose="020B0503020204020204" pitchFamily="34" charset="-122"/>
              </a:rPr>
              <a:t>例肝癌</a:t>
            </a:r>
            <a:r>
              <a:rPr lang="en-US" altLang="zh-CN" sz="1350" dirty="0">
                <a:latin typeface="微软雅黑" panose="020B0503020204020204" pitchFamily="34" charset="-122"/>
                <a:ea typeface="微软雅黑" panose="020B0503020204020204" pitchFamily="34" charset="-122"/>
              </a:rPr>
              <a:t/>
            </a:r>
            <a:br>
              <a:rPr lang="en-US" altLang="zh-CN" sz="1350" dirty="0">
                <a:latin typeface="微软雅黑" panose="020B0503020204020204" pitchFamily="34" charset="-122"/>
                <a:ea typeface="微软雅黑" panose="020B0503020204020204" pitchFamily="34" charset="-122"/>
              </a:rPr>
            </a:br>
            <a:r>
              <a:rPr lang="en-US" altLang="zh-CN" sz="1350"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而该公司</a:t>
            </a:r>
            <a:r>
              <a:rPr lang="en-US" altLang="zh-CN" sz="1350" dirty="0">
                <a:latin typeface="微软雅黑" panose="020B0503020204020204" pitchFamily="34" charset="-122"/>
                <a:ea typeface="微软雅黑" panose="020B0503020204020204" pitchFamily="34" charset="-122"/>
              </a:rPr>
              <a:t>2016</a:t>
            </a:r>
            <a:r>
              <a:rPr lang="zh-CN" altLang="en-US" sz="1350" dirty="0">
                <a:latin typeface="微软雅黑" panose="020B0503020204020204" pitchFamily="34" charset="-122"/>
                <a:ea typeface="微软雅黑" panose="020B0503020204020204" pitchFamily="34" charset="-122"/>
              </a:rPr>
              <a:t>年用其他方法筛查</a:t>
            </a:r>
            <a:r>
              <a:rPr lang="en-US" altLang="zh-CN" sz="1350" dirty="0">
                <a:latin typeface="微软雅黑" panose="020B0503020204020204" pitchFamily="34" charset="-122"/>
                <a:ea typeface="微软雅黑" panose="020B0503020204020204" pitchFamily="34" charset="-122"/>
              </a:rPr>
              <a:t>3</a:t>
            </a:r>
            <a:r>
              <a:rPr lang="zh-CN" altLang="en-US" sz="1350" dirty="0">
                <a:latin typeface="微软雅黑" panose="020B0503020204020204" pitchFamily="34" charset="-122"/>
                <a:ea typeface="微软雅黑" panose="020B0503020204020204" pitchFamily="34" charset="-122"/>
              </a:rPr>
              <a:t>万人未有阳性病例。</a:t>
            </a:r>
            <a:endParaRPr lang="en-US" altLang="zh-CN" sz="1350" dirty="0">
              <a:latin typeface="微软雅黑" panose="020B0503020204020204" pitchFamily="34" charset="-122"/>
              <a:ea typeface="微软雅黑" panose="020B0503020204020204" pitchFamily="34" charset="-122"/>
            </a:endParaRPr>
          </a:p>
        </p:txBody>
      </p:sp>
      <p:sp>
        <p:nvSpPr>
          <p:cNvPr id="11" name="矩形 10"/>
          <p:cNvSpPr/>
          <p:nvPr/>
        </p:nvSpPr>
        <p:spPr>
          <a:xfrm>
            <a:off x="214290" y="2655030"/>
            <a:ext cx="5523388" cy="71558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14313" indent="-214313">
              <a:lnSpc>
                <a:spcPct val="150000"/>
              </a:lnSpc>
              <a:buFont typeface="Wingdings" panose="05000000000000000000" pitchFamily="2" charset="2"/>
              <a:buChar char="ü"/>
            </a:pPr>
            <a:r>
              <a:rPr lang="zh-CN" altLang="en-US" sz="1350" dirty="0">
                <a:latin typeface="微软雅黑" panose="020B0503020204020204" pitchFamily="34" charset="-122"/>
                <a:ea typeface="微软雅黑" panose="020B0503020204020204" pitchFamily="34" charset="-122"/>
              </a:rPr>
              <a:t>江苏农业银行职工体检：</a:t>
            </a:r>
            <a:r>
              <a:rPr lang="en-US" altLang="zh-CN" sz="1350" dirty="0">
                <a:latin typeface="微软雅黑" panose="020B0503020204020204" pitchFamily="34" charset="-122"/>
                <a:ea typeface="微软雅黑" panose="020B0503020204020204" pitchFamily="34" charset="-122"/>
              </a:rPr>
              <a:t>5000</a:t>
            </a:r>
            <a:r>
              <a:rPr lang="zh-CN" altLang="en-US" sz="1350" dirty="0">
                <a:latin typeface="微软雅黑" panose="020B0503020204020204" pitchFamily="34" charset="-122"/>
                <a:ea typeface="微软雅黑" panose="020B0503020204020204" pitchFamily="34" charset="-122"/>
              </a:rPr>
              <a:t>余人基线建立，由于群体年龄较轻，</a:t>
            </a:r>
            <a:endParaRPr lang="en-US" altLang="zh-CN" sz="135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ü"/>
            </a:pPr>
            <a:r>
              <a:rPr lang="zh-CN" altLang="en-US" sz="1350" dirty="0">
                <a:latin typeface="微软雅黑" panose="020B0503020204020204" pitchFamily="34" charset="-122"/>
                <a:ea typeface="微软雅黑" panose="020B0503020204020204" pitchFamily="34" charset="-122"/>
              </a:rPr>
              <a:t>未发现肿瘤病例。</a:t>
            </a:r>
            <a:endParaRPr lang="en-US" altLang="zh-CN" sz="1350" dirty="0">
              <a:latin typeface="微软雅黑" panose="020B0503020204020204" pitchFamily="34" charset="-122"/>
              <a:ea typeface="微软雅黑" panose="020B0503020204020204" pitchFamily="34" charset="-122"/>
            </a:endParaRPr>
          </a:p>
        </p:txBody>
      </p:sp>
      <p:sp>
        <p:nvSpPr>
          <p:cNvPr id="12" name="矩形 11"/>
          <p:cNvSpPr/>
          <p:nvPr/>
        </p:nvSpPr>
        <p:spPr>
          <a:xfrm>
            <a:off x="214290" y="3488409"/>
            <a:ext cx="5523388" cy="71558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14313" indent="-214313">
              <a:lnSpc>
                <a:spcPct val="150000"/>
              </a:lnSpc>
              <a:buFont typeface="Wingdings" panose="05000000000000000000" pitchFamily="2" charset="2"/>
              <a:buChar char="ü"/>
            </a:pPr>
            <a:r>
              <a:rPr lang="zh-CN" altLang="en-US" sz="1350" dirty="0">
                <a:latin typeface="微软雅黑" panose="020B0503020204020204" pitchFamily="34" charset="-122"/>
                <a:ea typeface="微软雅黑" panose="020B0503020204020204" pitchFamily="34" charset="-122"/>
              </a:rPr>
              <a:t>无锡新安社区老年人体检：</a:t>
            </a:r>
            <a:r>
              <a:rPr lang="en-US" altLang="zh-CN" sz="1350" dirty="0">
                <a:latin typeface="微软雅黑" panose="020B0503020204020204" pitchFamily="34" charset="-122"/>
                <a:ea typeface="微软雅黑" panose="020B0503020204020204" pitchFamily="34" charset="-122"/>
              </a:rPr>
              <a:t>2500</a:t>
            </a:r>
            <a:r>
              <a:rPr lang="zh-CN" altLang="en-US" sz="1350" dirty="0">
                <a:latin typeface="微软雅黑" panose="020B0503020204020204" pitchFamily="34" charset="-122"/>
                <a:ea typeface="微软雅黑" panose="020B0503020204020204" pitchFamily="34" charset="-122"/>
              </a:rPr>
              <a:t>余人基线建立，目前筛出中高危案例</a:t>
            </a:r>
            <a:r>
              <a:rPr lang="en-US" altLang="zh-CN" sz="1350" dirty="0">
                <a:latin typeface="微软雅黑" panose="020B0503020204020204" pitchFamily="34" charset="-122"/>
                <a:ea typeface="微软雅黑" panose="020B0503020204020204" pitchFamily="34" charset="-122"/>
              </a:rPr>
              <a:t>33</a:t>
            </a:r>
            <a:r>
              <a:rPr lang="zh-CN" altLang="en-US" sz="1350" dirty="0">
                <a:latin typeface="微软雅黑" panose="020B0503020204020204" pitchFamily="34" charset="-122"/>
                <a:ea typeface="微软雅黑" panose="020B0503020204020204" pitchFamily="34" charset="-122"/>
              </a:rPr>
              <a:t>例。</a:t>
            </a:r>
            <a:endParaRPr lang="en-US" altLang="zh-CN" sz="13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883466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2506" y="843558"/>
            <a:ext cx="4897245" cy="634176"/>
          </a:xfrm>
        </p:spPr>
        <p:txBody>
          <a:bodyPr>
            <a:noAutofit/>
          </a:bodyPr>
          <a:lstStyle/>
          <a:p>
            <a:pPr algn="just"/>
            <a:r>
              <a:rPr lang="zh-CN" altLang="en-US" sz="2100" dirty="0">
                <a:latin typeface="微软雅黑" panose="020B0503020204020204" pitchFamily="34" charset="-122"/>
                <a:ea typeface="微软雅黑" panose="020B0503020204020204" pitchFamily="34" charset="-122"/>
              </a:rPr>
              <a:t>创新医疗科技，呵护人类健康</a:t>
            </a:r>
            <a:r>
              <a:rPr lang="en-US" altLang="zh-CN" sz="2100" dirty="0">
                <a:latin typeface="微软雅黑" panose="020B0503020204020204" pitchFamily="34" charset="-122"/>
                <a:ea typeface="微软雅黑" panose="020B0503020204020204" pitchFamily="34" charset="-122"/>
              </a:rPr>
              <a:t/>
            </a:r>
            <a:br>
              <a:rPr lang="en-US" altLang="zh-CN" sz="2100" dirty="0">
                <a:latin typeface="微软雅黑" panose="020B0503020204020204" pitchFamily="34" charset="-122"/>
                <a:ea typeface="微软雅黑" panose="020B0503020204020204" pitchFamily="34" charset="-122"/>
              </a:rPr>
            </a:br>
            <a:r>
              <a:rPr lang="en-US" altLang="zh-CN" sz="1200" dirty="0">
                <a:latin typeface="微软雅黑" panose="020B0503020204020204" pitchFamily="34" charset="-122"/>
                <a:ea typeface="微软雅黑" panose="020B0503020204020204" pitchFamily="34" charset="-122"/>
              </a:rPr>
              <a:t>INNOVATIVE MEDICAL TECHNOLOGY, HUMAN HEALTH CARE</a:t>
            </a:r>
            <a:endParaRPr lang="zh-CN" altLang="en-US" sz="1200"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pic>
        <p:nvPicPr>
          <p:cNvPr id="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77943"/>
            <a:ext cx="6860381" cy="289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08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p:txBody>
          <a:bodyPr/>
          <a:lstStyle/>
          <a:p>
            <a:r>
              <a:rPr lang="zh-CN" altLang="en-US" dirty="0" smtClean="0"/>
              <a:t>企业荣誉</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a:t>
            </a:fld>
            <a:endParaRPr lang="zh-CN" altLang="en-US"/>
          </a:p>
        </p:txBody>
      </p:sp>
      <p:grpSp>
        <p:nvGrpSpPr>
          <p:cNvPr id="5" name="组合 4"/>
          <p:cNvGrpSpPr>
            <a:grpSpLocks noChangeAspect="1"/>
          </p:cNvGrpSpPr>
          <p:nvPr/>
        </p:nvGrpSpPr>
        <p:grpSpPr>
          <a:xfrm>
            <a:off x="391774" y="1221024"/>
            <a:ext cx="5767290" cy="3178762"/>
            <a:chOff x="-496148" y="683472"/>
            <a:chExt cx="8975765" cy="4947180"/>
          </a:xfrm>
        </p:grpSpPr>
        <p:pic>
          <p:nvPicPr>
            <p:cNvPr id="11" name="图片 10"/>
            <p:cNvPicPr/>
            <p:nvPr/>
          </p:nvPicPr>
          <p:blipFill rotWithShape="1">
            <a:blip r:embed="rId2" cstate="print">
              <a:extLst>
                <a:ext uri="{28A0092B-C50C-407E-A947-70E740481C1C}">
                  <a14:useLocalDpi xmlns:a14="http://schemas.microsoft.com/office/drawing/2010/main" val="0"/>
                </a:ext>
              </a:extLst>
            </a:blip>
            <a:srcRect l="696" t="1330" r="2" b="2282"/>
            <a:stretch/>
          </p:blipFill>
          <p:spPr bwMode="auto">
            <a:xfrm>
              <a:off x="-496148" y="683472"/>
              <a:ext cx="3239926" cy="2492573"/>
            </a:xfrm>
            <a:prstGeom prst="rect">
              <a:avLst/>
            </a:prstGeom>
            <a:ln>
              <a:noFill/>
            </a:ln>
            <a:effectLst>
              <a:outerShdw blurRad="292100" dist="139700" dir="2700000" algn="tl" rotWithShape="0">
                <a:srgbClr val="333333">
                  <a:alpha val="65000"/>
                </a:srgbClr>
              </a:outerShdw>
            </a:effectLst>
          </p:spPr>
        </p:pic>
        <p:pic>
          <p:nvPicPr>
            <p:cNvPr id="12" name="图片 11"/>
            <p:cNvPicPr/>
            <p:nvPr/>
          </p:nvPicPr>
          <p:blipFill rotWithShape="1">
            <a:blip r:embed="rId3" cstate="print">
              <a:extLst>
                <a:ext uri="{28A0092B-C50C-407E-A947-70E740481C1C}">
                  <a14:useLocalDpi xmlns:a14="http://schemas.microsoft.com/office/drawing/2010/main" val="0"/>
                </a:ext>
              </a:extLst>
            </a:blip>
            <a:srcRect l="428" t="954" r="587" b="1572"/>
            <a:stretch/>
          </p:blipFill>
          <p:spPr bwMode="auto">
            <a:xfrm>
              <a:off x="1416067" y="3262431"/>
              <a:ext cx="3362031" cy="2368220"/>
            </a:xfrm>
            <a:prstGeom prst="rect">
              <a:avLst/>
            </a:prstGeom>
            <a:ln>
              <a:noFill/>
            </a:ln>
            <a:effectLst>
              <a:outerShdw blurRad="292100" dist="139700" dir="2700000" algn="tl" rotWithShape="0">
                <a:srgbClr val="333333">
                  <a:alpha val="65000"/>
                </a:srgbClr>
              </a:outerShdw>
            </a:effectLst>
          </p:spPr>
        </p:pic>
        <p:pic>
          <p:nvPicPr>
            <p:cNvPr id="13" name="图片 12"/>
            <p:cNvPicPr/>
            <p:nvPr/>
          </p:nvPicPr>
          <p:blipFill rotWithShape="1">
            <a:blip r:embed="rId4" cstate="print">
              <a:extLst>
                <a:ext uri="{28A0092B-C50C-407E-A947-70E740481C1C}">
                  <a14:useLocalDpi xmlns:a14="http://schemas.microsoft.com/office/drawing/2010/main" val="0"/>
                </a:ext>
              </a:extLst>
            </a:blip>
            <a:srcRect l="51439" t="1853" r="476"/>
            <a:stretch/>
          </p:blipFill>
          <p:spPr bwMode="auto">
            <a:xfrm>
              <a:off x="3329472" y="769858"/>
              <a:ext cx="3515321" cy="2406187"/>
            </a:xfrm>
            <a:prstGeom prst="rect">
              <a:avLst/>
            </a:prstGeom>
            <a:ln>
              <a:noFill/>
            </a:ln>
            <a:effectLst>
              <a:outerShdw blurRad="292100" dist="139700" dir="2700000" algn="tl" rotWithShape="0">
                <a:srgbClr val="333333">
                  <a:alpha val="65000"/>
                </a:srgbClr>
              </a:outerShdw>
            </a:effectLst>
          </p:spPr>
        </p:pic>
        <p:pic>
          <p:nvPicPr>
            <p:cNvPr id="14" name="图片 13"/>
            <p:cNvPicPr/>
            <p:nvPr/>
          </p:nvPicPr>
          <p:blipFill rotWithShape="1">
            <a:blip r:embed="rId4" cstate="print">
              <a:extLst>
                <a:ext uri="{28A0092B-C50C-407E-A947-70E740481C1C}">
                  <a14:useLocalDpi xmlns:a14="http://schemas.microsoft.com/office/drawing/2010/main" val="0"/>
                </a:ext>
              </a:extLst>
            </a:blip>
            <a:srcRect t="1139" r="50927" b="5313"/>
            <a:stretch/>
          </p:blipFill>
          <p:spPr bwMode="auto">
            <a:xfrm>
              <a:off x="5087133" y="3262432"/>
              <a:ext cx="3392484" cy="2368220"/>
            </a:xfrm>
            <a:prstGeom prst="rect">
              <a:avLst/>
            </a:prstGeom>
            <a:ln>
              <a:noFill/>
            </a:ln>
            <a:effectLst>
              <a:outerShdw blurRad="292100" dist="139700" dir="2700000" algn="tl" rotWithShape="0">
                <a:srgbClr val="333333">
                  <a:alpha val="65000"/>
                </a:srgbClr>
              </a:outerShdw>
            </a:effectLst>
          </p:spPr>
        </p:pic>
      </p:grpSp>
      <p:sp>
        <p:nvSpPr>
          <p:cNvPr id="18" name="文本占位符 3"/>
          <p:cNvSpPr>
            <a:spLocks noGrp="1"/>
          </p:cNvSpPr>
          <p:nvPr>
            <p:ph type="body" idx="13"/>
          </p:nvPr>
        </p:nvSpPr>
        <p:spPr>
          <a:xfrm>
            <a:off x="391774" y="792015"/>
            <a:ext cx="470948" cy="303670"/>
          </a:xfrm>
        </p:spPr>
        <p:txBody>
          <a:bodyPr/>
          <a:lstStyle/>
          <a:p>
            <a:r>
              <a:rPr lang="en-US" altLang="zh-CN" dirty="0" smtClean="0"/>
              <a:t>01</a:t>
            </a:r>
            <a:endParaRPr lang="zh-CN" altLang="en-US" dirty="0"/>
          </a:p>
        </p:txBody>
      </p:sp>
    </p:spTree>
    <p:extLst>
      <p:ext uri="{BB962C8B-B14F-4D97-AF65-F5344CB8AC3E}">
        <p14:creationId xmlns:p14="http://schemas.microsoft.com/office/powerpoint/2010/main" val="541735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p:txBody>
          <a:bodyPr/>
          <a:lstStyle/>
          <a:p>
            <a:r>
              <a:rPr lang="zh-CN" altLang="en-US" dirty="0" smtClean="0"/>
              <a:t>人才队伍</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a:t>
            </a:fld>
            <a:endParaRPr lang="zh-CN" altLang="en-US"/>
          </a:p>
        </p:txBody>
      </p:sp>
      <p:grpSp>
        <p:nvGrpSpPr>
          <p:cNvPr id="3" name="组合 2"/>
          <p:cNvGrpSpPr/>
          <p:nvPr/>
        </p:nvGrpSpPr>
        <p:grpSpPr>
          <a:xfrm>
            <a:off x="609695" y="1615353"/>
            <a:ext cx="5698853" cy="1712100"/>
            <a:chOff x="4886459" y="1002832"/>
            <a:chExt cx="7598471" cy="2282800"/>
          </a:xfrm>
        </p:grpSpPr>
        <p:grpSp>
          <p:nvGrpSpPr>
            <p:cNvPr id="2" name="组合 1"/>
            <p:cNvGrpSpPr/>
            <p:nvPr/>
          </p:nvGrpSpPr>
          <p:grpSpPr>
            <a:xfrm>
              <a:off x="4886459" y="1002832"/>
              <a:ext cx="7043558" cy="2282800"/>
              <a:chOff x="4886459" y="1002832"/>
              <a:chExt cx="7043558" cy="228280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773" y="1031757"/>
                <a:ext cx="927199" cy="1230434"/>
              </a:xfrm>
              <a:prstGeom prst="rect">
                <a:avLst/>
              </a:prstGeom>
            </p:spPr>
          </p:pic>
          <p:pic>
            <p:nvPicPr>
              <p:cNvPr id="22" name="图片 21"/>
              <p:cNvPicPr/>
              <p:nvPr/>
            </p:nvPicPr>
            <p:blipFill>
              <a:blip r:embed="rId3">
                <a:extLst>
                  <a:ext uri="{28A0092B-C50C-407E-A947-70E740481C1C}">
                    <a14:useLocalDpi xmlns:a14="http://schemas.microsoft.com/office/drawing/2010/main" val="0"/>
                  </a:ext>
                </a:extLst>
              </a:blip>
              <a:stretch>
                <a:fillRect/>
              </a:stretch>
            </p:blipFill>
            <p:spPr>
              <a:xfrm>
                <a:off x="10950583" y="1002895"/>
                <a:ext cx="979434" cy="1231913"/>
              </a:xfrm>
              <a:prstGeom prst="rect">
                <a:avLst/>
              </a:prstGeom>
            </p:spPr>
          </p:pic>
          <p:pic>
            <p:nvPicPr>
              <p:cNvPr id="23" name="图片 22" descr="C:\Users\Administrator\Desktop\t01b0f0de9a402f46d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5032" y="1002832"/>
                <a:ext cx="922581" cy="1231976"/>
              </a:xfrm>
              <a:prstGeom prst="rect">
                <a:avLst/>
              </a:prstGeom>
              <a:noFill/>
              <a:ln>
                <a:noFill/>
              </a:ln>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077" y="1038055"/>
                <a:ext cx="927200" cy="1224136"/>
              </a:xfrm>
              <a:prstGeom prst="rect">
                <a:avLst/>
              </a:prstGeom>
            </p:spPr>
          </p:pic>
          <p:sp>
            <p:nvSpPr>
              <p:cNvPr id="34" name="矩形 33"/>
              <p:cNvSpPr/>
              <p:nvPr/>
            </p:nvSpPr>
            <p:spPr>
              <a:xfrm>
                <a:off x="4886459" y="2262190"/>
                <a:ext cx="1867826" cy="1023442"/>
              </a:xfrm>
              <a:prstGeom prst="rect">
                <a:avLst/>
              </a:prstGeom>
            </p:spPr>
            <p:txBody>
              <a:bodyPr wrap="square">
                <a:spAutoFit/>
              </a:bodyPr>
              <a:lstStyle/>
              <a:p>
                <a:pPr algn="ctr"/>
                <a:r>
                  <a:rPr lang="zh-CN" altLang="en-US" sz="788" b="1" dirty="0">
                    <a:latin typeface="微软雅黑" panose="020B0503020204020204" pitchFamily="34" charset="-122"/>
                    <a:ea typeface="微软雅黑" panose="020B0503020204020204" pitchFamily="34" charset="-122"/>
                    <a:cs typeface="Times New Roman" panose="02020603050405020304" pitchFamily="18" charset="0"/>
                  </a:rPr>
                  <a:t>詹启敏</a:t>
                </a:r>
                <a:endParaRPr lang="en-US" altLang="zh-CN" sz="788" b="1"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中国工程院院士</a:t>
                </a:r>
                <a:endParaRPr lang="en-US" altLang="zh-CN" sz="9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北京大学医学部主任</a:t>
                </a:r>
                <a:endParaRPr lang="en-US" altLang="zh-CN" sz="9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分子肿瘤学国家重点</a:t>
                </a:r>
                <a:endParaRPr lang="en-US" altLang="zh-CN" sz="9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实验室主任</a:t>
                </a:r>
                <a:endParaRPr lang="zh-CN" altLang="en-US" sz="900" dirty="0">
                  <a:latin typeface="微软雅黑" panose="020B0503020204020204" pitchFamily="34" charset="-122"/>
                  <a:ea typeface="微软雅黑" panose="020B0503020204020204" pitchFamily="34" charset="-122"/>
                </a:endParaRPr>
              </a:p>
            </p:txBody>
          </p:sp>
          <p:sp>
            <p:nvSpPr>
              <p:cNvPr id="35" name="矩形 34"/>
              <p:cNvSpPr/>
              <p:nvPr/>
            </p:nvSpPr>
            <p:spPr>
              <a:xfrm>
                <a:off x="8989779" y="2318637"/>
                <a:ext cx="1154483" cy="838777"/>
              </a:xfrm>
              <a:prstGeom prst="rect">
                <a:avLst/>
              </a:prstGeom>
            </p:spPr>
            <p:txBody>
              <a:bodyPr wrap="square">
                <a:spAutoFit/>
              </a:bodyPr>
              <a:lstStyle/>
              <a:p>
                <a:pPr algn="ctr"/>
                <a:r>
                  <a:rPr lang="zh-CN" altLang="en-US" sz="788" b="1" dirty="0">
                    <a:latin typeface="微软雅黑" panose="020B0503020204020204" pitchFamily="34" charset="-122"/>
                    <a:ea typeface="微软雅黑" panose="020B0503020204020204" pitchFamily="34" charset="-122"/>
                    <a:cs typeface="Times New Roman" panose="02020603050405020304" pitchFamily="18" charset="0"/>
                  </a:rPr>
                  <a:t>徐英春</a:t>
                </a:r>
                <a:endParaRPr lang="en-US" altLang="zh-CN" sz="788" b="1"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北京协和医院 </a:t>
                </a:r>
                <a:endParaRPr lang="en-US" altLang="zh-CN" sz="9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zh-CN" sz="900" dirty="0">
                    <a:latin typeface="微软雅黑" panose="020B0503020204020204" pitchFamily="34" charset="-122"/>
                    <a:ea typeface="微软雅黑" panose="020B0503020204020204" pitchFamily="34" charset="-122"/>
                    <a:cs typeface="Times New Roman" panose="02020603050405020304" pitchFamily="18" charset="0"/>
                  </a:rPr>
                  <a:t>检验科主任</a:t>
                </a:r>
                <a:endParaRPr lang="zh-CN" altLang="en-US" sz="9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7037735" y="2324935"/>
                <a:ext cx="1261884" cy="838777"/>
              </a:xfrm>
              <a:prstGeom prst="rect">
                <a:avLst/>
              </a:prstGeom>
            </p:spPr>
            <p:txBody>
              <a:bodyPr wrap="square">
                <a:spAutoFit/>
              </a:bodyPr>
              <a:lstStyle/>
              <a:p>
                <a:pPr algn="ctr"/>
                <a:r>
                  <a:rPr lang="zh-CN" altLang="en-US" sz="788" b="1" dirty="0">
                    <a:latin typeface="微软雅黑" panose="020B0503020204020204" pitchFamily="34" charset="-122"/>
                    <a:ea typeface="微软雅黑" panose="020B0503020204020204" pitchFamily="34" charset="-122"/>
                    <a:cs typeface="Times New Roman" panose="02020603050405020304" pitchFamily="18" charset="0"/>
                  </a:rPr>
                  <a:t>沈茜</a:t>
                </a:r>
                <a:endParaRPr lang="en-US" altLang="zh-CN" sz="788" b="1"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上海长海医院</a:t>
                </a:r>
                <a:endParaRPr lang="en-US" altLang="zh-CN" sz="9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900" dirty="0">
                    <a:latin typeface="微软雅黑" panose="020B0503020204020204" pitchFamily="34" charset="-122"/>
                    <a:ea typeface="微软雅黑" panose="020B0503020204020204" pitchFamily="34" charset="-122"/>
                    <a:cs typeface="Times New Roman" panose="02020603050405020304" pitchFamily="18" charset="0"/>
                  </a:rPr>
                  <a:t>实验诊断科主任</a:t>
                </a:r>
              </a:p>
            </p:txBody>
          </p:sp>
        </p:grpSp>
        <p:sp>
          <p:nvSpPr>
            <p:cNvPr id="37" name="文本框 36"/>
            <p:cNvSpPr txBox="1"/>
            <p:nvPr/>
          </p:nvSpPr>
          <p:spPr>
            <a:xfrm>
              <a:off x="10438507" y="2268889"/>
              <a:ext cx="2046423" cy="838777"/>
            </a:xfrm>
            <a:prstGeom prst="rect">
              <a:avLst/>
            </a:prstGeom>
          </p:spPr>
          <p:txBody>
            <a:bodyPr wrap="square">
              <a:spAutoFit/>
            </a:bodyPr>
            <a:lstStyle>
              <a:defPPr>
                <a:defRPr lang="zh-CN"/>
              </a:defPPr>
              <a:lvl1pPr algn="ctr">
                <a:defRPr sz="1200" b="1">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788" dirty="0"/>
                <a:t>康熙熊</a:t>
              </a:r>
              <a:endParaRPr lang="en-US" altLang="zh-CN" sz="788" dirty="0"/>
            </a:p>
            <a:p>
              <a:r>
                <a:rPr lang="zh-CN" altLang="en-US" sz="900" b="0" dirty="0"/>
                <a:t>首都医科大学附属</a:t>
              </a:r>
              <a:endParaRPr lang="en-US" altLang="zh-CN" sz="900" b="0" dirty="0"/>
            </a:p>
            <a:p>
              <a:r>
                <a:rPr lang="zh-CN" altLang="en-US" sz="900" b="0" dirty="0"/>
                <a:t>北京天坛医院</a:t>
              </a:r>
              <a:endParaRPr lang="en-US" altLang="zh-CN" sz="900" b="0" dirty="0"/>
            </a:p>
            <a:p>
              <a:r>
                <a:rPr lang="zh-CN" altLang="en-US" sz="900" b="0" dirty="0"/>
                <a:t>实验诊断中心主任</a:t>
              </a:r>
            </a:p>
          </p:txBody>
        </p:sp>
      </p:grpSp>
      <p:sp>
        <p:nvSpPr>
          <p:cNvPr id="18" name="文本占位符 3"/>
          <p:cNvSpPr>
            <a:spLocks noGrp="1"/>
          </p:cNvSpPr>
          <p:nvPr>
            <p:ph type="body" idx="13"/>
          </p:nvPr>
        </p:nvSpPr>
        <p:spPr>
          <a:xfrm>
            <a:off x="391774" y="792015"/>
            <a:ext cx="470948" cy="303670"/>
          </a:xfrm>
        </p:spPr>
        <p:txBody>
          <a:bodyPr/>
          <a:lstStyle/>
          <a:p>
            <a:r>
              <a:rPr lang="en-US" altLang="zh-CN" dirty="0" smtClean="0"/>
              <a:t>01</a:t>
            </a:r>
            <a:endParaRPr lang="zh-CN" altLang="en-US" dirty="0"/>
          </a:p>
        </p:txBody>
      </p:sp>
      <p:sp>
        <p:nvSpPr>
          <p:cNvPr id="7" name="文本框 6"/>
          <p:cNvSpPr txBox="1"/>
          <p:nvPr/>
        </p:nvSpPr>
        <p:spPr>
          <a:xfrm>
            <a:off x="607766" y="3343909"/>
            <a:ext cx="5642469" cy="1131079"/>
          </a:xfrm>
          <a:prstGeom prst="rect">
            <a:avLst/>
          </a:prstGeom>
          <a:noFill/>
        </p:spPr>
        <p:txBody>
          <a:bodyPr wrap="square" rtlCol="0">
            <a:spAutoFit/>
          </a:bodyPr>
          <a:lstStyle/>
          <a:p>
            <a:pPr marL="214313" indent="-214313">
              <a:lnSpc>
                <a:spcPct val="150000"/>
              </a:lnSpc>
              <a:buFont typeface="Wingdings" panose="05000000000000000000" pitchFamily="2" charset="2"/>
              <a:buChar char="Ø"/>
            </a:pPr>
            <a:r>
              <a:rPr lang="zh-CN" altLang="en-US" sz="1050" dirty="0">
                <a:latin typeface="微软雅黑" panose="020B0503020204020204" pitchFamily="34" charset="-122"/>
                <a:ea typeface="微软雅黑" panose="020B0503020204020204" pitchFamily="34" charset="-122"/>
              </a:rPr>
              <a:t>由詹启敏</a:t>
            </a:r>
            <a:r>
              <a:rPr lang="zh-CN" altLang="en-US" sz="1350" dirty="0">
                <a:latin typeface="微软雅黑" panose="020B0503020204020204" pitchFamily="34" charset="-122"/>
                <a:ea typeface="微软雅黑" panose="020B0503020204020204" pitchFamily="34" charset="-122"/>
              </a:rPr>
              <a:t>院士</a:t>
            </a:r>
            <a:r>
              <a:rPr lang="zh-CN" altLang="en-US" sz="1050" dirty="0">
                <a:latin typeface="微软雅黑" panose="020B0503020204020204" pitchFamily="34" charset="-122"/>
                <a:ea typeface="微软雅黑" panose="020B0503020204020204" pitchFamily="34" charset="-122"/>
              </a:rPr>
              <a:t>领衔的</a:t>
            </a:r>
            <a:r>
              <a:rPr lang="en-US" altLang="zh-CN" sz="1050" dirty="0">
                <a:latin typeface="微软雅黑" panose="020B0503020204020204" pitchFamily="34" charset="-122"/>
                <a:ea typeface="微软雅黑" panose="020B0503020204020204" pitchFamily="34" charset="-122"/>
              </a:rPr>
              <a:t>30</a:t>
            </a:r>
            <a:r>
              <a:rPr lang="zh-CN" altLang="en-US" sz="1050" dirty="0">
                <a:latin typeface="微软雅黑" panose="020B0503020204020204" pitchFamily="34" charset="-122"/>
                <a:ea typeface="微软雅黑" panose="020B0503020204020204" pitchFamily="34" charset="-122"/>
              </a:rPr>
              <a:t>多人的研发技术团队，通过近</a:t>
            </a:r>
            <a:r>
              <a:rPr lang="en-US" altLang="zh-CN" sz="1050" dirty="0">
                <a:latin typeface="微软雅黑" panose="020B0503020204020204" pitchFamily="34" charset="-122"/>
                <a:ea typeface="微软雅黑" panose="020B0503020204020204" pitchFamily="34" charset="-122"/>
              </a:rPr>
              <a:t>10</a:t>
            </a:r>
            <a:r>
              <a:rPr lang="zh-CN" altLang="en-US" sz="1050" dirty="0">
                <a:latin typeface="微软雅黑" panose="020B0503020204020204" pitchFamily="34" charset="-122"/>
                <a:ea typeface="微软雅黑" panose="020B0503020204020204" pitchFamily="34" charset="-122"/>
              </a:rPr>
              <a:t>年的努力成功开发出国际首创的硬基质生物芯片检测平台。</a:t>
            </a:r>
            <a:endParaRPr lang="en-US" altLang="zh-CN" sz="1050" dirty="0">
              <a:latin typeface="微软雅黑" panose="020B0503020204020204" pitchFamily="34" charset="-122"/>
              <a:ea typeface="微软雅黑" panose="020B0503020204020204" pitchFamily="34" charset="-122"/>
            </a:endParaRPr>
          </a:p>
          <a:p>
            <a:pPr marL="214313" indent="-214313">
              <a:lnSpc>
                <a:spcPct val="150000"/>
              </a:lnSpc>
              <a:buFont typeface="Wingdings" panose="05000000000000000000" pitchFamily="2" charset="2"/>
              <a:buChar char="Ø"/>
            </a:pPr>
            <a:r>
              <a:rPr lang="zh-CN" altLang="en-US" sz="1050" dirty="0">
                <a:latin typeface="微软雅黑" panose="020B0503020204020204" pitchFamily="34" charset="-122"/>
                <a:ea typeface="微软雅黑" panose="020B0503020204020204" pitchFamily="34" charset="-122"/>
              </a:rPr>
              <a:t>承担国家“十一五” 及“十二五”两项“</a:t>
            </a:r>
            <a:r>
              <a:rPr lang="en-US" altLang="zh-CN" sz="1050" dirty="0">
                <a:latin typeface="微软雅黑" panose="020B0503020204020204" pitchFamily="34" charset="-122"/>
                <a:ea typeface="微软雅黑" panose="020B0503020204020204" pitchFamily="34" charset="-122"/>
              </a:rPr>
              <a:t>863</a:t>
            </a:r>
            <a:r>
              <a:rPr lang="zh-CN" altLang="en-US" sz="1050" dirty="0">
                <a:latin typeface="微软雅黑" panose="020B0503020204020204" pitchFamily="34" charset="-122"/>
                <a:ea typeface="微软雅黑" panose="020B0503020204020204" pitchFamily="34" charset="-122"/>
              </a:rPr>
              <a:t>”项目，并将成果实现产业化，运用到临床。</a:t>
            </a:r>
          </a:p>
        </p:txBody>
      </p:sp>
    </p:spTree>
    <p:extLst>
      <p:ext uri="{BB962C8B-B14F-4D97-AF65-F5344CB8AC3E}">
        <p14:creationId xmlns:p14="http://schemas.microsoft.com/office/powerpoint/2010/main" val="215035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p:txBody>
          <a:bodyPr/>
          <a:lstStyle/>
          <a:p>
            <a:r>
              <a:rPr lang="zh-CN" altLang="en-US" dirty="0" smtClean="0"/>
              <a:t>研究课题</a:t>
            </a:r>
            <a:endParaRPr lang="zh-CN" altLang="en-US" dirty="0"/>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4</a:t>
            </a:fld>
            <a:endParaRPr lang="zh-CN" altLang="en-US"/>
          </a:p>
        </p:txBody>
      </p:sp>
      <p:pic>
        <p:nvPicPr>
          <p:cNvPr id="6" name="图片 5"/>
          <p:cNvPicPr>
            <a:picLocks noChangeAspect="1"/>
          </p:cNvPicPr>
          <p:nvPr/>
        </p:nvPicPr>
        <p:blipFill>
          <a:blip r:embed="rId3" cstate="print"/>
          <a:stretch>
            <a:fillRect/>
          </a:stretch>
        </p:blipFill>
        <p:spPr>
          <a:xfrm>
            <a:off x="391774" y="1479137"/>
            <a:ext cx="3348857" cy="14410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print"/>
          <a:stretch>
            <a:fillRect/>
          </a:stretch>
        </p:blipFill>
        <p:spPr>
          <a:xfrm>
            <a:off x="4023066" y="1452250"/>
            <a:ext cx="2587935" cy="1552761"/>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458670" y="3143832"/>
            <a:ext cx="5899545" cy="1200329"/>
          </a:xfrm>
          <a:prstGeom prst="rect">
            <a:avLst/>
          </a:prstGeom>
        </p:spPr>
        <p:txBody>
          <a:bodyPr wrap="square">
            <a:spAutoFit/>
          </a:bodyPr>
          <a:lstStyle/>
          <a:p>
            <a:pPr marL="214313" indent="-214313">
              <a:lnSpc>
                <a:spcPct val="150000"/>
              </a:lnSpc>
              <a:buFont typeface="Wingdings" panose="05000000000000000000" pitchFamily="2" charset="2"/>
              <a:buChar char="Ø"/>
            </a:pPr>
            <a:r>
              <a:rPr lang="zh-CN" altLang="en-US" sz="1200" dirty="0">
                <a:latin typeface="微软雅黑" pitchFamily="34" charset="-122"/>
                <a:ea typeface="微软雅黑" pitchFamily="34" charset="-122"/>
              </a:rPr>
              <a:t>“十一五”国家生物和医药科技领域“</a:t>
            </a:r>
            <a:r>
              <a:rPr lang="en-US" altLang="zh-CN" sz="1200" dirty="0">
                <a:latin typeface="微软雅黑" pitchFamily="34" charset="-122"/>
                <a:ea typeface="微软雅黑" pitchFamily="34" charset="-122"/>
              </a:rPr>
              <a:t>863</a:t>
            </a:r>
            <a:r>
              <a:rPr lang="zh-CN" altLang="en-US" sz="1200" dirty="0">
                <a:latin typeface="微软雅黑" pitchFamily="34" charset="-122"/>
                <a:ea typeface="微软雅黑" pitchFamily="34" charset="-122"/>
              </a:rPr>
              <a:t>”计划</a:t>
            </a:r>
            <a:endParaRPr lang="en-US" altLang="zh-CN" sz="1200" dirty="0">
              <a:latin typeface="微软雅黑" pitchFamily="34" charset="-122"/>
              <a:ea typeface="微软雅黑" pitchFamily="34" charset="-122"/>
            </a:endParaRPr>
          </a:p>
          <a:p>
            <a:pPr marL="214313" indent="-214313">
              <a:lnSpc>
                <a:spcPct val="150000"/>
              </a:lnSpc>
              <a:buFont typeface="Wingdings" panose="05000000000000000000" pitchFamily="2" charset="2"/>
              <a:buChar char="Ø"/>
            </a:pPr>
            <a:r>
              <a:rPr lang="zh-CN" altLang="en-US" sz="1200" dirty="0">
                <a:latin typeface="微软雅黑" pitchFamily="34" charset="-122"/>
                <a:ea typeface="微软雅黑" pitchFamily="34" charset="-122"/>
              </a:rPr>
              <a:t>三联生物联合第二军医大学共同承担了“</a:t>
            </a:r>
            <a:r>
              <a:rPr lang="zh-CN" altLang="en-US" sz="1200" b="1" dirty="0">
                <a:latin typeface="微软雅黑" pitchFamily="34" charset="-122"/>
                <a:ea typeface="微软雅黑" pitchFamily="34" charset="-122"/>
              </a:rPr>
              <a:t>肿瘤标志物优化组合的临床研究及蛋白芯片的研发</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2007AA02Z499</a:t>
            </a:r>
          </a:p>
          <a:p>
            <a:pPr marL="214313" indent="-214313">
              <a:lnSpc>
                <a:spcPct val="150000"/>
              </a:lnSpc>
              <a:buFont typeface="Wingdings" panose="05000000000000000000" pitchFamily="2" charset="2"/>
              <a:buChar char="Ø"/>
            </a:pPr>
            <a:r>
              <a:rPr lang="zh-CN" altLang="en-US" sz="1200" dirty="0">
                <a:latin typeface="微软雅黑" pitchFamily="34" charset="-122"/>
                <a:ea typeface="微软雅黑" pitchFamily="34" charset="-122"/>
              </a:rPr>
              <a:t>总研发时间到目前已</a:t>
            </a:r>
            <a:r>
              <a:rPr lang="en-US" altLang="zh-CN" sz="1200" dirty="0">
                <a:latin typeface="微软雅黑" pitchFamily="34" charset="-122"/>
                <a:ea typeface="微软雅黑" pitchFamily="34" charset="-122"/>
              </a:rPr>
              <a:t>10</a:t>
            </a:r>
            <a:r>
              <a:rPr lang="zh-CN" altLang="en-US" sz="1200" dirty="0">
                <a:latin typeface="微软雅黑" pitchFamily="34" charset="-122"/>
                <a:ea typeface="微软雅黑" pitchFamily="34" charset="-122"/>
              </a:rPr>
              <a:t>年，投入经费已近</a:t>
            </a:r>
            <a:r>
              <a:rPr lang="en-US" altLang="zh-CN" sz="1200" dirty="0">
                <a:latin typeface="微软雅黑" pitchFamily="34" charset="-122"/>
                <a:ea typeface="微软雅黑" pitchFamily="34" charset="-122"/>
              </a:rPr>
              <a:t>1.3</a:t>
            </a:r>
            <a:r>
              <a:rPr lang="zh-CN" altLang="en-US" sz="1200" dirty="0">
                <a:latin typeface="微软雅黑" pitchFamily="34" charset="-122"/>
                <a:ea typeface="微软雅黑" pitchFamily="34" charset="-122"/>
              </a:rPr>
              <a:t>亿元，授权多达</a:t>
            </a:r>
            <a:r>
              <a:rPr lang="en-US" altLang="zh-CN" sz="1200" dirty="0">
                <a:latin typeface="微软雅黑" pitchFamily="34" charset="-122"/>
                <a:ea typeface="微软雅黑" pitchFamily="34" charset="-122"/>
              </a:rPr>
              <a:t>32</a:t>
            </a:r>
            <a:r>
              <a:rPr lang="zh-CN" altLang="en-US" sz="1200" dirty="0">
                <a:latin typeface="微软雅黑" pitchFamily="34" charset="-122"/>
                <a:ea typeface="微软雅黑" pitchFamily="34" charset="-122"/>
              </a:rPr>
              <a:t>项专利</a:t>
            </a:r>
          </a:p>
        </p:txBody>
      </p:sp>
      <p:sp>
        <p:nvSpPr>
          <p:cNvPr id="8" name="文本占位符 3"/>
          <p:cNvSpPr>
            <a:spLocks noGrp="1"/>
          </p:cNvSpPr>
          <p:nvPr>
            <p:ph type="body" idx="13"/>
          </p:nvPr>
        </p:nvSpPr>
        <p:spPr>
          <a:xfrm>
            <a:off x="391774" y="792015"/>
            <a:ext cx="2268252" cy="303670"/>
          </a:xfrm>
        </p:spPr>
        <p:txBody>
          <a:bodyPr/>
          <a:lstStyle/>
          <a:p>
            <a:r>
              <a:rPr lang="en-US" altLang="zh-CN" dirty="0" smtClean="0"/>
              <a:t>01</a:t>
            </a:r>
            <a:endParaRPr lang="zh-CN" altLang="en-US" dirty="0"/>
          </a:p>
        </p:txBody>
      </p:sp>
    </p:spTree>
    <p:extLst>
      <p:ext uri="{BB962C8B-B14F-4D97-AF65-F5344CB8AC3E}">
        <p14:creationId xmlns:p14="http://schemas.microsoft.com/office/powerpoint/2010/main" val="2835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074028" y="4218386"/>
            <a:ext cx="1600200" cy="205383"/>
          </a:xfrm>
        </p:spPr>
        <p:txBody>
          <a:bodyPr/>
          <a:lstStyle/>
          <a:p>
            <a:fld id="{0C913308-F349-4B6D-A68A-DD1791B4A57B}" type="slidenum">
              <a:rPr lang="zh-CN" altLang="en-US" smtClean="0"/>
              <a:pPr/>
              <a:t>5</a:t>
            </a:fld>
            <a:endParaRPr lang="zh-CN" altLang="en-US" dirty="0"/>
          </a:p>
        </p:txBody>
      </p:sp>
      <p:sp>
        <p:nvSpPr>
          <p:cNvPr id="3" name="文本占位符 2"/>
          <p:cNvSpPr>
            <a:spLocks noGrp="1"/>
          </p:cNvSpPr>
          <p:nvPr>
            <p:ph type="body" idx="1"/>
          </p:nvPr>
        </p:nvSpPr>
        <p:spPr/>
        <p:txBody>
          <a:bodyPr/>
          <a:lstStyle/>
          <a:p>
            <a:r>
              <a:rPr lang="zh-CN" altLang="en-US" dirty="0" smtClean="0"/>
              <a:t>硬基质生物芯片检测平台</a:t>
            </a:r>
            <a:endParaRPr lang="zh-CN" altLang="en-US" dirty="0"/>
          </a:p>
        </p:txBody>
      </p:sp>
      <p:sp>
        <p:nvSpPr>
          <p:cNvPr id="4" name="文本占位符 3"/>
          <p:cNvSpPr>
            <a:spLocks noGrp="1"/>
          </p:cNvSpPr>
          <p:nvPr>
            <p:ph type="body" idx="13"/>
          </p:nvPr>
        </p:nvSpPr>
        <p:spPr/>
        <p:txBody>
          <a:bodyPr/>
          <a:lstStyle/>
          <a:p>
            <a:r>
              <a:rPr lang="en-US" altLang="zh-CN" dirty="0" smtClean="0"/>
              <a:t>02</a:t>
            </a:r>
            <a:endParaRPr lang="zh-CN" altLang="en-US" dirty="0"/>
          </a:p>
        </p:txBody>
      </p:sp>
      <p:grpSp>
        <p:nvGrpSpPr>
          <p:cNvPr id="7" name="组合 6"/>
          <p:cNvGrpSpPr/>
          <p:nvPr/>
        </p:nvGrpSpPr>
        <p:grpSpPr>
          <a:xfrm>
            <a:off x="417483" y="1332377"/>
            <a:ext cx="2971284" cy="276999"/>
            <a:chOff x="5720519" y="1395142"/>
            <a:chExt cx="3961712" cy="369332"/>
          </a:xfrm>
        </p:grpSpPr>
        <p:sp>
          <p:nvSpPr>
            <p:cNvPr id="8" name="矩形 7"/>
            <p:cNvSpPr/>
            <p:nvPr/>
          </p:nvSpPr>
          <p:spPr>
            <a:xfrm>
              <a:off x="5936543" y="1410073"/>
              <a:ext cx="3626979" cy="302770"/>
            </a:xfrm>
            <a:prstGeom prst="rect">
              <a:avLst/>
            </a:prstGeom>
            <a:solidFill>
              <a:srgbClr val="FFC000"/>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p:nvGrpSpPr>
          <p:grpSpPr>
            <a:xfrm>
              <a:off x="5720519" y="1395142"/>
              <a:ext cx="3961712" cy="369332"/>
              <a:chOff x="5854191" y="876166"/>
              <a:chExt cx="3961712" cy="369332"/>
            </a:xfrm>
          </p:grpSpPr>
          <p:sp>
            <p:nvSpPr>
              <p:cNvPr id="10" name="矩形 9"/>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TextBox 8"/>
              <p:cNvSpPr txBox="1"/>
              <p:nvPr/>
            </p:nvSpPr>
            <p:spPr>
              <a:xfrm>
                <a:off x="6106243" y="876166"/>
                <a:ext cx="3709660" cy="369332"/>
              </a:xfrm>
              <a:prstGeom prst="rect">
                <a:avLst/>
              </a:prstGeom>
              <a:noFill/>
              <a:effectLst/>
            </p:spPr>
            <p:txBody>
              <a:bodyPr wrap="square" rtlCol="0">
                <a:spAutoFit/>
              </a:bodyPr>
              <a:lstStyle/>
              <a:p>
                <a:pPr lvl="0"/>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全球首创硬基质生物芯片检测平台</a:t>
                </a:r>
                <a:endParaRPr lang="zh-CN" altLang="zh-CN" sz="9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aphicFrame>
        <p:nvGraphicFramePr>
          <p:cNvPr id="24" name="图示 23"/>
          <p:cNvGraphicFramePr/>
          <p:nvPr>
            <p:extLst>
              <p:ext uri="{D42A27DB-BD31-4B8C-83A1-F6EECF244321}">
                <p14:modId xmlns:p14="http://schemas.microsoft.com/office/powerpoint/2010/main" val="3959099776"/>
              </p:ext>
            </p:extLst>
          </p:nvPr>
        </p:nvGraphicFramePr>
        <p:xfrm>
          <a:off x="508366" y="1977684"/>
          <a:ext cx="5927841" cy="224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组合 26"/>
          <p:cNvGrpSpPr/>
          <p:nvPr/>
        </p:nvGrpSpPr>
        <p:grpSpPr>
          <a:xfrm>
            <a:off x="417483" y="1869672"/>
            <a:ext cx="4656545" cy="2554096"/>
            <a:chOff x="556644" y="1635647"/>
            <a:chExt cx="6103588" cy="2615300"/>
          </a:xfrm>
        </p:grpSpPr>
        <p:sp>
          <p:nvSpPr>
            <p:cNvPr id="25" name="矩形 24"/>
            <p:cNvSpPr/>
            <p:nvPr/>
          </p:nvSpPr>
          <p:spPr>
            <a:xfrm>
              <a:off x="556644" y="1635647"/>
              <a:ext cx="6103588" cy="26153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2544913" y="3890069"/>
              <a:ext cx="3312367" cy="28363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全自动生物芯片分析系统</a:t>
              </a:r>
            </a:p>
          </p:txBody>
        </p:sp>
      </p:grpSp>
    </p:spTree>
    <p:extLst>
      <p:ext uri="{BB962C8B-B14F-4D97-AF65-F5344CB8AC3E}">
        <p14:creationId xmlns:p14="http://schemas.microsoft.com/office/powerpoint/2010/main" val="348356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685800">
              <a:defRPr/>
            </a:pPr>
            <a:fld id="{0C913308-F349-4B6D-A68A-DD1791B4A57B}" type="slidenum">
              <a:rPr lang="zh-CN" altLang="en-US">
                <a:solidFill>
                  <a:prstClr val="black"/>
                </a:solidFill>
                <a:ea typeface="宋体" panose="02010600030101010101" pitchFamily="2" charset="-122"/>
              </a:rPr>
              <a:pPr defTabSz="685800">
                <a:defRPr/>
              </a:pPr>
              <a:t>6</a:t>
            </a:fld>
            <a:endParaRPr lang="zh-CN" altLang="en-US">
              <a:solidFill>
                <a:prstClr val="black"/>
              </a:solidFill>
              <a:ea typeface="宋体" panose="02010600030101010101" pitchFamily="2" charset="-122"/>
            </a:endParaRPr>
          </a:p>
        </p:txBody>
      </p:sp>
      <p:sp>
        <p:nvSpPr>
          <p:cNvPr id="3" name="文本占位符 2"/>
          <p:cNvSpPr>
            <a:spLocks noGrp="1"/>
          </p:cNvSpPr>
          <p:nvPr>
            <p:ph type="body" idx="1"/>
          </p:nvPr>
        </p:nvSpPr>
        <p:spPr/>
        <p:txBody>
          <a:bodyPr/>
          <a:lstStyle/>
          <a:p>
            <a:r>
              <a:rPr lang="zh-CN" altLang="en-US" dirty="0" smtClean="0"/>
              <a:t>多肿瘤</a:t>
            </a:r>
            <a:r>
              <a:rPr lang="zh-CN" altLang="en-US" dirty="0"/>
              <a:t>标志物联合检测系统</a:t>
            </a:r>
          </a:p>
        </p:txBody>
      </p:sp>
      <p:sp>
        <p:nvSpPr>
          <p:cNvPr id="4" name="文本占位符 3"/>
          <p:cNvSpPr>
            <a:spLocks noGrp="1"/>
          </p:cNvSpPr>
          <p:nvPr>
            <p:ph type="body" idx="13"/>
          </p:nvPr>
        </p:nvSpPr>
        <p:spPr/>
        <p:txBody>
          <a:bodyPr/>
          <a:lstStyle/>
          <a:p>
            <a:r>
              <a:rPr lang="en-US" altLang="zh-CN" dirty="0" smtClean="0"/>
              <a:t>03</a:t>
            </a:r>
            <a:endParaRPr lang="zh-CN" altLang="en-US" dirty="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10" y="1287219"/>
            <a:ext cx="2784348" cy="2559406"/>
          </a:xfrm>
          <a:prstGeom prst="rect">
            <a:avLst/>
          </a:prstGeom>
        </p:spPr>
      </p:pic>
      <p:sp>
        <p:nvSpPr>
          <p:cNvPr id="14" name="文本框 13"/>
          <p:cNvSpPr txBox="1"/>
          <p:nvPr/>
        </p:nvSpPr>
        <p:spPr>
          <a:xfrm>
            <a:off x="862722" y="4029052"/>
            <a:ext cx="1703099" cy="461665"/>
          </a:xfrm>
          <a:prstGeom prst="rect">
            <a:avLst/>
          </a:prstGeom>
          <a:noFill/>
        </p:spPr>
        <p:txBody>
          <a:bodyPr wrap="square" rtlCol="0">
            <a:spAutoFit/>
          </a:bodyPr>
          <a:lstStyle/>
          <a:p>
            <a:pPr defTabSz="685800">
              <a:defRPr/>
            </a:pPr>
            <a:r>
              <a:rPr lang="en-US" altLang="zh-CN" sz="1200" b="1" dirty="0">
                <a:solidFill>
                  <a:prstClr val="black"/>
                </a:solidFill>
                <a:latin typeface="华文宋体" panose="02010600040101010101" pitchFamily="2" charset="-122"/>
                <a:ea typeface="华文宋体" panose="02010600040101010101" pitchFamily="2" charset="-122"/>
              </a:rPr>
              <a:t>2015</a:t>
            </a:r>
            <a:r>
              <a:rPr lang="zh-CN" altLang="en-US" sz="1200" b="1" dirty="0">
                <a:solidFill>
                  <a:prstClr val="black"/>
                </a:solidFill>
                <a:latin typeface="华文宋体" panose="02010600040101010101" pitchFamily="2" charset="-122"/>
                <a:ea typeface="华文宋体" panose="02010600040101010101" pitchFamily="2" charset="-122"/>
              </a:rPr>
              <a:t>年国家卫计委年鉴</a:t>
            </a:r>
          </a:p>
        </p:txBody>
      </p:sp>
      <p:sp>
        <p:nvSpPr>
          <p:cNvPr id="17" name="虚尾箭头 16"/>
          <p:cNvSpPr/>
          <p:nvPr/>
        </p:nvSpPr>
        <p:spPr>
          <a:xfrm>
            <a:off x="2809761" y="2622764"/>
            <a:ext cx="409595" cy="32403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prstClr val="white"/>
              </a:solidFill>
              <a:latin typeface="Calibri"/>
              <a:ea typeface="宋体" panose="02010600030101010101" pitchFamily="2" charset="-122"/>
            </a:endParaRPr>
          </a:p>
        </p:txBody>
      </p:sp>
      <p:grpSp>
        <p:nvGrpSpPr>
          <p:cNvPr id="5" name="组合 9"/>
          <p:cNvGrpSpPr/>
          <p:nvPr/>
        </p:nvGrpSpPr>
        <p:grpSpPr>
          <a:xfrm>
            <a:off x="3429000" y="1565309"/>
            <a:ext cx="3122888" cy="1072987"/>
            <a:chOff x="4763798" y="1291406"/>
            <a:chExt cx="4163850" cy="1120525"/>
          </a:xfrm>
        </p:grpSpPr>
        <p:sp>
          <p:nvSpPr>
            <p:cNvPr id="9" name="矩形 8"/>
            <p:cNvSpPr/>
            <p:nvPr/>
          </p:nvSpPr>
          <p:spPr>
            <a:xfrm>
              <a:off x="4763798" y="1291406"/>
              <a:ext cx="4163850" cy="1120525"/>
            </a:xfrm>
            <a:prstGeom prst="rect">
              <a:avLst/>
            </a:prstGeom>
            <a:solidFill>
              <a:srgbClr val="0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7"/>
            <p:cNvGrpSpPr/>
            <p:nvPr/>
          </p:nvGrpSpPr>
          <p:grpSpPr>
            <a:xfrm>
              <a:off x="4856861" y="1386466"/>
              <a:ext cx="3977727" cy="930407"/>
              <a:chOff x="4856861" y="1091185"/>
              <a:chExt cx="3977727" cy="930407"/>
            </a:xfrm>
          </p:grpSpPr>
          <p:sp>
            <p:nvSpPr>
              <p:cNvPr id="7" name="矩形 6"/>
              <p:cNvSpPr/>
              <p:nvPr/>
            </p:nvSpPr>
            <p:spPr>
              <a:xfrm>
                <a:off x="4856861" y="1091185"/>
                <a:ext cx="3977727" cy="93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1" name="Picture 4" descr="mcdc7_liver_cance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t="8833" r="4275" b="14603"/>
              <a:stretch/>
            </p:blipFill>
            <p:spPr bwMode="auto">
              <a:xfrm>
                <a:off x="7489059" y="1174371"/>
                <a:ext cx="1174239" cy="78853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23" name="图片 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6999" t="4465" r="1" b="20535"/>
              <a:stretch/>
            </p:blipFill>
            <p:spPr bwMode="auto">
              <a:xfrm>
                <a:off x="6496823" y="1091185"/>
                <a:ext cx="697801" cy="912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9924" y="1150900"/>
                <a:ext cx="882236" cy="810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组合 34"/>
          <p:cNvGrpSpPr/>
          <p:nvPr/>
        </p:nvGrpSpPr>
        <p:grpSpPr>
          <a:xfrm>
            <a:off x="3429680" y="2742412"/>
            <a:ext cx="3122888" cy="1091900"/>
            <a:chOff x="4658549" y="2656905"/>
            <a:chExt cx="4163850" cy="1120525"/>
          </a:xfrm>
        </p:grpSpPr>
        <p:grpSp>
          <p:nvGrpSpPr>
            <p:cNvPr id="10" name="组合 27"/>
            <p:cNvGrpSpPr/>
            <p:nvPr/>
          </p:nvGrpSpPr>
          <p:grpSpPr>
            <a:xfrm>
              <a:off x="4658549" y="2656905"/>
              <a:ext cx="4163850" cy="1120525"/>
              <a:chOff x="4763798" y="1291406"/>
              <a:chExt cx="4163850" cy="1120525"/>
            </a:xfrm>
          </p:grpSpPr>
          <p:sp>
            <p:nvSpPr>
              <p:cNvPr id="29" name="矩形 28"/>
              <p:cNvSpPr/>
              <p:nvPr/>
            </p:nvSpPr>
            <p:spPr>
              <a:xfrm>
                <a:off x="4763798" y="1291406"/>
                <a:ext cx="4163850" cy="1120525"/>
              </a:xfrm>
              <a:prstGeom prst="rect">
                <a:avLst/>
              </a:prstGeom>
              <a:solidFill>
                <a:srgbClr val="05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4856861" y="1386466"/>
                <a:ext cx="3977727" cy="93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25" name="Picture 5" descr="Breast_cance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0370" y="2731985"/>
              <a:ext cx="1137796" cy="88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Colorectal_Cancer550_ab"/>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262" t="3039" r="5262" b="3039"/>
            <a:stretch/>
          </p:blipFill>
          <p:spPr bwMode="auto">
            <a:xfrm>
              <a:off x="7591600" y="2760279"/>
              <a:ext cx="894482" cy="9328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p:cNvPicPr>
              <a:picLocks noChangeAspect="1"/>
            </p:cNvPicPr>
            <p:nvPr/>
          </p:nvPicPr>
          <p:blipFill rotWithShape="1">
            <a:blip r:embed="rId10">
              <a:extLst>
                <a:ext uri="{28A0092B-C50C-407E-A947-70E740481C1C}">
                  <a14:useLocalDpi xmlns:a14="http://schemas.microsoft.com/office/drawing/2010/main" val="0"/>
                </a:ext>
              </a:extLst>
            </a:blip>
            <a:srcRect l="49926" t="17785" b="39612"/>
            <a:stretch/>
          </p:blipFill>
          <p:spPr>
            <a:xfrm>
              <a:off x="6279762" y="2776160"/>
              <a:ext cx="1068581" cy="909163"/>
            </a:xfrm>
            <a:prstGeom prst="rect">
              <a:avLst/>
            </a:prstGeom>
          </p:spPr>
        </p:pic>
      </p:grpSp>
    </p:spTree>
    <p:extLst>
      <p:ext uri="{BB962C8B-B14F-4D97-AF65-F5344CB8AC3E}">
        <p14:creationId xmlns:p14="http://schemas.microsoft.com/office/powerpoint/2010/main" val="1314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22" name="组合 21"/>
          <p:cNvGrpSpPr/>
          <p:nvPr/>
        </p:nvGrpSpPr>
        <p:grpSpPr>
          <a:xfrm>
            <a:off x="273369" y="1819186"/>
            <a:ext cx="6345324" cy="2399200"/>
            <a:chOff x="2088096" y="1485798"/>
            <a:chExt cx="6156312" cy="2602315"/>
          </a:xfrm>
          <a:solidFill>
            <a:schemeClr val="bg1"/>
          </a:solidFill>
        </p:grpSpPr>
        <p:sp>
          <p:nvSpPr>
            <p:cNvPr id="23" name="矩形 22"/>
            <p:cNvSpPr/>
            <p:nvPr/>
          </p:nvSpPr>
          <p:spPr>
            <a:xfrm>
              <a:off x="2088096" y="1995686"/>
              <a:ext cx="6156312" cy="1380085"/>
            </a:xfrm>
            <a:prstGeom prst="rect">
              <a:avLst/>
            </a:prstGeom>
            <a:grp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24" name="矩形 23"/>
            <p:cNvSpPr/>
            <p:nvPr/>
          </p:nvSpPr>
          <p:spPr>
            <a:xfrm>
              <a:off x="3267100" y="1485798"/>
              <a:ext cx="3768931" cy="508251"/>
            </a:xfrm>
            <a:prstGeom prst="rect">
              <a:avLst/>
            </a:prstGeom>
            <a:grp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sp>
          <p:nvSpPr>
            <p:cNvPr id="25" name="矩形 24"/>
            <p:cNvSpPr/>
            <p:nvPr/>
          </p:nvSpPr>
          <p:spPr>
            <a:xfrm>
              <a:off x="2088927" y="3375771"/>
              <a:ext cx="6155481" cy="712342"/>
            </a:xfrm>
            <a:prstGeom prst="rect">
              <a:avLst/>
            </a:prstGeom>
            <a:grpFill/>
            <a:ln>
              <a:noFill/>
            </a:ln>
            <a:effectLst>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350"/>
            </a:p>
          </p:txBody>
        </p:sp>
      </p:grpSp>
      <p:sp>
        <p:nvSpPr>
          <p:cNvPr id="26" name="TextBox 36"/>
          <p:cNvSpPr txBox="1"/>
          <p:nvPr/>
        </p:nvSpPr>
        <p:spPr>
          <a:xfrm>
            <a:off x="2499646" y="1940650"/>
            <a:ext cx="2268252" cy="300082"/>
          </a:xfrm>
          <a:prstGeom prst="rect">
            <a:avLst/>
          </a:prstGeom>
          <a:noFill/>
        </p:spPr>
        <p:txBody>
          <a:bodyPr wrap="square" rtlCol="0">
            <a:spAutoFit/>
          </a:bodyPr>
          <a:lstStyle/>
          <a:p>
            <a:pPr lvl="0"/>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三联生物肿瘤产品系列</a:t>
            </a:r>
          </a:p>
        </p:txBody>
      </p:sp>
      <p:graphicFrame>
        <p:nvGraphicFramePr>
          <p:cNvPr id="27" name="表格 26"/>
          <p:cNvGraphicFramePr>
            <a:graphicFrameLocks noGrp="1"/>
          </p:cNvGraphicFramePr>
          <p:nvPr>
            <p:extLst>
              <p:ext uri="{D42A27DB-BD31-4B8C-83A1-F6EECF244321}">
                <p14:modId xmlns:p14="http://schemas.microsoft.com/office/powerpoint/2010/main" val="2775491197"/>
              </p:ext>
            </p:extLst>
          </p:nvPr>
        </p:nvGraphicFramePr>
        <p:xfrm>
          <a:off x="232293" y="2410011"/>
          <a:ext cx="6371567" cy="1697770"/>
        </p:xfrm>
        <a:graphic>
          <a:graphicData uri="http://schemas.openxmlformats.org/drawingml/2006/table">
            <a:tbl>
              <a:tblPr>
                <a:tableStyleId>{7DF18680-E054-41AD-8BC1-D1AEF772440D}</a:tableStyleId>
              </a:tblPr>
              <a:tblGrid>
                <a:gridCol w="657740">
                  <a:extLst>
                    <a:ext uri="{9D8B030D-6E8A-4147-A177-3AD203B41FA5}">
                      <a16:colId xmlns:a16="http://schemas.microsoft.com/office/drawing/2014/main" xmlns="" val="20000"/>
                    </a:ext>
                  </a:extLst>
                </a:gridCol>
                <a:gridCol w="4610461">
                  <a:extLst>
                    <a:ext uri="{9D8B030D-6E8A-4147-A177-3AD203B41FA5}">
                      <a16:colId xmlns:a16="http://schemas.microsoft.com/office/drawing/2014/main" xmlns="" val="20001"/>
                    </a:ext>
                  </a:extLst>
                </a:gridCol>
                <a:gridCol w="1103366">
                  <a:extLst>
                    <a:ext uri="{9D8B030D-6E8A-4147-A177-3AD203B41FA5}">
                      <a16:colId xmlns:a16="http://schemas.microsoft.com/office/drawing/2014/main" xmlns="" val="3789050583"/>
                    </a:ext>
                  </a:extLst>
                </a:gridCol>
              </a:tblGrid>
              <a:tr h="339554">
                <a:tc>
                  <a:txBody>
                    <a:bodyPr/>
                    <a:lstStyle>
                      <a:lvl1pPr>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男芯</a:t>
                      </a:r>
                      <a:r>
                        <a:rPr kumimoji="0" lang="en-US" altLang="zh-CN"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12</a:t>
                      </a: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项</a:t>
                      </a: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anose="02020603050405020304" pitchFamily="18" charset="0"/>
                      </a:endParaRPr>
                    </a:p>
                  </a:txBody>
                  <a:tcPr marL="51434" marR="51434" marT="0" marB="0" anchor="ctr" horzOverflow="overflow">
                    <a:solidFill>
                      <a:schemeClr val="tx2">
                        <a:lumMod val="40000"/>
                        <a:lumOff val="60000"/>
                      </a:schemeClr>
                    </a:solidFill>
                  </a:tcPr>
                </a:tc>
                <a:tc>
                  <a:txBody>
                    <a:bodyPr/>
                    <a:lstStyle>
                      <a:lvl1pPr marL="266700">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CA199, CA125, CA724, </a:t>
                      </a:r>
                      <a:r>
                        <a:rPr kumimoji="0" lang="en-US" altLang="zh-CN" sz="900" b="1" u="none" strike="noStrike" cap="none" normalizeH="0" baseline="0" dirty="0" smtClean="0">
                          <a:ln>
                            <a:noFill/>
                          </a:ln>
                          <a:effectLst/>
                          <a:latin typeface="Times New Roman" pitchFamily="18" charset="0"/>
                          <a:ea typeface="微软雅黑" pitchFamily="34" charset="-122"/>
                          <a:cs typeface="Times New Roman" pitchFamily="18" charset="0"/>
                        </a:rPr>
                        <a:t>PSA</a:t>
                      </a: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 </a:t>
                      </a:r>
                      <a:r>
                        <a:rPr kumimoji="0" lang="en-US" altLang="zh-CN" sz="900" b="1" u="none" strike="noStrike" cap="none" normalizeH="0" baseline="0" dirty="0" smtClean="0">
                          <a:ln>
                            <a:noFill/>
                          </a:ln>
                          <a:effectLst/>
                          <a:latin typeface="Times New Roman" pitchFamily="18" charset="0"/>
                          <a:ea typeface="微软雅黑" pitchFamily="34" charset="-122"/>
                          <a:cs typeface="Times New Roman" pitchFamily="18" charset="0"/>
                        </a:rPr>
                        <a:t>Free-PSA</a:t>
                      </a: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 NSE, AFP, CEA, Cyfra21-1, PGI, PGII, pro-GRP</a:t>
                      </a:r>
                      <a:endParaRPr kumimoji="0" lang="zh-CN" altLang="zh-CN" sz="900" b="0"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tc>
                  <a:txBody>
                    <a:body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国械注准</a:t>
                      </a:r>
                      <a:r>
                        <a:rPr kumimoji="0" lang="en-US"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20153400231</a:t>
                      </a:r>
                      <a:endParaRPr kumimoji="0" lang="zh-CN"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extLst>
                  <a:ext uri="{0D108BD9-81ED-4DB2-BD59-A6C34878D82A}">
                    <a16:rowId xmlns:a16="http://schemas.microsoft.com/office/drawing/2014/main" xmlns="" val="10000"/>
                  </a:ext>
                </a:extLst>
              </a:tr>
              <a:tr h="339554">
                <a:tc>
                  <a:txBody>
                    <a:bodyPr/>
                    <a:lstStyle>
                      <a:lvl1pPr>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女芯</a:t>
                      </a:r>
                      <a:r>
                        <a:rPr kumimoji="0" lang="en-US" altLang="zh-CN"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12</a:t>
                      </a: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项</a:t>
                      </a: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anose="02020603050405020304" pitchFamily="18" charset="0"/>
                      </a:endParaRPr>
                    </a:p>
                  </a:txBody>
                  <a:tcPr marL="51434" marR="51434" marT="0" marB="0" anchor="ctr" horzOverflow="overflow">
                    <a:solidFill>
                      <a:schemeClr val="tx2">
                        <a:lumMod val="40000"/>
                        <a:lumOff val="60000"/>
                      </a:schemeClr>
                    </a:solidFill>
                  </a:tcPr>
                </a:tc>
                <a:tc>
                  <a:txBody>
                    <a:bodyPr/>
                    <a:lstStyle>
                      <a:lvl1pPr marL="266700">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CA199, CA125, CA724, </a:t>
                      </a:r>
                      <a:r>
                        <a:rPr kumimoji="0" lang="en-US" altLang="zh-CN" sz="900" b="1" u="none" strike="noStrike" cap="none" normalizeH="0" baseline="0" dirty="0" smtClean="0">
                          <a:ln>
                            <a:noFill/>
                          </a:ln>
                          <a:effectLst/>
                          <a:latin typeface="Times New Roman" pitchFamily="18" charset="0"/>
                          <a:ea typeface="微软雅黑" pitchFamily="34" charset="-122"/>
                          <a:cs typeface="Times New Roman" pitchFamily="18" charset="0"/>
                        </a:rPr>
                        <a:t>CA153</a:t>
                      </a: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 </a:t>
                      </a:r>
                      <a:r>
                        <a:rPr kumimoji="0" lang="en-US" altLang="zh-CN" sz="900" b="1" u="none" strike="noStrike" cap="none" normalizeH="0" baseline="0" dirty="0" smtClean="0">
                          <a:ln>
                            <a:noFill/>
                          </a:ln>
                          <a:effectLst/>
                          <a:latin typeface="Times New Roman" pitchFamily="18" charset="0"/>
                          <a:ea typeface="微软雅黑" pitchFamily="34" charset="-122"/>
                          <a:cs typeface="Times New Roman" pitchFamily="18" charset="0"/>
                        </a:rPr>
                        <a:t>β-HCG</a:t>
                      </a: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 NSE, AFP, CEA, Cyfra21-1, PGI, PGII, pro-GRP</a:t>
                      </a:r>
                      <a:endParaRPr kumimoji="0" lang="zh-CN" altLang="zh-CN" sz="900" b="0"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tc>
                  <a:txBody>
                    <a:body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国械注准</a:t>
                      </a:r>
                      <a:r>
                        <a:rPr kumimoji="0" lang="en-US"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20153400233</a:t>
                      </a:r>
                      <a:endParaRPr kumimoji="0" lang="zh-CN"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extLst>
                  <a:ext uri="{0D108BD9-81ED-4DB2-BD59-A6C34878D82A}">
                    <a16:rowId xmlns:a16="http://schemas.microsoft.com/office/drawing/2014/main" xmlns="" val="10001"/>
                  </a:ext>
                </a:extLst>
              </a:tr>
              <a:tr h="339554">
                <a:tc>
                  <a:txBody>
                    <a:bodyPr/>
                    <a:lstStyle>
                      <a:lvl1pPr>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肝芯</a:t>
                      </a:r>
                      <a:r>
                        <a:rPr kumimoji="0" lang="en-US" altLang="zh-CN"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6</a:t>
                      </a: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项</a:t>
                      </a: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anose="02020603050405020304" pitchFamily="18" charset="0"/>
                      </a:endParaRPr>
                    </a:p>
                  </a:txBody>
                  <a:tcPr marL="51434" marR="51434" marT="0" marB="0" anchor="ctr" horzOverflow="overflow">
                    <a:solidFill>
                      <a:schemeClr val="tx2">
                        <a:lumMod val="40000"/>
                        <a:lumOff val="60000"/>
                      </a:schemeClr>
                    </a:solidFill>
                  </a:tcPr>
                </a:tc>
                <a:tc>
                  <a:txBody>
                    <a:bodyPr/>
                    <a:lstStyle>
                      <a:lvl1pPr marL="266700">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CA199, CA125, CA724, </a:t>
                      </a:r>
                      <a:r>
                        <a:rPr kumimoji="0" lang="en-US" altLang="zh-CN" sz="900" b="0" u="none" strike="noStrike" cap="none" normalizeH="0" baseline="0" dirty="0" smtClean="0">
                          <a:ln>
                            <a:noFill/>
                          </a:ln>
                          <a:effectLst/>
                          <a:latin typeface="Times New Roman" pitchFamily="18" charset="0"/>
                          <a:ea typeface="微软雅黑" pitchFamily="34" charset="-122"/>
                          <a:cs typeface="Times New Roman" pitchFamily="18" charset="0"/>
                        </a:rPr>
                        <a:t>AFP</a:t>
                      </a: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 CEA, Cyfra21-1</a:t>
                      </a:r>
                      <a:endParaRPr kumimoji="0" lang="zh-CN" altLang="zh-CN" sz="900" b="0"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tc>
                  <a:txBody>
                    <a:body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国械注准</a:t>
                      </a:r>
                      <a:r>
                        <a:rPr kumimoji="0" lang="en-US"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20153400232</a:t>
                      </a:r>
                      <a:endParaRPr kumimoji="0" lang="zh-CN"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extLst>
                  <a:ext uri="{0D108BD9-81ED-4DB2-BD59-A6C34878D82A}">
                    <a16:rowId xmlns:a16="http://schemas.microsoft.com/office/drawing/2014/main" xmlns="" val="10002"/>
                  </a:ext>
                </a:extLst>
              </a:tr>
              <a:tr h="339554">
                <a:tc>
                  <a:txBody>
                    <a:bodyPr/>
                    <a:lstStyle>
                      <a:lvl1pPr>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消芯</a:t>
                      </a:r>
                      <a:r>
                        <a:rPr kumimoji="0" lang="en-US" altLang="zh-CN"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7</a:t>
                      </a: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项</a:t>
                      </a: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anose="02020603050405020304" pitchFamily="18" charset="0"/>
                      </a:endParaRPr>
                    </a:p>
                  </a:txBody>
                  <a:tcPr marL="51434" marR="51434" marT="0" marB="0" anchor="ctr" horzOverflow="overflow">
                    <a:solidFill>
                      <a:schemeClr val="tx2">
                        <a:lumMod val="40000"/>
                        <a:lumOff val="60000"/>
                      </a:schemeClr>
                    </a:solidFill>
                  </a:tcPr>
                </a:tc>
                <a:tc>
                  <a:txBody>
                    <a:bodyPr/>
                    <a:lstStyle>
                      <a:lvl1pPr marL="266700">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CA199, CA125, CA724, CEA, Cyfra21-1, PGI, PGII</a:t>
                      </a:r>
                      <a:endParaRPr kumimoji="0" lang="zh-CN" altLang="zh-CN" sz="900" b="0"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tc>
                  <a:txBody>
                    <a:body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国械注准</a:t>
                      </a:r>
                      <a:r>
                        <a:rPr kumimoji="0" lang="en-US"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20153400234</a:t>
                      </a:r>
                      <a:endParaRPr kumimoji="0" lang="zh-CN"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extLst>
                  <a:ext uri="{0D108BD9-81ED-4DB2-BD59-A6C34878D82A}">
                    <a16:rowId xmlns:a16="http://schemas.microsoft.com/office/drawing/2014/main" xmlns="" val="10003"/>
                  </a:ext>
                </a:extLst>
              </a:tr>
              <a:tr h="339554">
                <a:tc>
                  <a:txBody>
                    <a:bodyPr/>
                    <a:lstStyle>
                      <a:lvl1pPr>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肺芯</a:t>
                      </a:r>
                      <a:r>
                        <a:rPr kumimoji="0" lang="en-US" altLang="zh-CN"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7</a:t>
                      </a:r>
                      <a:r>
                        <a:rPr kumimoji="0" lang="zh-CN" altLang="en-US" sz="900" b="1" u="none" strike="noStrike" cap="none" normalizeH="0" baseline="0" dirty="0" smtClean="0">
                          <a:ln>
                            <a:noFill/>
                          </a:ln>
                          <a:effectLst/>
                          <a:latin typeface="微软雅黑" pitchFamily="34" charset="-122"/>
                          <a:ea typeface="微软雅黑" pitchFamily="34" charset="-122"/>
                          <a:cs typeface="Times New Roman" panose="02020603050405020304" pitchFamily="18" charset="0"/>
                        </a:rPr>
                        <a:t>项</a:t>
                      </a:r>
                      <a:endParaRPr kumimoji="0" lang="zh-CN" altLang="zh-CN" sz="900" b="1" i="0" u="none" strike="noStrike" cap="none" normalizeH="0" baseline="0" dirty="0" smtClean="0">
                        <a:ln>
                          <a:noFill/>
                        </a:ln>
                        <a:solidFill>
                          <a:schemeClr val="bg1"/>
                        </a:solidFill>
                        <a:effectLst/>
                        <a:latin typeface="微软雅黑" pitchFamily="34" charset="-122"/>
                        <a:ea typeface="微软雅黑" pitchFamily="34" charset="-122"/>
                        <a:cs typeface="Times New Roman" panose="02020603050405020304" pitchFamily="18" charset="0"/>
                      </a:endParaRPr>
                    </a:p>
                  </a:txBody>
                  <a:tcPr marL="51434" marR="51434" marT="0" marB="0" anchor="ctr" horzOverflow="overflow">
                    <a:solidFill>
                      <a:schemeClr val="tx2">
                        <a:lumMod val="40000"/>
                        <a:lumOff val="60000"/>
                      </a:schemeClr>
                    </a:solidFill>
                  </a:tcPr>
                </a:tc>
                <a:tc>
                  <a:txBody>
                    <a:bodyPr/>
                    <a:lstStyle>
                      <a:lvl1pPr marL="266700">
                        <a:spcAft>
                          <a:spcPct val="50000"/>
                        </a:spcAft>
                        <a:defRPr kumimoji="1" sz="2000">
                          <a:solidFill>
                            <a:schemeClr val="tx1"/>
                          </a:solidFill>
                          <a:latin typeface="Arial" charset="0"/>
                          <a:ea typeface="宋体" pitchFamily="2" charset="-122"/>
                        </a:defRPr>
                      </a:lvl1pPr>
                      <a:lvl2pPr marL="742950" indent="-285750">
                        <a:spcAft>
                          <a:spcPct val="30000"/>
                        </a:spcAft>
                        <a:defRPr kumimoji="1">
                          <a:solidFill>
                            <a:schemeClr val="tx1"/>
                          </a:solidFill>
                          <a:latin typeface="Arial" charset="0"/>
                          <a:ea typeface="宋体" pitchFamily="2" charset="-122"/>
                        </a:defRPr>
                      </a:lvl2pPr>
                      <a:lvl3pPr marL="1143000" indent="-228600">
                        <a:spcAft>
                          <a:spcPct val="30000"/>
                        </a:spcAft>
                        <a:defRPr kumimoji="1" sz="1400">
                          <a:solidFill>
                            <a:schemeClr val="tx1"/>
                          </a:solidFill>
                          <a:latin typeface="Arial" charset="0"/>
                          <a:ea typeface="宋体" pitchFamily="2" charset="-122"/>
                        </a:defRPr>
                      </a:lvl3pPr>
                      <a:lvl4pPr marL="1600200" indent="-228600">
                        <a:spcAft>
                          <a:spcPct val="30000"/>
                        </a:spcAft>
                        <a:defRPr kumimoji="1" sz="1400">
                          <a:solidFill>
                            <a:schemeClr val="tx1"/>
                          </a:solidFill>
                          <a:latin typeface="Arial" charset="0"/>
                          <a:ea typeface="宋体" pitchFamily="2" charset="-122"/>
                        </a:defRPr>
                      </a:lvl4pPr>
                      <a:lvl5pPr marL="2057400" indent="-228600">
                        <a:spcAft>
                          <a:spcPct val="30000"/>
                        </a:spcAft>
                        <a:defRPr kumimoji="1" sz="1400">
                          <a:solidFill>
                            <a:schemeClr val="tx1"/>
                          </a:solidFill>
                          <a:latin typeface="Arial" charset="0"/>
                          <a:ea typeface="宋体" pitchFamily="2" charset="-122"/>
                        </a:defRPr>
                      </a:lvl5pPr>
                      <a:lvl6pPr marL="2514600" indent="-228600" eaLnBrk="0" fontAlgn="base" hangingPunct="0">
                        <a:spcBef>
                          <a:spcPct val="0"/>
                        </a:spcBef>
                        <a:spcAft>
                          <a:spcPct val="30000"/>
                        </a:spcAft>
                        <a:defRPr kumimoji="1" sz="1400">
                          <a:solidFill>
                            <a:schemeClr val="tx1"/>
                          </a:solidFill>
                          <a:latin typeface="Arial" charset="0"/>
                          <a:ea typeface="宋体" pitchFamily="2" charset="-122"/>
                        </a:defRPr>
                      </a:lvl6pPr>
                      <a:lvl7pPr marL="2971800" indent="-228600" eaLnBrk="0" fontAlgn="base" hangingPunct="0">
                        <a:spcBef>
                          <a:spcPct val="0"/>
                        </a:spcBef>
                        <a:spcAft>
                          <a:spcPct val="30000"/>
                        </a:spcAft>
                        <a:defRPr kumimoji="1" sz="1400">
                          <a:solidFill>
                            <a:schemeClr val="tx1"/>
                          </a:solidFill>
                          <a:latin typeface="Arial" charset="0"/>
                          <a:ea typeface="宋体" pitchFamily="2" charset="-122"/>
                        </a:defRPr>
                      </a:lvl7pPr>
                      <a:lvl8pPr marL="3429000" indent="-228600" eaLnBrk="0" fontAlgn="base" hangingPunct="0">
                        <a:spcBef>
                          <a:spcPct val="0"/>
                        </a:spcBef>
                        <a:spcAft>
                          <a:spcPct val="30000"/>
                        </a:spcAft>
                        <a:defRPr kumimoji="1" sz="1400">
                          <a:solidFill>
                            <a:schemeClr val="tx1"/>
                          </a:solidFill>
                          <a:latin typeface="Arial" charset="0"/>
                          <a:ea typeface="宋体" pitchFamily="2" charset="-122"/>
                        </a:defRPr>
                      </a:lvl8pPr>
                      <a:lvl9pPr marL="3886200" indent="-228600" eaLnBrk="0" fontAlgn="base" hangingPunct="0">
                        <a:spcBef>
                          <a:spcPct val="0"/>
                        </a:spcBef>
                        <a:spcAft>
                          <a:spcPct val="30000"/>
                        </a:spcAft>
                        <a:defRPr kumimoji="1" sz="1400">
                          <a:solidFill>
                            <a:schemeClr val="tx1"/>
                          </a:solidFill>
                          <a:latin typeface="Arial" charset="0"/>
                          <a:ea typeface="宋体" pitchFamily="2" charset="-122"/>
                        </a:defRPr>
                      </a:lvl9p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en-US" altLang="zh-CN" sz="900" u="none" strike="noStrike" cap="none" normalizeH="0" baseline="0" dirty="0" smtClean="0">
                          <a:ln>
                            <a:noFill/>
                          </a:ln>
                          <a:effectLst/>
                          <a:latin typeface="Times New Roman" pitchFamily="18" charset="0"/>
                          <a:ea typeface="微软雅黑" pitchFamily="34" charset="-122"/>
                          <a:cs typeface="Times New Roman" pitchFamily="18" charset="0"/>
                        </a:rPr>
                        <a:t>CA199, CA125, CA724, NSE, CEA, Cyfra21-1, pro-GRP</a:t>
                      </a:r>
                      <a:endParaRPr kumimoji="0" lang="zh-CN" altLang="zh-CN" sz="900" b="0" i="0" u="none" strike="noStrike" cap="none" normalizeH="0" baseline="0" dirty="0" smtClean="0">
                        <a:ln>
                          <a:noFill/>
                        </a:ln>
                        <a:solidFill>
                          <a:srgbClr val="000000"/>
                        </a:solidFill>
                        <a:effectLst/>
                        <a:latin typeface="Times New Roman" pitchFamily="18" charset="0"/>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tc>
                  <a:txBody>
                    <a:bodyPr/>
                    <a:lstStyle/>
                    <a:p>
                      <a:pPr marL="266700" marR="0" lvl="0" indent="0" algn="l" defTabSz="914400" rtl="0" eaLnBrk="0" fontAlgn="base" latinLnBrk="0" hangingPunct="0">
                        <a:lnSpc>
                          <a:spcPct val="100000"/>
                        </a:lnSpc>
                        <a:spcBef>
                          <a:spcPct val="0"/>
                        </a:spcBef>
                        <a:spcAft>
                          <a:spcPct val="0"/>
                        </a:spcAft>
                        <a:buClrTx/>
                        <a:buSzTx/>
                        <a:buFontTx/>
                        <a:buNone/>
                        <a:tabLst/>
                      </a:pPr>
                      <a:r>
                        <a:rPr kumimoji="0" lang="zh-CN" altLang="en-US"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国械注准</a:t>
                      </a:r>
                      <a:r>
                        <a:rPr kumimoji="0" lang="en-US"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rPr>
                        <a:t>20153400230</a:t>
                      </a:r>
                      <a:endParaRPr kumimoji="0" lang="zh-CN" altLang="zh-CN" sz="900" b="0" u="none" strike="noStrike" kern="1200"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txBody>
                  <a:tcPr marL="51434" marR="51434" marT="0" marB="0" anchor="ctr" horzOverflow="overflow">
                    <a:solidFill>
                      <a:schemeClr val="tx2">
                        <a:lumMod val="40000"/>
                        <a:lumOff val="60000"/>
                      </a:schemeClr>
                    </a:solidFill>
                  </a:tcPr>
                </a:tc>
                <a:extLst>
                  <a:ext uri="{0D108BD9-81ED-4DB2-BD59-A6C34878D82A}">
                    <a16:rowId xmlns:a16="http://schemas.microsoft.com/office/drawing/2014/main" xmlns="" val="10004"/>
                  </a:ext>
                </a:extLst>
              </a:tr>
            </a:tbl>
          </a:graphicData>
        </a:graphic>
      </p:graphicFrame>
      <p:grpSp>
        <p:nvGrpSpPr>
          <p:cNvPr id="28" name="组合 27"/>
          <p:cNvGrpSpPr/>
          <p:nvPr/>
        </p:nvGrpSpPr>
        <p:grpSpPr>
          <a:xfrm>
            <a:off x="232292" y="1393479"/>
            <a:ext cx="1260860" cy="851414"/>
            <a:chOff x="164503" y="915566"/>
            <a:chExt cx="1681146" cy="1135218"/>
          </a:xfrm>
        </p:grpSpPr>
        <p:grpSp>
          <p:nvGrpSpPr>
            <p:cNvPr id="29" name="组合 28"/>
            <p:cNvGrpSpPr/>
            <p:nvPr/>
          </p:nvGrpSpPr>
          <p:grpSpPr>
            <a:xfrm>
              <a:off x="164503" y="915566"/>
              <a:ext cx="1681146" cy="1135218"/>
              <a:chOff x="971600" y="2086838"/>
              <a:chExt cx="1943968" cy="1020886"/>
            </a:xfrm>
          </p:grpSpPr>
          <p:sp>
            <p:nvSpPr>
              <p:cNvPr id="31" name="矩形 30"/>
              <p:cNvSpPr/>
              <p:nvPr/>
            </p:nvSpPr>
            <p:spPr>
              <a:xfrm>
                <a:off x="971600" y="2086838"/>
                <a:ext cx="1943968" cy="1020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矩形 31"/>
              <p:cNvSpPr/>
              <p:nvPr/>
            </p:nvSpPr>
            <p:spPr>
              <a:xfrm>
                <a:off x="1079488" y="2158846"/>
                <a:ext cx="1728192" cy="876870"/>
              </a:xfrm>
              <a:prstGeom prst="rect">
                <a:avLst/>
              </a:prstGeom>
              <a:solidFill>
                <a:srgbClr val="05AFC8"/>
              </a:solidFill>
              <a:ln w="1016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t="19677" b="11275"/>
            <a:stretch/>
          </p:blipFill>
          <p:spPr>
            <a:xfrm>
              <a:off x="318765" y="1088160"/>
              <a:ext cx="1377834" cy="792088"/>
            </a:xfrm>
            <a:prstGeom prst="rect">
              <a:avLst/>
            </a:prstGeom>
          </p:spPr>
        </p:pic>
      </p:grpSp>
      <p:grpSp>
        <p:nvGrpSpPr>
          <p:cNvPr id="33" name="组合 32"/>
          <p:cNvGrpSpPr/>
          <p:nvPr/>
        </p:nvGrpSpPr>
        <p:grpSpPr>
          <a:xfrm>
            <a:off x="5392525" y="1453534"/>
            <a:ext cx="1276835" cy="865250"/>
            <a:chOff x="7164288" y="3939902"/>
            <a:chExt cx="1549152" cy="884825"/>
          </a:xfrm>
        </p:grpSpPr>
        <p:grpSp>
          <p:nvGrpSpPr>
            <p:cNvPr id="34" name="组合 33"/>
            <p:cNvGrpSpPr/>
            <p:nvPr/>
          </p:nvGrpSpPr>
          <p:grpSpPr>
            <a:xfrm>
              <a:off x="7164288" y="3939902"/>
              <a:ext cx="1549152" cy="884825"/>
              <a:chOff x="971600" y="2086838"/>
              <a:chExt cx="1943968" cy="1020886"/>
            </a:xfrm>
          </p:grpSpPr>
          <p:sp>
            <p:nvSpPr>
              <p:cNvPr id="36" name="矩形 35"/>
              <p:cNvSpPr/>
              <p:nvPr/>
            </p:nvSpPr>
            <p:spPr>
              <a:xfrm>
                <a:off x="971600" y="2086838"/>
                <a:ext cx="1943968" cy="1020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1079488" y="2187625"/>
                <a:ext cx="1728192" cy="819309"/>
              </a:xfrm>
              <a:prstGeom prst="rect">
                <a:avLst/>
              </a:prstGeom>
              <a:solidFill>
                <a:srgbClr val="FFC000"/>
              </a:solidFill>
              <a:ln w="1016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35" name="图片 34"/>
            <p:cNvPicPr>
              <a:picLocks noChangeAspect="1"/>
            </p:cNvPicPr>
            <p:nvPr/>
          </p:nvPicPr>
          <p:blipFill rotWithShape="1">
            <a:blip r:embed="rId4" cstate="print">
              <a:extLst>
                <a:ext uri="{28A0092B-C50C-407E-A947-70E740481C1C}">
                  <a14:useLocalDpi xmlns:a14="http://schemas.microsoft.com/office/drawing/2010/main" val="0"/>
                </a:ext>
              </a:extLst>
            </a:blip>
            <a:srcRect l="10217" t="8937" r="7958" b="12176"/>
            <a:stretch/>
          </p:blipFill>
          <p:spPr>
            <a:xfrm>
              <a:off x="7345288" y="4088787"/>
              <a:ext cx="1198221" cy="599108"/>
            </a:xfrm>
            <a:prstGeom prst="rect">
              <a:avLst/>
            </a:prstGeom>
          </p:spPr>
        </p:pic>
      </p:grpSp>
    </p:spTree>
    <p:extLst>
      <p:ext uri="{BB962C8B-B14F-4D97-AF65-F5344CB8AC3E}">
        <p14:creationId xmlns:p14="http://schemas.microsoft.com/office/powerpoint/2010/main" val="212971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059577" y="4188065"/>
            <a:ext cx="1600200" cy="205383"/>
          </a:xfrm>
        </p:spPr>
        <p:txBody>
          <a:bodyPr/>
          <a:lstStyle/>
          <a:p>
            <a:fld id="{0C913308-F349-4B6D-A68A-DD1791B4A57B}" type="slidenum">
              <a:rPr lang="zh-CN" altLang="en-US" smtClean="0"/>
              <a:pPr/>
              <a:t>8</a:t>
            </a:fld>
            <a:endParaRPr lang="zh-CN" altLang="en-US"/>
          </a:p>
        </p:txBody>
      </p:sp>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33" name="组合 32"/>
          <p:cNvGrpSpPr/>
          <p:nvPr/>
        </p:nvGrpSpPr>
        <p:grpSpPr>
          <a:xfrm>
            <a:off x="417483" y="1319881"/>
            <a:ext cx="5606972" cy="461665"/>
            <a:chOff x="5720519" y="1378480"/>
            <a:chExt cx="6214799" cy="615553"/>
          </a:xfrm>
        </p:grpSpPr>
        <p:sp>
          <p:nvSpPr>
            <p:cNvPr id="34" name="矩形 33"/>
            <p:cNvSpPr/>
            <p:nvPr/>
          </p:nvSpPr>
          <p:spPr>
            <a:xfrm>
              <a:off x="5936543" y="1397373"/>
              <a:ext cx="5516380" cy="323602"/>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5" name="组合 34"/>
            <p:cNvGrpSpPr/>
            <p:nvPr/>
          </p:nvGrpSpPr>
          <p:grpSpPr>
            <a:xfrm>
              <a:off x="5720519" y="1378480"/>
              <a:ext cx="6214799" cy="615553"/>
              <a:chOff x="5854191" y="859504"/>
              <a:chExt cx="6214799" cy="615553"/>
            </a:xfrm>
          </p:grpSpPr>
          <p:sp>
            <p:nvSpPr>
              <p:cNvPr id="36" name="矩形 35"/>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TextBox 8"/>
              <p:cNvSpPr txBox="1"/>
              <p:nvPr/>
            </p:nvSpPr>
            <p:spPr>
              <a:xfrm>
                <a:off x="6096545" y="859504"/>
                <a:ext cx="5972445" cy="615553"/>
              </a:xfrm>
              <a:prstGeom prst="rect">
                <a:avLst/>
              </a:prstGeom>
              <a:noFill/>
              <a:effectLst/>
            </p:spPr>
            <p:txBody>
              <a:bodyPr wrap="square" rtlCol="0">
                <a:spAutoFit/>
              </a:bodyPr>
              <a:lstStyle/>
              <a:p>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产品特点一：国际首创硬基质生物芯片 </a:t>
                </a:r>
                <a:r>
                  <a:rPr lang="en-US"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高通量、高准确性</a:t>
                </a:r>
                <a:endParaRPr lang="zh-CN"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endParaRPr lang="zh-CN" altLang="zh-CN" sz="10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38" name="组合 37"/>
          <p:cNvGrpSpPr>
            <a:grpSpLocks noChangeAspect="1"/>
          </p:cNvGrpSpPr>
          <p:nvPr/>
        </p:nvGrpSpPr>
        <p:grpSpPr>
          <a:xfrm>
            <a:off x="687716" y="2600450"/>
            <a:ext cx="2721444" cy="580881"/>
            <a:chOff x="524119" y="2301875"/>
            <a:chExt cx="6029081" cy="1357313"/>
          </a:xfrm>
        </p:grpSpPr>
        <p:sp>
          <p:nvSpPr>
            <p:cNvPr id="39" name="矩形 38"/>
            <p:cNvSpPr/>
            <p:nvPr/>
          </p:nvSpPr>
          <p:spPr bwMode="auto">
            <a:xfrm>
              <a:off x="524119" y="2301875"/>
              <a:ext cx="6029081" cy="1357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grpSp>
          <p:nvGrpSpPr>
            <p:cNvPr id="40" name="组合 39"/>
            <p:cNvGrpSpPr/>
            <p:nvPr/>
          </p:nvGrpSpPr>
          <p:grpSpPr>
            <a:xfrm>
              <a:off x="742621" y="2480469"/>
              <a:ext cx="3910774" cy="1000125"/>
              <a:chOff x="853312" y="2551907"/>
              <a:chExt cx="3910774" cy="1000125"/>
            </a:xfrm>
          </p:grpSpPr>
          <p:sp>
            <p:nvSpPr>
              <p:cNvPr id="41" name="椭圆 40"/>
              <p:cNvSpPr/>
              <p:nvPr/>
            </p:nvSpPr>
            <p:spPr bwMode="auto">
              <a:xfrm>
                <a:off x="853312" y="2551907"/>
                <a:ext cx="157163"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2" name="椭圆 41"/>
              <p:cNvSpPr/>
              <p:nvPr/>
            </p:nvSpPr>
            <p:spPr bwMode="auto">
              <a:xfrm>
                <a:off x="853312" y="2837656"/>
                <a:ext cx="157163"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3" name="椭圆 42"/>
              <p:cNvSpPr/>
              <p:nvPr/>
            </p:nvSpPr>
            <p:spPr bwMode="auto">
              <a:xfrm>
                <a:off x="853312" y="3123408"/>
                <a:ext cx="157163"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4" name="椭圆 43"/>
              <p:cNvSpPr/>
              <p:nvPr/>
            </p:nvSpPr>
            <p:spPr bwMode="auto">
              <a:xfrm>
                <a:off x="853312" y="3409157"/>
                <a:ext cx="157163"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5" name="椭圆 44"/>
              <p:cNvSpPr/>
              <p:nvPr/>
            </p:nvSpPr>
            <p:spPr bwMode="auto">
              <a:xfrm>
                <a:off x="1477961" y="25519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6" name="椭圆 45"/>
              <p:cNvSpPr/>
              <p:nvPr/>
            </p:nvSpPr>
            <p:spPr bwMode="auto">
              <a:xfrm>
                <a:off x="1477961" y="28376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7" name="椭圆 46"/>
              <p:cNvSpPr/>
              <p:nvPr/>
            </p:nvSpPr>
            <p:spPr bwMode="auto">
              <a:xfrm>
                <a:off x="1477961" y="31234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8" name="椭圆 47"/>
              <p:cNvSpPr/>
              <p:nvPr/>
            </p:nvSpPr>
            <p:spPr bwMode="auto">
              <a:xfrm>
                <a:off x="1477961" y="34091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49" name="椭圆 48"/>
              <p:cNvSpPr/>
              <p:nvPr/>
            </p:nvSpPr>
            <p:spPr bwMode="auto">
              <a:xfrm>
                <a:off x="1763711" y="255190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0" name="椭圆 49"/>
              <p:cNvSpPr/>
              <p:nvPr/>
            </p:nvSpPr>
            <p:spPr bwMode="auto">
              <a:xfrm>
                <a:off x="1763711" y="283765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1" name="椭圆 50"/>
              <p:cNvSpPr/>
              <p:nvPr/>
            </p:nvSpPr>
            <p:spPr bwMode="auto">
              <a:xfrm>
                <a:off x="1763711" y="312340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2" name="椭圆 51"/>
              <p:cNvSpPr/>
              <p:nvPr/>
            </p:nvSpPr>
            <p:spPr bwMode="auto">
              <a:xfrm>
                <a:off x="1763711" y="340915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3" name="椭圆 52"/>
              <p:cNvSpPr/>
              <p:nvPr/>
            </p:nvSpPr>
            <p:spPr bwMode="auto">
              <a:xfrm>
                <a:off x="2049461" y="25519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4" name="椭圆 53"/>
              <p:cNvSpPr/>
              <p:nvPr/>
            </p:nvSpPr>
            <p:spPr bwMode="auto">
              <a:xfrm>
                <a:off x="2049461" y="28376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5" name="椭圆 54"/>
              <p:cNvSpPr/>
              <p:nvPr/>
            </p:nvSpPr>
            <p:spPr bwMode="auto">
              <a:xfrm>
                <a:off x="2049461" y="31234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6" name="椭圆 55"/>
              <p:cNvSpPr/>
              <p:nvPr/>
            </p:nvSpPr>
            <p:spPr bwMode="auto">
              <a:xfrm>
                <a:off x="2049461" y="34091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7" name="椭圆 56"/>
              <p:cNvSpPr/>
              <p:nvPr/>
            </p:nvSpPr>
            <p:spPr bwMode="auto">
              <a:xfrm>
                <a:off x="2335211" y="2551907"/>
                <a:ext cx="142875" cy="1428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8" name="椭圆 57"/>
              <p:cNvSpPr/>
              <p:nvPr/>
            </p:nvSpPr>
            <p:spPr bwMode="auto">
              <a:xfrm>
                <a:off x="2335211" y="2837657"/>
                <a:ext cx="142875" cy="1428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59" name="椭圆 58"/>
              <p:cNvSpPr/>
              <p:nvPr/>
            </p:nvSpPr>
            <p:spPr bwMode="auto">
              <a:xfrm>
                <a:off x="2335211" y="3123407"/>
                <a:ext cx="142875" cy="1428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0" name="椭圆 59"/>
              <p:cNvSpPr/>
              <p:nvPr/>
            </p:nvSpPr>
            <p:spPr bwMode="auto">
              <a:xfrm>
                <a:off x="2335211" y="3409157"/>
                <a:ext cx="142875" cy="14287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1" name="椭圆 60"/>
              <p:cNvSpPr/>
              <p:nvPr/>
            </p:nvSpPr>
            <p:spPr bwMode="auto">
              <a:xfrm>
                <a:off x="2620961" y="25519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2" name="椭圆 61"/>
              <p:cNvSpPr/>
              <p:nvPr/>
            </p:nvSpPr>
            <p:spPr bwMode="auto">
              <a:xfrm>
                <a:off x="2620961" y="28376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3" name="椭圆 62"/>
              <p:cNvSpPr/>
              <p:nvPr/>
            </p:nvSpPr>
            <p:spPr bwMode="auto">
              <a:xfrm>
                <a:off x="2620961" y="31234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4" name="椭圆 63"/>
              <p:cNvSpPr/>
              <p:nvPr/>
            </p:nvSpPr>
            <p:spPr bwMode="auto">
              <a:xfrm>
                <a:off x="2620961" y="34091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5" name="椭圆 64"/>
              <p:cNvSpPr/>
              <p:nvPr/>
            </p:nvSpPr>
            <p:spPr bwMode="auto">
              <a:xfrm>
                <a:off x="2906711" y="25519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6" name="椭圆 65"/>
              <p:cNvSpPr/>
              <p:nvPr/>
            </p:nvSpPr>
            <p:spPr bwMode="auto">
              <a:xfrm>
                <a:off x="2906711" y="28376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7" name="椭圆 66"/>
              <p:cNvSpPr/>
              <p:nvPr/>
            </p:nvSpPr>
            <p:spPr bwMode="auto">
              <a:xfrm>
                <a:off x="2906711" y="31234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8" name="椭圆 67"/>
              <p:cNvSpPr/>
              <p:nvPr/>
            </p:nvSpPr>
            <p:spPr bwMode="auto">
              <a:xfrm>
                <a:off x="2906711" y="34091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69" name="椭圆 68"/>
              <p:cNvSpPr/>
              <p:nvPr/>
            </p:nvSpPr>
            <p:spPr bwMode="auto">
              <a:xfrm>
                <a:off x="3192461" y="255190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0" name="椭圆 69"/>
              <p:cNvSpPr/>
              <p:nvPr/>
            </p:nvSpPr>
            <p:spPr bwMode="auto">
              <a:xfrm>
                <a:off x="3192461" y="283765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1" name="椭圆 70"/>
              <p:cNvSpPr/>
              <p:nvPr/>
            </p:nvSpPr>
            <p:spPr bwMode="auto">
              <a:xfrm>
                <a:off x="3192461" y="312340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2" name="椭圆 71"/>
              <p:cNvSpPr/>
              <p:nvPr/>
            </p:nvSpPr>
            <p:spPr bwMode="auto">
              <a:xfrm>
                <a:off x="3192461" y="340915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3" name="椭圆 72"/>
              <p:cNvSpPr/>
              <p:nvPr/>
            </p:nvSpPr>
            <p:spPr bwMode="auto">
              <a:xfrm>
                <a:off x="3478211" y="25519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4" name="椭圆 73"/>
              <p:cNvSpPr/>
              <p:nvPr/>
            </p:nvSpPr>
            <p:spPr bwMode="auto">
              <a:xfrm>
                <a:off x="3478211" y="28376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5" name="椭圆 74"/>
              <p:cNvSpPr/>
              <p:nvPr/>
            </p:nvSpPr>
            <p:spPr bwMode="auto">
              <a:xfrm>
                <a:off x="3478211" y="31234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6" name="椭圆 75"/>
              <p:cNvSpPr/>
              <p:nvPr/>
            </p:nvSpPr>
            <p:spPr bwMode="auto">
              <a:xfrm>
                <a:off x="3478211" y="34091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7" name="椭圆 76"/>
              <p:cNvSpPr/>
              <p:nvPr/>
            </p:nvSpPr>
            <p:spPr bwMode="auto">
              <a:xfrm>
                <a:off x="3763961" y="255190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8" name="椭圆 77"/>
              <p:cNvSpPr/>
              <p:nvPr/>
            </p:nvSpPr>
            <p:spPr bwMode="auto">
              <a:xfrm>
                <a:off x="3763961" y="283765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79" name="椭圆 78"/>
              <p:cNvSpPr/>
              <p:nvPr/>
            </p:nvSpPr>
            <p:spPr bwMode="auto">
              <a:xfrm>
                <a:off x="3763961" y="312340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0" name="椭圆 79"/>
              <p:cNvSpPr/>
              <p:nvPr/>
            </p:nvSpPr>
            <p:spPr bwMode="auto">
              <a:xfrm>
                <a:off x="3763961" y="3409157"/>
                <a:ext cx="142875" cy="142875"/>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1" name="椭圆 80"/>
              <p:cNvSpPr/>
              <p:nvPr/>
            </p:nvSpPr>
            <p:spPr bwMode="auto">
              <a:xfrm>
                <a:off x="4049711" y="25519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2" name="椭圆 81"/>
              <p:cNvSpPr/>
              <p:nvPr/>
            </p:nvSpPr>
            <p:spPr bwMode="auto">
              <a:xfrm>
                <a:off x="4049711" y="28376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3" name="椭圆 82"/>
              <p:cNvSpPr/>
              <p:nvPr/>
            </p:nvSpPr>
            <p:spPr bwMode="auto">
              <a:xfrm>
                <a:off x="4049711" y="312340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4" name="椭圆 83"/>
              <p:cNvSpPr/>
              <p:nvPr/>
            </p:nvSpPr>
            <p:spPr bwMode="auto">
              <a:xfrm>
                <a:off x="4049711" y="3409157"/>
                <a:ext cx="142875" cy="142875"/>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5" name="椭圆 84"/>
              <p:cNvSpPr/>
              <p:nvPr/>
            </p:nvSpPr>
            <p:spPr bwMode="auto">
              <a:xfrm>
                <a:off x="4335461" y="255190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6" name="椭圆 85"/>
              <p:cNvSpPr/>
              <p:nvPr/>
            </p:nvSpPr>
            <p:spPr bwMode="auto">
              <a:xfrm>
                <a:off x="4335461" y="283765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7" name="椭圆 86"/>
              <p:cNvSpPr/>
              <p:nvPr/>
            </p:nvSpPr>
            <p:spPr bwMode="auto">
              <a:xfrm>
                <a:off x="4335461" y="312340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8" name="椭圆 87"/>
              <p:cNvSpPr/>
              <p:nvPr/>
            </p:nvSpPr>
            <p:spPr bwMode="auto">
              <a:xfrm>
                <a:off x="4335461" y="3409157"/>
                <a:ext cx="142875"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89" name="椭圆 88"/>
              <p:cNvSpPr/>
              <p:nvPr/>
            </p:nvSpPr>
            <p:spPr bwMode="auto">
              <a:xfrm>
                <a:off x="4621211" y="25519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90" name="椭圆 89"/>
              <p:cNvSpPr/>
              <p:nvPr/>
            </p:nvSpPr>
            <p:spPr bwMode="auto">
              <a:xfrm>
                <a:off x="4621211" y="28376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91" name="椭圆 90"/>
              <p:cNvSpPr/>
              <p:nvPr/>
            </p:nvSpPr>
            <p:spPr bwMode="auto">
              <a:xfrm>
                <a:off x="4621211" y="312340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sp>
            <p:nvSpPr>
              <p:cNvPr id="92" name="椭圆 91"/>
              <p:cNvSpPr/>
              <p:nvPr/>
            </p:nvSpPr>
            <p:spPr bwMode="auto">
              <a:xfrm>
                <a:off x="4621211" y="3409157"/>
                <a:ext cx="142875" cy="14287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zh-CN" altLang="en-US" sz="1350">
                  <a:solidFill>
                    <a:srgbClr val="FFFFFF"/>
                  </a:solidFill>
                  <a:ea typeface="宋体" panose="02010600030101010101" pitchFamily="2" charset="-122"/>
                </a:endParaRPr>
              </a:p>
            </p:txBody>
          </p:sp>
        </p:grpSp>
      </p:grpSp>
      <p:sp>
        <p:nvSpPr>
          <p:cNvPr id="104" name="左箭头标注 103"/>
          <p:cNvSpPr/>
          <p:nvPr/>
        </p:nvSpPr>
        <p:spPr>
          <a:xfrm rot="16200000">
            <a:off x="2217359" y="2899015"/>
            <a:ext cx="839174" cy="128732"/>
          </a:xfrm>
          <a:prstGeom prst="leftArrowCallout">
            <a:avLst>
              <a:gd name="adj1" fmla="val 34590"/>
              <a:gd name="adj2" fmla="val 25000"/>
              <a:gd name="adj3" fmla="val 25000"/>
              <a:gd name="adj4" fmla="val 80878"/>
            </a:avLst>
          </a:prstGeom>
          <a:noFill/>
          <a:ln w="12700">
            <a:solidFill>
              <a:srgbClr val="2F3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左箭头标注 106"/>
          <p:cNvSpPr/>
          <p:nvPr/>
        </p:nvSpPr>
        <p:spPr>
          <a:xfrm rot="16200000">
            <a:off x="402045" y="2912071"/>
            <a:ext cx="839174" cy="128732"/>
          </a:xfrm>
          <a:prstGeom prst="leftArrowCallout">
            <a:avLst>
              <a:gd name="adj1" fmla="val 34590"/>
              <a:gd name="adj2" fmla="val 25000"/>
              <a:gd name="adj3" fmla="val 25000"/>
              <a:gd name="adj4" fmla="val 80878"/>
            </a:avLst>
          </a:prstGeom>
          <a:noFill/>
          <a:ln w="12700">
            <a:solidFill>
              <a:srgbClr val="2F3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文本框 109"/>
          <p:cNvSpPr txBox="1"/>
          <p:nvPr/>
        </p:nvSpPr>
        <p:spPr>
          <a:xfrm rot="16200000">
            <a:off x="1518391" y="1534514"/>
            <a:ext cx="346249" cy="1526763"/>
          </a:xfrm>
          <a:prstGeom prst="rect">
            <a:avLst/>
          </a:prstGeom>
          <a:noFill/>
        </p:spPr>
        <p:txBody>
          <a:bodyPr vert="eaVert" wrap="square" rtlCol="0">
            <a:spAutoFit/>
          </a:bodyPr>
          <a:lstStyle/>
          <a:p>
            <a:pPr algn="ctr">
              <a:spcBef>
                <a:spcPct val="50000"/>
              </a:spcBef>
              <a:defRPr/>
            </a:pPr>
            <a:r>
              <a:rPr lang="zh-CN" altLang="en-US" sz="1050" dirty="0">
                <a:latin typeface="微软雅黑" pitchFamily="34" charset="-122"/>
                <a:ea typeface="微软雅黑" pitchFamily="34" charset="-122"/>
              </a:rPr>
              <a:t>每列测一个指标</a:t>
            </a:r>
          </a:p>
        </p:txBody>
      </p:sp>
      <p:sp>
        <p:nvSpPr>
          <p:cNvPr id="126" name="矩形 1"/>
          <p:cNvSpPr>
            <a:spLocks noChangeArrowheads="1"/>
          </p:cNvSpPr>
          <p:nvPr/>
        </p:nvSpPr>
        <p:spPr bwMode="auto">
          <a:xfrm>
            <a:off x="3750471" y="1931036"/>
            <a:ext cx="2839661" cy="201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buSzPct val="80000"/>
              <a:buFont typeface="Wingdings" panose="05000000000000000000" pitchFamily="2" charset="2"/>
              <a:buChar char="l"/>
            </a:pPr>
            <a:r>
              <a:rPr lang="zh-CN" altLang="en-US" sz="1050" dirty="0">
                <a:latin typeface="微软雅黑" panose="020B0503020204020204" pitchFamily="34" charset="-122"/>
                <a:ea typeface="微软雅黑" panose="020B0503020204020204" pitchFamily="34" charset="-122"/>
              </a:rPr>
              <a:t>每一列为一种指标，每个指标有</a:t>
            </a:r>
            <a:r>
              <a:rPr lang="en-US" altLang="zh-CN" sz="1050" dirty="0">
                <a:solidFill>
                  <a:srgbClr val="FF0000"/>
                </a:solidFill>
                <a:latin typeface="微软雅黑" panose="020B0503020204020204" pitchFamily="34" charset="-122"/>
                <a:ea typeface="微软雅黑" panose="020B0503020204020204" pitchFamily="34" charset="-122"/>
              </a:rPr>
              <a:t>4</a:t>
            </a:r>
            <a:r>
              <a:rPr lang="zh-CN" altLang="en-US" sz="1050" dirty="0">
                <a:solidFill>
                  <a:srgbClr val="FF0000"/>
                </a:solidFill>
                <a:latin typeface="微软雅黑" panose="020B0503020204020204" pitchFamily="34" charset="-122"/>
                <a:ea typeface="微软雅黑" panose="020B0503020204020204" pitchFamily="34" charset="-122"/>
              </a:rPr>
              <a:t>个平行</a:t>
            </a:r>
            <a:r>
              <a:rPr lang="zh-CN" altLang="en-US" sz="1050" dirty="0">
                <a:latin typeface="微软雅黑" panose="020B0503020204020204" pitchFamily="34" charset="-122"/>
                <a:ea typeface="微软雅黑" panose="020B0503020204020204" pitchFamily="34" charset="-122"/>
              </a:rPr>
              <a:t>检测数据，避免偶然误差。</a:t>
            </a:r>
            <a:endParaRPr lang="en-US" altLang="zh-CN" sz="1050" dirty="0">
              <a:latin typeface="微软雅黑" panose="020B0503020204020204" pitchFamily="34" charset="-122"/>
              <a:ea typeface="微软雅黑" panose="020B0503020204020204" pitchFamily="34" charset="-122"/>
            </a:endParaRPr>
          </a:p>
          <a:p>
            <a:pPr>
              <a:buClr>
                <a:srgbClr val="CC0000"/>
              </a:buClr>
              <a:buSzPct val="80000"/>
              <a:buFont typeface="Wingdings" panose="05000000000000000000" pitchFamily="2" charset="2"/>
              <a:buChar char="l"/>
            </a:pPr>
            <a:endParaRPr lang="zh-CN" altLang="en-US" sz="1050" dirty="0">
              <a:latin typeface="微软雅黑" panose="020B0503020204020204" pitchFamily="34" charset="-122"/>
              <a:ea typeface="微软雅黑" panose="020B0503020204020204" pitchFamily="34" charset="-122"/>
            </a:endParaRPr>
          </a:p>
          <a:p>
            <a:pPr>
              <a:buClr>
                <a:srgbClr val="CC0000"/>
              </a:buClr>
              <a:buSzPct val="80000"/>
              <a:buFont typeface="Wingdings" panose="05000000000000000000" pitchFamily="2" charset="2"/>
              <a:buChar char="l"/>
            </a:pPr>
            <a:r>
              <a:rPr lang="zh-CN" altLang="en-US" sz="1050" dirty="0">
                <a:solidFill>
                  <a:srgbClr val="FF0000"/>
                </a:solidFill>
                <a:latin typeface="微软雅黑" panose="020B0503020204020204" pitchFamily="34" charset="-122"/>
                <a:ea typeface="微软雅黑" panose="020B0503020204020204" pitchFamily="34" charset="-122"/>
              </a:rPr>
              <a:t>每片</a:t>
            </a:r>
            <a:r>
              <a:rPr lang="zh-CN" altLang="en-US" sz="1050" dirty="0">
                <a:latin typeface="微软雅黑" panose="020B0503020204020204" pitchFamily="34" charset="-122"/>
                <a:ea typeface="微软雅黑" panose="020B0503020204020204" pitchFamily="34" charset="-122"/>
              </a:rPr>
              <a:t>都设阴阳性</a:t>
            </a:r>
            <a:r>
              <a:rPr lang="zh-CN" altLang="en-US" sz="1050" dirty="0">
                <a:solidFill>
                  <a:srgbClr val="FF0000"/>
                </a:solidFill>
                <a:latin typeface="微软雅黑" panose="020B0503020204020204" pitchFamily="34" charset="-122"/>
                <a:ea typeface="微软雅黑" panose="020B0503020204020204" pitchFamily="34" charset="-122"/>
              </a:rPr>
              <a:t>质控</a:t>
            </a:r>
            <a:r>
              <a:rPr lang="zh-CN" altLang="en-US" sz="1050" dirty="0">
                <a:latin typeface="微软雅黑" panose="020B0503020204020204" pitchFamily="34" charset="-122"/>
                <a:ea typeface="微软雅黑" panose="020B0503020204020204" pitchFamily="34" charset="-122"/>
              </a:rPr>
              <a:t>，可以避免检测异常结果报告误报。而常规产品只能一批一个质控。</a:t>
            </a:r>
            <a:endParaRPr lang="en-US" altLang="zh-CN" sz="1050" dirty="0">
              <a:latin typeface="微软雅黑" panose="020B0503020204020204" pitchFamily="34" charset="-122"/>
              <a:ea typeface="微软雅黑" panose="020B0503020204020204" pitchFamily="34" charset="-122"/>
            </a:endParaRPr>
          </a:p>
          <a:p>
            <a:pPr>
              <a:buClr>
                <a:srgbClr val="CC0000"/>
              </a:buClr>
              <a:buSzPct val="80000"/>
              <a:buFont typeface="Wingdings" panose="05000000000000000000" pitchFamily="2" charset="2"/>
              <a:buChar char="l"/>
            </a:pPr>
            <a:endParaRPr lang="en-US" altLang="zh-CN" sz="1050" dirty="0">
              <a:latin typeface="微软雅黑" panose="020B0503020204020204" pitchFamily="34" charset="-122"/>
              <a:ea typeface="微软雅黑" panose="020B0503020204020204" pitchFamily="34" charset="-122"/>
            </a:endParaRPr>
          </a:p>
          <a:p>
            <a:pPr>
              <a:buClr>
                <a:srgbClr val="CC0000"/>
              </a:buClr>
              <a:buSzPct val="80000"/>
              <a:buFont typeface="Wingdings" panose="05000000000000000000" pitchFamily="2" charset="2"/>
              <a:buChar char="l"/>
            </a:pPr>
            <a:r>
              <a:rPr lang="zh-CN" altLang="en-US" sz="1050" dirty="0">
                <a:latin typeface="微软雅黑" panose="020B0503020204020204" pitchFamily="34" charset="-122"/>
                <a:ea typeface="微软雅黑" panose="020B0503020204020204" pitchFamily="34" charset="-122"/>
              </a:rPr>
              <a:t>每张芯片可以同时测</a:t>
            </a:r>
            <a:r>
              <a:rPr lang="en-US" altLang="zh-CN" sz="1050" dirty="0">
                <a:latin typeface="微软雅黑" panose="020B0503020204020204" pitchFamily="34" charset="-122"/>
                <a:ea typeface="微软雅黑" panose="020B0503020204020204" pitchFamily="34" charset="-122"/>
              </a:rPr>
              <a:t>12</a:t>
            </a:r>
            <a:r>
              <a:rPr lang="zh-CN" altLang="en-US" sz="1050" dirty="0">
                <a:latin typeface="微软雅黑" panose="020B0503020204020204" pitchFamily="34" charset="-122"/>
                <a:ea typeface="微软雅黑" panose="020B0503020204020204" pitchFamily="34" charset="-122"/>
              </a:rPr>
              <a:t>个指标，高通量并行测试，使得每台仪器测试速度最快达到</a:t>
            </a:r>
            <a:r>
              <a:rPr lang="en-US" altLang="zh-CN" sz="1050" dirty="0">
                <a:solidFill>
                  <a:srgbClr val="FF0000"/>
                </a:solidFill>
                <a:latin typeface="微软雅黑" panose="020B0503020204020204" pitchFamily="34" charset="-122"/>
                <a:ea typeface="微软雅黑" panose="020B0503020204020204" pitchFamily="34" charset="-122"/>
              </a:rPr>
              <a:t>720T/H</a:t>
            </a:r>
            <a:r>
              <a:rPr lang="zh-CN" altLang="en-US" sz="1050" dirty="0">
                <a:latin typeface="微软雅黑" panose="020B0503020204020204" pitchFamily="34" charset="-122"/>
                <a:ea typeface="微软雅黑" panose="020B0503020204020204" pitchFamily="34" charset="-122"/>
              </a:rPr>
              <a:t>，而常规产品只能达到</a:t>
            </a:r>
            <a:r>
              <a:rPr lang="en-US" altLang="zh-CN" sz="1050" dirty="0">
                <a:latin typeface="微软雅黑" panose="020B0503020204020204" pitchFamily="34" charset="-122"/>
                <a:ea typeface="微软雅黑" panose="020B0503020204020204" pitchFamily="34" charset="-122"/>
              </a:rPr>
              <a:t>100-200T/H</a:t>
            </a:r>
          </a:p>
          <a:p>
            <a:pPr>
              <a:buClr>
                <a:srgbClr val="CC0000"/>
              </a:buClr>
              <a:buSzPct val="80000"/>
            </a:pPr>
            <a:endParaRPr lang="en-US" altLang="zh-CN" sz="975"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299057" y="3412487"/>
            <a:ext cx="804509" cy="415498"/>
          </a:xfrm>
          <a:prstGeom prst="rect">
            <a:avLst/>
          </a:prstGeom>
          <a:noFill/>
        </p:spPr>
        <p:txBody>
          <a:bodyPr wrap="square" rtlCol="0">
            <a:spAutoFit/>
          </a:bodyPr>
          <a:lstStyle/>
          <a:p>
            <a:r>
              <a:rPr lang="zh-CN" altLang="en-US" sz="1050" dirty="0">
                <a:latin typeface="微软雅黑" pitchFamily="34" charset="-122"/>
                <a:ea typeface="微软雅黑" pitchFamily="34" charset="-122"/>
              </a:rPr>
              <a:t>阴性质控点</a:t>
            </a:r>
          </a:p>
        </p:txBody>
      </p:sp>
      <p:sp>
        <p:nvSpPr>
          <p:cNvPr id="113" name="文本框 112"/>
          <p:cNvSpPr txBox="1"/>
          <p:nvPr/>
        </p:nvSpPr>
        <p:spPr>
          <a:xfrm>
            <a:off x="398073" y="3412487"/>
            <a:ext cx="804509" cy="415498"/>
          </a:xfrm>
          <a:prstGeom prst="rect">
            <a:avLst/>
          </a:prstGeom>
          <a:noFill/>
        </p:spPr>
        <p:txBody>
          <a:bodyPr wrap="square" rtlCol="0">
            <a:spAutoFit/>
          </a:bodyPr>
          <a:lstStyle/>
          <a:p>
            <a:r>
              <a:rPr lang="zh-CN" altLang="en-US" sz="1050" dirty="0">
                <a:latin typeface="微软雅黑" pitchFamily="34" charset="-122"/>
                <a:ea typeface="微软雅黑" pitchFamily="34" charset="-122"/>
              </a:rPr>
              <a:t>阳性质控点</a:t>
            </a:r>
          </a:p>
        </p:txBody>
      </p:sp>
      <p:sp>
        <p:nvSpPr>
          <p:cNvPr id="7" name="文本框 6"/>
          <p:cNvSpPr txBox="1"/>
          <p:nvPr/>
        </p:nvSpPr>
        <p:spPr>
          <a:xfrm>
            <a:off x="160712" y="1807111"/>
            <a:ext cx="1050288" cy="300082"/>
          </a:xfrm>
          <a:prstGeom prst="rect">
            <a:avLst/>
          </a:prstGeom>
          <a:noFill/>
        </p:spPr>
        <p:txBody>
          <a:bodyPr wrap="none" rtlCol="0">
            <a:spAutoFit/>
          </a:bodyPr>
          <a:lstStyle/>
          <a:p>
            <a:r>
              <a:rPr lang="zh-CN" altLang="en-US" sz="1350" b="1" dirty="0">
                <a:solidFill>
                  <a:srgbClr val="003300"/>
                </a:solidFill>
                <a:latin typeface="微软雅黑" pitchFamily="34" charset="-122"/>
                <a:ea typeface="微软雅黑" pitchFamily="34" charset="-122"/>
              </a:rPr>
              <a:t>硬基质芯片</a:t>
            </a:r>
          </a:p>
        </p:txBody>
      </p:sp>
      <p:sp>
        <p:nvSpPr>
          <p:cNvPr id="114" name="左箭头标注 113"/>
          <p:cNvSpPr/>
          <p:nvPr/>
        </p:nvSpPr>
        <p:spPr>
          <a:xfrm rot="5400000">
            <a:off x="1196758" y="2754238"/>
            <a:ext cx="839174" cy="128732"/>
          </a:xfrm>
          <a:prstGeom prst="leftArrowCallout">
            <a:avLst>
              <a:gd name="adj1" fmla="val 34590"/>
              <a:gd name="adj2" fmla="val 25002"/>
              <a:gd name="adj3" fmla="val 25000"/>
              <a:gd name="adj4" fmla="val 8087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624829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dirty="0"/>
              <a:t>多肿瘤标志物联合检测系统</a:t>
            </a:r>
          </a:p>
        </p:txBody>
      </p:sp>
      <p:sp>
        <p:nvSpPr>
          <p:cNvPr id="4" name="文本占位符 3"/>
          <p:cNvSpPr>
            <a:spLocks noGrp="1"/>
          </p:cNvSpPr>
          <p:nvPr>
            <p:ph type="body" idx="13"/>
          </p:nvPr>
        </p:nvSpPr>
        <p:spPr>
          <a:xfrm>
            <a:off x="391774" y="792015"/>
            <a:ext cx="470948" cy="303670"/>
          </a:xfrm>
        </p:spPr>
        <p:txBody>
          <a:bodyPr/>
          <a:lstStyle/>
          <a:p>
            <a:r>
              <a:rPr lang="en-US" altLang="zh-CN" dirty="0" smtClean="0"/>
              <a:t>03</a:t>
            </a:r>
            <a:endParaRPr lang="zh-CN" altLang="en-US" dirty="0"/>
          </a:p>
        </p:txBody>
      </p:sp>
      <p:grpSp>
        <p:nvGrpSpPr>
          <p:cNvPr id="5" name="组合 32"/>
          <p:cNvGrpSpPr/>
          <p:nvPr/>
        </p:nvGrpSpPr>
        <p:grpSpPr>
          <a:xfrm>
            <a:off x="417483" y="1319881"/>
            <a:ext cx="5606972" cy="461665"/>
            <a:chOff x="5720519" y="1378480"/>
            <a:chExt cx="6214799" cy="615553"/>
          </a:xfrm>
        </p:grpSpPr>
        <p:sp>
          <p:nvSpPr>
            <p:cNvPr id="34" name="矩形 33"/>
            <p:cNvSpPr/>
            <p:nvPr/>
          </p:nvSpPr>
          <p:spPr>
            <a:xfrm>
              <a:off x="5936543" y="1397373"/>
              <a:ext cx="5516380" cy="323602"/>
            </a:xfrm>
            <a:prstGeom prst="rect">
              <a:avLst/>
            </a:prstGeom>
            <a:solidFill>
              <a:srgbClr val="05AFC8"/>
            </a:solidFill>
            <a:ln>
              <a:noFill/>
            </a:ln>
            <a:effectLst>
              <a:outerShdw blurRad="50800" dist="38100" dir="5400000" algn="t"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34"/>
            <p:cNvGrpSpPr/>
            <p:nvPr/>
          </p:nvGrpSpPr>
          <p:grpSpPr>
            <a:xfrm>
              <a:off x="5720519" y="1378480"/>
              <a:ext cx="6214799" cy="615553"/>
              <a:chOff x="5854191" y="859504"/>
              <a:chExt cx="6214799" cy="615553"/>
            </a:xfrm>
          </p:grpSpPr>
          <p:sp>
            <p:nvSpPr>
              <p:cNvPr id="36" name="矩形 35"/>
              <p:cNvSpPr/>
              <p:nvPr/>
            </p:nvSpPr>
            <p:spPr>
              <a:xfrm>
                <a:off x="5854191" y="877969"/>
                <a:ext cx="242354" cy="315898"/>
              </a:xfrm>
              <a:prstGeom prst="rect">
                <a:avLst/>
              </a:prstGeom>
              <a:solidFill>
                <a:srgbClr val="3C3C3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TextBox 8"/>
              <p:cNvSpPr txBox="1"/>
              <p:nvPr/>
            </p:nvSpPr>
            <p:spPr>
              <a:xfrm>
                <a:off x="6096545" y="859504"/>
                <a:ext cx="5972445" cy="615553"/>
              </a:xfrm>
              <a:prstGeom prst="rect">
                <a:avLst/>
              </a:prstGeom>
              <a:noFill/>
              <a:effectLst/>
            </p:spPr>
            <p:txBody>
              <a:bodyPr wrap="square" rtlCol="0">
                <a:spAutoFit/>
              </a:bodyPr>
              <a:lstStyle/>
              <a:p>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产品特点二：</a:t>
                </a:r>
                <a:r>
                  <a:rPr lang="zh-CN" altLang="en-US" sz="135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自主知识产权</a:t>
                </a:r>
                <a:r>
                  <a:rPr lang="zh-CN" altLang="en-US"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的高信噪比硬基质芯片，高灵敏度</a:t>
                </a:r>
                <a:endParaRPr lang="zh-CN" altLang="zh-CN" sz="13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endParaRPr lang="zh-CN" altLang="zh-CN" sz="105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93" name="组合 64529"/>
          <p:cNvGrpSpPr/>
          <p:nvPr/>
        </p:nvGrpSpPr>
        <p:grpSpPr>
          <a:xfrm>
            <a:off x="4057650" y="1978818"/>
            <a:ext cx="1994128" cy="2031000"/>
            <a:chOff x="7074407" y="1525221"/>
            <a:chExt cx="3326918" cy="3603931"/>
          </a:xfrm>
        </p:grpSpPr>
        <p:grpSp>
          <p:nvGrpSpPr>
            <p:cNvPr id="94" name="Group 14"/>
            <p:cNvGrpSpPr>
              <a:grpSpLocks/>
            </p:cNvGrpSpPr>
            <p:nvPr/>
          </p:nvGrpSpPr>
          <p:grpSpPr bwMode="auto">
            <a:xfrm>
              <a:off x="7074407" y="3652301"/>
              <a:ext cx="3326918" cy="1476851"/>
              <a:chOff x="2848" y="2536"/>
              <a:chExt cx="2915" cy="1294"/>
            </a:xfrm>
          </p:grpSpPr>
          <p:sp>
            <p:nvSpPr>
              <p:cNvPr id="96" name="Rectangle 10"/>
              <p:cNvSpPr>
                <a:spLocks noChangeArrowheads="1"/>
              </p:cNvSpPr>
              <p:nvPr/>
            </p:nvSpPr>
            <p:spPr bwMode="auto">
              <a:xfrm>
                <a:off x="3048" y="2888"/>
                <a:ext cx="2152" cy="104"/>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zh-CN" altLang="en-US" sz="1350"/>
              </a:p>
            </p:txBody>
          </p:sp>
          <p:sp>
            <p:nvSpPr>
              <p:cNvPr id="97" name="Line 11"/>
              <p:cNvSpPr>
                <a:spLocks noChangeShapeType="1"/>
              </p:cNvSpPr>
              <p:nvPr/>
            </p:nvSpPr>
            <p:spPr bwMode="auto">
              <a:xfrm>
                <a:off x="4080" y="2712"/>
                <a:ext cx="0" cy="176"/>
              </a:xfrm>
              <a:prstGeom prst="line">
                <a:avLst/>
              </a:prstGeom>
              <a:noFill/>
              <a:ln w="571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zh-CN" altLang="en-US" sz="1350"/>
              </a:p>
            </p:txBody>
          </p:sp>
          <p:sp>
            <p:nvSpPr>
              <p:cNvPr id="98" name="Text Box 12"/>
              <p:cNvSpPr txBox="1">
                <a:spLocks noChangeArrowheads="1"/>
              </p:cNvSpPr>
              <p:nvPr/>
            </p:nvSpPr>
            <p:spPr bwMode="auto">
              <a:xfrm>
                <a:off x="4196" y="2536"/>
                <a:ext cx="1567" cy="3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zh-CN" altLang="en-US" sz="900" dirty="0">
                    <a:solidFill>
                      <a:srgbClr val="FF0000"/>
                    </a:solidFill>
                    <a:latin typeface="华文中宋" panose="02010600040101010101" pitchFamily="2" charset="-122"/>
                    <a:ea typeface="华文中宋" panose="02010600040101010101" pitchFamily="2" charset="-122"/>
                  </a:rPr>
                  <a:t>化学键牢固结合</a:t>
                </a:r>
              </a:p>
            </p:txBody>
          </p:sp>
          <p:sp>
            <p:nvSpPr>
              <p:cNvPr id="99" name="Text Box 13"/>
              <p:cNvSpPr txBox="1">
                <a:spLocks noChangeArrowheads="1"/>
              </p:cNvSpPr>
              <p:nvPr/>
            </p:nvSpPr>
            <p:spPr bwMode="auto">
              <a:xfrm>
                <a:off x="2848" y="3040"/>
                <a:ext cx="2696" cy="79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zh-CN" altLang="en-US" sz="1350" b="1" dirty="0">
                    <a:solidFill>
                      <a:srgbClr val="FF0000"/>
                    </a:solidFill>
                    <a:latin typeface="微软雅黑" pitchFamily="34" charset="-122"/>
                    <a:ea typeface="微软雅黑" pitchFamily="34" charset="-122"/>
                  </a:rPr>
                  <a:t>芯片基质</a:t>
                </a:r>
                <a:r>
                  <a:rPr lang="en-US" altLang="zh-CN" sz="1350" b="1" dirty="0">
                    <a:solidFill>
                      <a:srgbClr val="FF0000"/>
                    </a:solidFill>
                    <a:latin typeface="微软雅黑" pitchFamily="34" charset="-122"/>
                    <a:ea typeface="微软雅黑" pitchFamily="34" charset="-122"/>
                  </a:rPr>
                  <a:t>—</a:t>
                </a:r>
                <a:r>
                  <a:rPr lang="zh-CN" altLang="en-US" sz="1350" b="1" dirty="0">
                    <a:solidFill>
                      <a:srgbClr val="FF0000"/>
                    </a:solidFill>
                    <a:latin typeface="微软雅黑" pitchFamily="34" charset="-122"/>
                    <a:ea typeface="微软雅黑" pitchFamily="34" charset="-122"/>
                  </a:rPr>
                  <a:t>特殊活化处理的硬基质玻片</a:t>
                </a:r>
              </a:p>
            </p:txBody>
          </p:sp>
        </p:grpSp>
        <p:pic>
          <p:nvPicPr>
            <p:cNvPr id="95" name="图片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643" y="1525221"/>
              <a:ext cx="2536156" cy="2371550"/>
            </a:xfrm>
            <a:prstGeom prst="rect">
              <a:avLst/>
            </a:prstGeom>
          </p:spPr>
        </p:pic>
      </p:grpSp>
      <p:sp>
        <p:nvSpPr>
          <p:cNvPr id="100" name="圆角矩形 2"/>
          <p:cNvSpPr/>
          <p:nvPr/>
        </p:nvSpPr>
        <p:spPr>
          <a:xfrm>
            <a:off x="3929060" y="1877392"/>
            <a:ext cx="2095395" cy="217887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TextBox 13"/>
          <p:cNvSpPr txBox="1">
            <a:spLocks noChangeArrowheads="1"/>
          </p:cNvSpPr>
          <p:nvPr/>
        </p:nvSpPr>
        <p:spPr bwMode="auto">
          <a:xfrm>
            <a:off x="303315" y="2117247"/>
            <a:ext cx="2626502"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14313" indent="-214313">
              <a:lnSpc>
                <a:spcPct val="150000"/>
              </a:lnSpc>
              <a:buClr>
                <a:srgbClr val="0000FF"/>
              </a:buClr>
              <a:buSzPct val="80000"/>
              <a:buFont typeface="Arial" panose="020B0604020202020204" pitchFamily="34" charset="0"/>
              <a:buChar char="•"/>
            </a:pPr>
            <a:r>
              <a:rPr lang="zh-CN" altLang="en-US" sz="1050" dirty="0">
                <a:latin typeface="微软雅黑" pitchFamily="34" charset="-122"/>
                <a:ea typeface="微软雅黑" pitchFamily="34" charset="-122"/>
              </a:rPr>
              <a:t>抗体和芯片牢固结合，避免清洗引起抗体脱落；</a:t>
            </a:r>
          </a:p>
          <a:p>
            <a:pPr marL="214313" indent="-214313">
              <a:lnSpc>
                <a:spcPct val="150000"/>
              </a:lnSpc>
              <a:buClr>
                <a:srgbClr val="0000FF"/>
              </a:buClr>
              <a:buSzPct val="80000"/>
              <a:buFont typeface="Arial" panose="020B0604020202020204" pitchFamily="34" charset="0"/>
              <a:buChar char="•"/>
            </a:pPr>
            <a:r>
              <a:rPr lang="zh-CN" altLang="en-US" sz="1050" dirty="0">
                <a:latin typeface="微软雅黑" pitchFamily="34" charset="-122"/>
                <a:ea typeface="微软雅黑" pitchFamily="34" charset="-122"/>
              </a:rPr>
              <a:t>芯片表面光滑，干扰物质清洗彻底。</a:t>
            </a:r>
          </a:p>
        </p:txBody>
      </p:sp>
      <p:sp>
        <p:nvSpPr>
          <p:cNvPr id="102" name="Rectangle 11"/>
          <p:cNvSpPr>
            <a:spLocks noChangeArrowheads="1"/>
          </p:cNvSpPr>
          <p:nvPr/>
        </p:nvSpPr>
        <p:spPr bwMode="auto">
          <a:xfrm>
            <a:off x="421483" y="3892139"/>
            <a:ext cx="3211971" cy="36924"/>
          </a:xfrm>
          <a:prstGeom prst="rect">
            <a:avLst/>
          </a:prstGeom>
          <a:solidFill>
            <a:schemeClr val="bg1"/>
          </a:solidFill>
          <a:ln>
            <a:solidFill>
              <a:schemeClr val="bg1"/>
            </a:solidFill>
          </a:ln>
          <a:effectLst>
            <a:prstShdw prst="shdw17" dist="17961" dir="2700000">
              <a:schemeClr val="tx1">
                <a:gamma/>
                <a:shade val="60000"/>
                <a:invGamma/>
              </a:schemeClr>
            </a:prstShdw>
          </a:effectLst>
        </p:spPr>
        <p:txBody>
          <a:bodyPr wrap="none" anchor="ctr"/>
          <a:lstStyle/>
          <a:p>
            <a:endParaRPr lang="zh-CN" altLang="en-US" sz="1350">
              <a:solidFill>
                <a:schemeClr val="bg1"/>
              </a:solidFill>
            </a:endParaRPr>
          </a:p>
        </p:txBody>
      </p:sp>
      <p:sp>
        <p:nvSpPr>
          <p:cNvPr id="103" name="Text Box 13"/>
          <p:cNvSpPr txBox="1">
            <a:spLocks noChangeArrowheads="1"/>
          </p:cNvSpPr>
          <p:nvPr/>
        </p:nvSpPr>
        <p:spPr bwMode="auto">
          <a:xfrm>
            <a:off x="660133" y="3618542"/>
            <a:ext cx="2784458"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zh-CN" b="1" dirty="0">
                <a:solidFill>
                  <a:srgbClr val="CC0000"/>
                </a:solidFill>
              </a:rPr>
              <a:t>YY </a:t>
            </a:r>
            <a:r>
              <a:rPr lang="en-US" altLang="zh-CN" b="1" dirty="0"/>
              <a:t>   </a:t>
            </a:r>
            <a:r>
              <a:rPr lang="en-US" altLang="zh-CN" b="1" dirty="0">
                <a:solidFill>
                  <a:srgbClr val="0000FF"/>
                </a:solidFill>
              </a:rPr>
              <a:t>YY </a:t>
            </a:r>
            <a:r>
              <a:rPr lang="en-US" altLang="zh-CN" b="1" dirty="0"/>
              <a:t>   </a:t>
            </a:r>
            <a:r>
              <a:rPr lang="en-US" altLang="zh-CN" b="1" dirty="0">
                <a:solidFill>
                  <a:srgbClr val="006600"/>
                </a:solidFill>
              </a:rPr>
              <a:t>YY</a:t>
            </a:r>
            <a:r>
              <a:rPr lang="en-US" altLang="zh-CN" b="1" dirty="0"/>
              <a:t>    </a:t>
            </a:r>
            <a:r>
              <a:rPr lang="en-US" altLang="zh-CN" b="1" dirty="0">
                <a:solidFill>
                  <a:srgbClr val="FF9933"/>
                </a:solidFill>
              </a:rPr>
              <a:t>YY </a:t>
            </a:r>
            <a:r>
              <a:rPr lang="en-US" altLang="zh-CN" b="1" dirty="0"/>
              <a:t>  </a:t>
            </a:r>
            <a:r>
              <a:rPr lang="en-US" altLang="zh-CN" b="1" dirty="0">
                <a:solidFill>
                  <a:srgbClr val="FF00FF"/>
                </a:solidFill>
              </a:rPr>
              <a:t>YY</a:t>
            </a:r>
            <a:r>
              <a:rPr lang="en-US" altLang="zh-CN" b="1" dirty="0"/>
              <a:t>   </a:t>
            </a:r>
            <a:r>
              <a:rPr lang="en-US" altLang="zh-CN" b="1" dirty="0">
                <a:solidFill>
                  <a:srgbClr val="00CCFF"/>
                </a:solidFill>
              </a:rPr>
              <a:t>Y</a:t>
            </a:r>
            <a:r>
              <a:rPr lang="en-US" altLang="zh-CN" b="1" dirty="0"/>
              <a:t>   </a:t>
            </a:r>
            <a:endParaRPr lang="en-US" altLang="zh-CN" b="1" dirty="0">
              <a:solidFill>
                <a:srgbClr val="9900FF"/>
              </a:solidFill>
            </a:endParaRPr>
          </a:p>
        </p:txBody>
      </p:sp>
      <p:sp>
        <p:nvSpPr>
          <p:cNvPr id="105" name="Text Box 12"/>
          <p:cNvSpPr txBox="1">
            <a:spLocks noChangeArrowheads="1"/>
          </p:cNvSpPr>
          <p:nvPr/>
        </p:nvSpPr>
        <p:spPr bwMode="auto">
          <a:xfrm>
            <a:off x="1462290" y="4104240"/>
            <a:ext cx="1310759" cy="32316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zh-CN" altLang="en-US" sz="1500" dirty="0">
                <a:latin typeface="微软雅黑" pitchFamily="34" charset="-122"/>
                <a:ea typeface="微软雅黑" pitchFamily="34" charset="-122"/>
              </a:rPr>
              <a:t>硬基质玻片</a:t>
            </a:r>
          </a:p>
        </p:txBody>
      </p:sp>
      <p:sp>
        <p:nvSpPr>
          <p:cNvPr id="106" name="圆角右箭头 105"/>
          <p:cNvSpPr/>
          <p:nvPr/>
        </p:nvSpPr>
        <p:spPr>
          <a:xfrm>
            <a:off x="2929816" y="3177537"/>
            <a:ext cx="963047" cy="518144"/>
          </a:xfrm>
          <a:prstGeom prst="bentArrow">
            <a:avLst/>
          </a:prstGeom>
          <a:gradFill flip="none" rotWithShape="1">
            <a:gsLst>
              <a:gs pos="0">
                <a:schemeClr val="bg2">
                  <a:lumMod val="75000"/>
                </a:schemeClr>
              </a:gs>
              <a:gs pos="50000">
                <a:schemeClr val="bg2">
                  <a:lumMod val="60000"/>
                  <a:lumOff val="40000"/>
                </a:schemeClr>
              </a:gs>
              <a:gs pos="100000">
                <a:schemeClr val="bg2">
                  <a:lumMod val="20000"/>
                  <a:lumOff val="80000"/>
                </a:schemeClr>
              </a:gs>
            </a:gsLst>
            <a:lin ang="10800000" scaled="1"/>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1624829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7803</TotalTime>
  <Words>2491</Words>
  <Application>Microsoft Office PowerPoint</Application>
  <PresentationFormat>自定义</PresentationFormat>
  <Paragraphs>203</Paragraphs>
  <Slides>18</Slides>
  <Notes>9</Notes>
  <HiddenSlides>2</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BatangChe</vt:lpstr>
      <vt:lpstr>等线</vt:lpstr>
      <vt:lpstr>华文宋体</vt:lpstr>
      <vt:lpstr>华文中宋</vt:lpstr>
      <vt:lpstr>宋体</vt:lpstr>
      <vt:lpstr>微软雅黑</vt:lpstr>
      <vt:lpstr>Arial</vt:lpstr>
      <vt:lpstr>Arial Black</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创新医疗科技，呵护人类健康 INNOVATIVE MEDICAL TECHNOLOGY, HUMAN HEALTH CARE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钱雪</dc:creator>
  <cp:lastModifiedBy>黎昕</cp:lastModifiedBy>
  <cp:revision>537</cp:revision>
  <cp:lastPrinted>2017-05-03T03:03:27Z</cp:lastPrinted>
  <dcterms:created xsi:type="dcterms:W3CDTF">1988-01-08T08:00:09Z</dcterms:created>
  <dcterms:modified xsi:type="dcterms:W3CDTF">2017-10-19T21:50:53Z</dcterms:modified>
</cp:coreProperties>
</file>