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1038" r:id="rId2"/>
    <p:sldId id="896" r:id="rId3"/>
    <p:sldId id="766" r:id="rId4"/>
    <p:sldId id="978" r:id="rId5"/>
    <p:sldId id="980" r:id="rId6"/>
    <p:sldId id="981" r:id="rId7"/>
    <p:sldId id="982" r:id="rId8"/>
    <p:sldId id="1041" r:id="rId9"/>
    <p:sldId id="733" r:id="rId10"/>
    <p:sldId id="778" r:id="rId11"/>
    <p:sldId id="779" r:id="rId12"/>
    <p:sldId id="780" r:id="rId13"/>
    <p:sldId id="781" r:id="rId14"/>
    <p:sldId id="782" r:id="rId1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0066"/>
    <a:srgbClr val="FF9933"/>
    <a:srgbClr val="FF3300"/>
    <a:srgbClr val="1E3E23"/>
    <a:srgbClr val="0033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4"/>
    <p:restoredTop sz="91836"/>
  </p:normalViewPr>
  <p:slideViewPr>
    <p:cSldViewPr snapToGrid="0" showGuides="1">
      <p:cViewPr varScale="1">
        <p:scale>
          <a:sx n="54" d="100"/>
          <a:sy n="54" d="100"/>
        </p:scale>
        <p:origin x="210" y="60"/>
      </p:cViewPr>
      <p:guideLst>
        <p:guide orient="horz" pos="2191"/>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7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44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717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717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7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2908631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623888" cy="1190625"/>
          </a:xfrm>
          <a:prstGeom prst="rect">
            <a:avLst/>
          </a:prstGeom>
          <a:solidFill>
            <a:srgbClr val="333F5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cxnSp>
        <p:nvCxnSpPr>
          <p:cNvPr id="3075" name="直接连接符 2"/>
          <p:cNvCxnSpPr/>
          <p:nvPr/>
        </p:nvCxnSpPr>
        <p:spPr>
          <a:xfrm>
            <a:off x="623888" y="544513"/>
            <a:ext cx="3581400" cy="0"/>
          </a:xfrm>
          <a:prstGeom prst="line">
            <a:avLst/>
          </a:prstGeom>
          <a:ln w="38100" cap="flat" cmpd="sng">
            <a:solidFill>
              <a:srgbClr val="404040"/>
            </a:solidFill>
            <a:prstDash val="soli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baidu.com/i?ct=503316480&amp;z=0&amp;tn=baiduimagedetail&amp;word=%B3%E9%D1%AA&amp;in=17636&amp;cl=2&amp;cm=1&amp;sc=0&amp;lm=-1&amp;pn=20&amp;rn=1&amp;di=2837659124&amp;ln=1356"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103251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1" fmla="*/ 0 w 9144000"/>
              <a:gd name="connsiteY0-2" fmla="*/ 0 h 6858000"/>
              <a:gd name="connsiteX1-3" fmla="*/ 9144000 w 9144000"/>
              <a:gd name="connsiteY1-4" fmla="*/ 0 h 6858000"/>
              <a:gd name="connsiteX2-5" fmla="*/ 2686050 w 9144000"/>
              <a:gd name="connsiteY2-6" fmla="*/ 6400800 h 6858000"/>
              <a:gd name="connsiteX3-7" fmla="*/ 0 w 9144000"/>
              <a:gd name="connsiteY3-8" fmla="*/ 6858000 h 6858000"/>
              <a:gd name="connsiteX4-9" fmla="*/ 0 w 9144000"/>
              <a:gd name="connsiteY4-10" fmla="*/ 0 h 6858000"/>
              <a:gd name="connsiteX0-11" fmla="*/ 0 w 9144000"/>
              <a:gd name="connsiteY0-12" fmla="*/ 0 h 6858000"/>
              <a:gd name="connsiteX1-13" fmla="*/ 9144000 w 9144000"/>
              <a:gd name="connsiteY1-14" fmla="*/ 0 h 6858000"/>
              <a:gd name="connsiteX2-15" fmla="*/ 2305050 w 9144000"/>
              <a:gd name="connsiteY2-16" fmla="*/ 6858000 h 6858000"/>
              <a:gd name="connsiteX3-17" fmla="*/ 0 w 9144000"/>
              <a:gd name="connsiteY3-18" fmla="*/ 6858000 h 6858000"/>
              <a:gd name="connsiteX4-19" fmla="*/ 0 w 9144000"/>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6858000">
                <a:moveTo>
                  <a:pt x="0" y="0"/>
                </a:moveTo>
                <a:lnTo>
                  <a:pt x="9144000" y="0"/>
                </a:lnTo>
                <a:lnTo>
                  <a:pt x="2305050" y="6858000"/>
                </a:lnTo>
                <a:lnTo>
                  <a:pt x="0" y="6858000"/>
                </a:lnTo>
                <a:lnTo>
                  <a:pt x="0" y="0"/>
                </a:lnTo>
                <a:close/>
              </a:path>
            </a:pathLst>
          </a:custGeom>
          <a:blipFill dpi="0" rotWithShape="1">
            <a:blip r:embed="rId2"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9" name="矩形 34"/>
          <p:cNvSpPr/>
          <p:nvPr/>
        </p:nvSpPr>
        <p:spPr>
          <a:xfrm>
            <a:off x="7899400" y="3325813"/>
            <a:ext cx="3311525" cy="647700"/>
          </a:xfrm>
          <a:prstGeom prst="rect">
            <a:avLst/>
          </a:prstGeom>
          <a:noFill/>
          <a:ln w="9525">
            <a:noFill/>
          </a:ln>
        </p:spPr>
        <p:txBody>
          <a:bodyPr>
            <a:spAutoFit/>
          </a:bodyPr>
          <a:lstStyle/>
          <a:p>
            <a:r>
              <a:rPr lang="zh-CN" altLang="en-US" sz="3600" b="1" dirty="0">
                <a:solidFill>
                  <a:srgbClr val="FF0000"/>
                </a:solidFill>
                <a:latin typeface="Calibri" panose="020F0502020204030204" pitchFamily="34" charset="0"/>
                <a:ea typeface="微软雅黑" panose="020B0503020204020204" pitchFamily="34" charset="-122"/>
              </a:rPr>
              <a:t> </a:t>
            </a:r>
            <a:r>
              <a:rPr lang="zh-CN" altLang="en-US" sz="3600" b="1" dirty="0">
                <a:solidFill>
                  <a:schemeClr val="bg1"/>
                </a:solidFill>
                <a:latin typeface="Calibri" panose="020F0502020204030204" pitchFamily="34" charset="0"/>
                <a:ea typeface="微软雅黑" panose="020B0503020204020204" pitchFamily="34" charset="-122"/>
              </a:rPr>
              <a:t>健康中国</a:t>
            </a:r>
            <a:endParaRPr lang="zh-CN" altLang="en-US" sz="3600" dirty="0">
              <a:solidFill>
                <a:schemeClr val="bg1"/>
              </a:solidFill>
              <a:latin typeface="Arial" panose="020B0604020202020204" pitchFamily="34" charset="0"/>
            </a:endParaRPr>
          </a:p>
        </p:txBody>
      </p:sp>
      <p:cxnSp>
        <p:nvCxnSpPr>
          <p:cNvPr id="6" name="直接连接符 5"/>
          <p:cNvCxnSpPr/>
          <p:nvPr/>
        </p:nvCxnSpPr>
        <p:spPr>
          <a:xfrm>
            <a:off x="9999663" y="4441825"/>
            <a:ext cx="885825" cy="1038225"/>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4101" name="矩形 7"/>
          <p:cNvSpPr/>
          <p:nvPr/>
        </p:nvSpPr>
        <p:spPr>
          <a:xfrm>
            <a:off x="3550920" y="4886325"/>
            <a:ext cx="8641080" cy="1445260"/>
          </a:xfrm>
          <a:prstGeom prst="rect">
            <a:avLst/>
          </a:prstGeom>
          <a:noFill/>
          <a:ln w="9525">
            <a:noFill/>
          </a:ln>
        </p:spPr>
        <p:txBody>
          <a:bodyPr wrap="square">
            <a:spAutoFit/>
          </a:bodyPr>
          <a:lstStyle/>
          <a:p>
            <a:pPr algn="ctr">
              <a:lnSpc>
                <a:spcPct val="120000"/>
              </a:lnSpc>
            </a:pPr>
            <a:r>
              <a:rPr lang="en-US" altLang="zh-CN" sz="4000" b="1" dirty="0">
                <a:solidFill>
                  <a:srgbClr val="0070C0"/>
                </a:solidFill>
                <a:latin typeface="Calibri" panose="020F0502020204030204" pitchFamily="34" charset="0"/>
                <a:ea typeface="微软雅黑" panose="020B0503020204020204" pitchFamily="34" charset="-122"/>
              </a:rPr>
              <a:t>       </a:t>
            </a:r>
            <a:r>
              <a:rPr lang="zh-CN" altLang="en-US" sz="3600" b="1" dirty="0">
                <a:solidFill>
                  <a:srgbClr val="0070C0"/>
                </a:solidFill>
                <a:latin typeface="Calibri" panose="020F0502020204030204" pitchFamily="34" charset="0"/>
                <a:ea typeface="微软雅黑" panose="020B0503020204020204" pitchFamily="34" charset="-122"/>
              </a:rPr>
              <a:t>无创血液自动分析仪的临床应用探索</a:t>
            </a:r>
          </a:p>
          <a:p>
            <a:pPr algn="ctr"/>
            <a:endParaRPr lang="zh-CN" altLang="en-US" sz="4000" b="1" dirty="0">
              <a:solidFill>
                <a:srgbClr val="0070C0"/>
              </a:solidFill>
              <a:latin typeface="Calibri" panose="020F0502020204030204" pitchFamily="34" charset="0"/>
              <a:ea typeface="微软雅黑" panose="020B0503020204020204" pitchFamily="34" charset="-122"/>
            </a:endParaRPr>
          </a:p>
        </p:txBody>
      </p:sp>
      <p:sp>
        <p:nvSpPr>
          <p:cNvPr id="4102" name="矩形 63"/>
          <p:cNvSpPr/>
          <p:nvPr/>
        </p:nvSpPr>
        <p:spPr>
          <a:xfrm>
            <a:off x="0" y="6638925"/>
            <a:ext cx="12192000" cy="219075"/>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548123"/>
              </a:solidFill>
              <a:latin typeface="Arial" panose="020B0604020202020204" pitchFamily="34" charset="0"/>
            </a:endParaRPr>
          </a:p>
        </p:txBody>
      </p:sp>
      <p:sp>
        <p:nvSpPr>
          <p:cNvPr id="4103" name="矩形 7"/>
          <p:cNvSpPr/>
          <p:nvPr/>
        </p:nvSpPr>
        <p:spPr>
          <a:xfrm>
            <a:off x="5024438" y="368300"/>
            <a:ext cx="3876675" cy="368300"/>
          </a:xfrm>
          <a:prstGeom prst="rect">
            <a:avLst/>
          </a:prstGeom>
          <a:noFill/>
          <a:ln w="9525">
            <a:noFill/>
          </a:ln>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“创新、协调、绿色、开放、共享”</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6323" name="矩形 7"/>
          <p:cNvSpPr/>
          <p:nvPr/>
        </p:nvSpPr>
        <p:spPr>
          <a:xfrm>
            <a:off x="0" y="6429375"/>
            <a:ext cx="12192000" cy="42862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6324" name="矩形 1"/>
          <p:cNvSpPr/>
          <p:nvPr/>
        </p:nvSpPr>
        <p:spPr>
          <a:xfrm>
            <a:off x="285750" y="0"/>
            <a:ext cx="11715750" cy="3503613"/>
          </a:xfrm>
          <a:prstGeom prst="rect">
            <a:avLst/>
          </a:prstGeom>
          <a:noFill/>
          <a:ln w="9525">
            <a:noFill/>
          </a:ln>
        </p:spPr>
        <p:txBody>
          <a:bodyPr lIns="91424" tIns="45712" rIns="91424" bIns="45712">
            <a:spAutoFit/>
          </a:bodyPr>
          <a:lstStyle/>
          <a:p>
            <a:pPr marL="271780" indent="-271780">
              <a:lnSpc>
                <a:spcPct val="130000"/>
              </a:lnSpc>
              <a:buClr>
                <a:srgbClr val="AAAACA"/>
              </a:buClr>
              <a:buFont typeface="Arial" panose="020B0604020202020204" pitchFamily="34" charset="0"/>
            </a:pPr>
            <a:r>
              <a:rPr lang="en-US" altLang="zh-CN" sz="4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特点：</a:t>
            </a:r>
          </a:p>
          <a:p>
            <a:pPr marL="271780" indent="-271780">
              <a:lnSpc>
                <a:spcPct val="130000"/>
              </a:lnSpc>
              <a:buClr>
                <a:srgbClr val="AAAACA"/>
              </a:buClr>
              <a:buFont typeface="Arial" panose="020B0604020202020204" pitchFamily="34" charset="0"/>
            </a:pPr>
            <a:r>
              <a:rPr lang="en-US" altLang="zh-CN" sz="1900" b="1" dirty="0">
                <a:solidFill>
                  <a:srgbClr val="FF0000"/>
                </a:solidFill>
                <a:latin typeface="微软雅黑" panose="020B0503020204020204" pitchFamily="34" charset="-122"/>
                <a:sym typeface="微软雅黑" panose="020B0503020204020204" pitchFamily="34" charset="-122"/>
              </a:rPr>
              <a:t>    </a:t>
            </a:r>
          </a:p>
          <a:p>
            <a:pPr marL="271780" indent="-271780">
              <a:lnSpc>
                <a:spcPct val="130000"/>
              </a:lnSpc>
              <a:buClr>
                <a:srgbClr val="AAAACA"/>
              </a:buClr>
              <a:buFont typeface="Arial" panose="020B0604020202020204" pitchFamily="34" charset="0"/>
            </a:pPr>
            <a:r>
              <a:rPr lang="en-US" altLang="zh-CN" sz="2400" b="1" dirty="0">
                <a:solidFill>
                  <a:srgbClr val="FF0000"/>
                </a:solidFill>
                <a:latin typeface="微软雅黑" panose="020B0503020204020204" pitchFamily="34" charset="-122"/>
                <a:sym typeface="微软雅黑" panose="020B0503020204020204" pitchFamily="34" charset="-122"/>
              </a:rPr>
              <a:t>    </a:t>
            </a:r>
            <a:r>
              <a:rPr lang="en-US" altLang="zh-CN" sz="2400" b="1" dirty="0">
                <a:solidFill>
                  <a:srgbClr val="7BC278"/>
                </a:solidFill>
                <a:latin typeface="微软雅黑" panose="020B0503020204020204" pitchFamily="34" charset="-122"/>
                <a:sym typeface="微软雅黑" panose="020B0503020204020204" pitchFamily="34" charset="-122"/>
              </a:rPr>
              <a:t>A</a:t>
            </a:r>
            <a:r>
              <a:rPr lang="zh-CN" altLang="en-US" sz="2400" b="1" dirty="0">
                <a:solidFill>
                  <a:srgbClr val="7BC278"/>
                </a:solidFill>
                <a:latin typeface="微软雅黑" panose="020B0503020204020204" pitchFamily="34" charset="-122"/>
                <a:ea typeface="微软雅黑" panose="020B0503020204020204" pitchFamily="34" charset="-122"/>
                <a:sym typeface="微软雅黑" panose="020B0503020204020204" pitchFamily="34" charset="-122"/>
              </a:rPr>
              <a:t>、无痛、无创、无感染</a:t>
            </a:r>
            <a:endParaRPr lang="zh-CN" altLang="en-US" sz="2400" b="1" dirty="0">
              <a:solidFill>
                <a:srgbClr val="7BC278"/>
              </a:solidFill>
              <a:latin typeface="微软雅黑" panose="020B0503020204020204" pitchFamily="34" charset="-122"/>
              <a:sym typeface="微软雅黑" panose="020B0503020204020204" pitchFamily="34" charset="-122"/>
            </a:endParaRPr>
          </a:p>
          <a:p>
            <a:pPr marL="271780" indent="-271780"/>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p>
          <a:p>
            <a:pPr marL="271780" indent="-271780"/>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无创检测是医疗器械发展的方向，是人们追求的梦想！</a:t>
            </a:r>
            <a:endParaRPr lang="zh-CN" altLang="en-US" sz="2000" b="1" dirty="0">
              <a:solidFill>
                <a:schemeClr val="tx2"/>
              </a:solidFill>
              <a:latin typeface="微软雅黑" panose="020B0503020204020204" pitchFamily="34" charset="-122"/>
              <a:sym typeface="微软雅黑" panose="020B0503020204020204" pitchFamily="34" charset="-122"/>
            </a:endParaRPr>
          </a:p>
          <a:p>
            <a:pPr marL="271780" indent="-271780"/>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b="1" dirty="0">
              <a:solidFill>
                <a:schemeClr val="tx2"/>
              </a:solidFill>
              <a:latin typeface="微软雅黑" panose="020B0503020204020204" pitchFamily="34" charset="-122"/>
              <a:sym typeface="微软雅黑" panose="020B0503020204020204" pitchFamily="34" charset="-122"/>
            </a:endParaRPr>
          </a:p>
          <a:p>
            <a:pPr marL="271780" indent="-271780">
              <a:lnSpc>
                <a:spcPts val="3000"/>
              </a:lnSpc>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该系统完全不介入人的身体，因此可以有效的避免人心理上和生理 上的恐惧和痛苦</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该系统无创、无痛、无感染，易被人们所接受并轻松的拥有健康！</a:t>
            </a:r>
          </a:p>
        </p:txBody>
      </p:sp>
      <p:pic>
        <p:nvPicPr>
          <p:cNvPr id="56325" name="Picture 10" descr="http://t2.baidu.com/it/u=3821678697,711391199&amp;fm=0&amp;gp=-22.jpg">
            <a:hlinkClick r:id="rId2"/>
          </p:cNvPr>
          <p:cNvPicPr>
            <a:picLocks noChangeAspect="1"/>
          </p:cNvPicPr>
          <p:nvPr/>
        </p:nvPicPr>
        <p:blipFill>
          <a:blip r:embed="rId3"/>
          <a:stretch>
            <a:fillRect/>
          </a:stretch>
        </p:blipFill>
        <p:spPr>
          <a:xfrm>
            <a:off x="6286500" y="4357688"/>
            <a:ext cx="2495550" cy="1589087"/>
          </a:xfrm>
          <a:prstGeom prst="rect">
            <a:avLst/>
          </a:prstGeom>
          <a:noFill/>
          <a:ln w="9525">
            <a:noFill/>
          </a:ln>
        </p:spPr>
      </p:pic>
      <p:pic>
        <p:nvPicPr>
          <p:cNvPr id="56326" name="Picture 7" descr="图片1"/>
          <p:cNvPicPr>
            <a:picLocks noChangeAspect="1"/>
          </p:cNvPicPr>
          <p:nvPr/>
        </p:nvPicPr>
        <p:blipFill>
          <a:blip r:embed="rId4"/>
          <a:stretch>
            <a:fillRect/>
          </a:stretch>
        </p:blipFill>
        <p:spPr>
          <a:xfrm>
            <a:off x="3524250" y="4643438"/>
            <a:ext cx="2776538" cy="15652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7347" name="矩形 7"/>
          <p:cNvSpPr/>
          <p:nvPr/>
        </p:nvSpPr>
        <p:spPr>
          <a:xfrm>
            <a:off x="0" y="6429375"/>
            <a:ext cx="12192000" cy="42862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7348" name="矩形 1"/>
          <p:cNvSpPr/>
          <p:nvPr/>
        </p:nvSpPr>
        <p:spPr>
          <a:xfrm>
            <a:off x="0" y="0"/>
            <a:ext cx="11906250" cy="3148013"/>
          </a:xfrm>
          <a:prstGeom prst="rect">
            <a:avLst/>
          </a:prstGeom>
          <a:noFill/>
          <a:ln w="9525">
            <a:noFill/>
          </a:ln>
        </p:spPr>
        <p:txBody>
          <a:bodyPr lIns="91424" tIns="45712" rIns="91424" bIns="45712">
            <a:spAutoFit/>
          </a:bodyPr>
          <a:lstStyle/>
          <a:p>
            <a:pPr marL="271780" indent="-271780">
              <a:lnSpc>
                <a:spcPct val="130000"/>
              </a:lnSpc>
              <a:buClr>
                <a:srgbClr val="AAAACA"/>
              </a:buClr>
              <a:buFont typeface="Arial" panose="020B0604020202020204" pitchFamily="34" charset="0"/>
            </a:pPr>
            <a:r>
              <a:rPr lang="en-US" altLang="zh-CN" sz="2800" b="1" dirty="0">
                <a:solidFill>
                  <a:srgbClr val="FF0000"/>
                </a:solidFill>
                <a:latin typeface="微软雅黑" panose="020B0503020204020204" pitchFamily="34" charset="-122"/>
                <a:sym typeface="微软雅黑" panose="020B0503020204020204" pitchFamily="34" charset="-122"/>
              </a:rPr>
              <a:t>   </a:t>
            </a:r>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、无耗材、无污染、 低碳环保！ </a:t>
            </a:r>
          </a:p>
          <a:p>
            <a:pPr marL="271780" indent="-271780">
              <a:lnSpc>
                <a:spcPct val="130000"/>
              </a:lnSpc>
              <a:buClr>
                <a:srgbClr val="AAAACA"/>
              </a:buClr>
              <a:buFont typeface="Arial" panose="020B0604020202020204" pitchFamily="34" charset="0"/>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71780" indent="-271780">
              <a:lnSpc>
                <a:spcPct val="150000"/>
              </a:lnSpc>
              <a:buClr>
                <a:srgbClr val="AAAACA"/>
              </a:buClr>
              <a:buFont typeface="Arial" panose="020B0604020202020204" pitchFamily="34" charset="0"/>
            </a:pP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如果每个人只要少抽一管血那就是一个湖一个海的血，还有针管，棉球</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还有那些处理其污染人员的工作以及用其消耗的仪器、电力、人力物力的浪费等，那将是无可计量的污染和开支费用，应用该系统进行预防筛查及健康管理将会为北京政府节约医疗保健及环保事业费用做出重大贡献！</a:t>
            </a:r>
            <a:endParaRPr lang="zh-CN" altLang="en-US" sz="2000" b="1" dirty="0">
              <a:solidFill>
                <a:schemeClr val="tx2"/>
              </a:solidFill>
              <a:latin typeface="微软雅黑" panose="020B0503020204020204" pitchFamily="34" charset="-122"/>
              <a:sym typeface="微软雅黑" panose="020B0503020204020204" pitchFamily="34" charset="-122"/>
            </a:endParaRPr>
          </a:p>
          <a:p>
            <a:pPr marL="271780" indent="-271780">
              <a:lnSpc>
                <a:spcPct val="150000"/>
              </a:lnSpc>
              <a:buClr>
                <a:srgbClr val="AAAACA"/>
              </a:buClr>
              <a:buFont typeface="Arial" panose="020B0604020202020204" pitchFamily="34" charset="0"/>
            </a:pPr>
            <a:r>
              <a:rPr lang="zh-CN" altLang="en-US" sz="24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环保是人们健康生存的保障！环保是我们造福子孙后代的责任！</a:t>
            </a:r>
            <a:endParaRPr lang="zh-CN" altLang="en-US" sz="2400" b="1" dirty="0">
              <a:solidFill>
                <a:schemeClr val="tx2"/>
              </a:solidFill>
              <a:latin typeface="微软雅黑" panose="020B0503020204020204" pitchFamily="34" charset="-122"/>
              <a:sym typeface="微软雅黑" panose="020B0503020204020204" pitchFamily="34" charset="-122"/>
            </a:endParaRPr>
          </a:p>
        </p:txBody>
      </p:sp>
      <p:pic>
        <p:nvPicPr>
          <p:cNvPr id="57349" name="Picture 2"/>
          <p:cNvPicPr>
            <a:picLocks noChangeAspect="1"/>
          </p:cNvPicPr>
          <p:nvPr/>
        </p:nvPicPr>
        <p:blipFill>
          <a:blip r:embed="rId2"/>
          <a:stretch>
            <a:fillRect/>
          </a:stretch>
        </p:blipFill>
        <p:spPr>
          <a:xfrm>
            <a:off x="2667000" y="4643438"/>
            <a:ext cx="2693988" cy="1428750"/>
          </a:xfrm>
          <a:prstGeom prst="rect">
            <a:avLst/>
          </a:prstGeom>
          <a:solidFill>
            <a:srgbClr val="FF0000"/>
          </a:solidFill>
          <a:ln w="9525">
            <a:noFill/>
          </a:ln>
        </p:spPr>
      </p:pic>
      <p:pic>
        <p:nvPicPr>
          <p:cNvPr id="57350" name="Picture 31" descr="图片3"/>
          <p:cNvPicPr>
            <a:picLocks noChangeAspect="1"/>
          </p:cNvPicPr>
          <p:nvPr/>
        </p:nvPicPr>
        <p:blipFill>
          <a:blip r:embed="rId3"/>
          <a:stretch>
            <a:fillRect/>
          </a:stretch>
        </p:blipFill>
        <p:spPr>
          <a:xfrm>
            <a:off x="5334000" y="4286250"/>
            <a:ext cx="2584450" cy="1446213"/>
          </a:xfrm>
          <a:prstGeom prst="rect">
            <a:avLst/>
          </a:prstGeom>
          <a:noFill/>
          <a:ln w="9525">
            <a:noFill/>
          </a:ln>
        </p:spPr>
      </p:pic>
      <p:pic>
        <p:nvPicPr>
          <p:cNvPr id="57351" name="Picture 3" descr="E:\宣传册资料图片\资料照片\u=4080537644,278412972&amp;fm=0&amp;gp=1.jpg"/>
          <p:cNvPicPr>
            <a:picLocks noChangeAspect="1"/>
          </p:cNvPicPr>
          <p:nvPr/>
        </p:nvPicPr>
        <p:blipFill>
          <a:blip r:embed="rId4">
            <a:clrChange>
              <a:clrFrom>
                <a:srgbClr val="FEFFFB"/>
              </a:clrFrom>
              <a:clrTo>
                <a:srgbClr val="FEFFFB">
                  <a:alpha val="0"/>
                </a:srgbClr>
              </a:clrTo>
            </a:clrChange>
          </a:blip>
          <a:stretch>
            <a:fillRect/>
          </a:stretch>
        </p:blipFill>
        <p:spPr>
          <a:xfrm>
            <a:off x="7905750" y="3571875"/>
            <a:ext cx="2044700" cy="180816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8371" name="矩形 7"/>
          <p:cNvSpPr/>
          <p:nvPr/>
        </p:nvSpPr>
        <p:spPr>
          <a:xfrm>
            <a:off x="0" y="6429375"/>
            <a:ext cx="12192000" cy="42862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8372" name="矩形 1"/>
          <p:cNvSpPr/>
          <p:nvPr/>
        </p:nvSpPr>
        <p:spPr>
          <a:xfrm>
            <a:off x="190500" y="0"/>
            <a:ext cx="11715750" cy="2955925"/>
          </a:xfrm>
          <a:prstGeom prst="rect">
            <a:avLst/>
          </a:prstGeom>
          <a:noFill/>
          <a:ln w="9525">
            <a:noFill/>
          </a:ln>
        </p:spPr>
        <p:txBody>
          <a:bodyPr lIns="91424" tIns="45712" rIns="91424" bIns="45712">
            <a:spAutoFit/>
          </a:bodyPr>
          <a:lstStyle/>
          <a:p>
            <a:pPr marL="271780" indent="-271780">
              <a:lnSpc>
                <a:spcPct val="130000"/>
              </a:lnSpc>
              <a:buClr>
                <a:srgbClr val="AAAACA"/>
              </a:buClr>
              <a:buFont typeface="Arial" panose="020B0604020202020204" pitchFamily="34" charset="0"/>
            </a:pPr>
            <a:r>
              <a:rPr lang="en-US" altLang="zh-CN" sz="32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a:t>
            </a:r>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、快捷简便，终身健康管理！</a:t>
            </a:r>
          </a:p>
          <a:p>
            <a:pPr marL="271780" indent="-271780">
              <a:lnSpc>
                <a:spcPct val="130000"/>
              </a:lnSpc>
              <a:buClr>
                <a:srgbClr val="AAAACA"/>
              </a:buClr>
              <a:buFont typeface="Arial" panose="020B0604020202020204" pitchFamily="34" charset="0"/>
            </a:pPr>
            <a:r>
              <a:rPr lang="zh-CN" altLang="en-US" sz="19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900" b="1" dirty="0">
              <a:solidFill>
                <a:srgbClr val="0000FF"/>
              </a:solidFill>
              <a:latin typeface="微软雅黑" panose="020B0503020204020204" pitchFamily="34" charset="-122"/>
              <a:sym typeface="微软雅黑" panose="020B0503020204020204" pitchFamily="34" charset="-122"/>
            </a:endParaRPr>
          </a:p>
          <a:p>
            <a:pPr marL="271780" indent="-271780">
              <a:lnSpc>
                <a:spcPct val="150000"/>
              </a:lnSpc>
              <a:buClr>
                <a:srgbClr val="AAAACA"/>
              </a:buClr>
              <a:buFont typeface="Arial" panose="020B0604020202020204" pitchFamily="34" charset="0"/>
            </a:pPr>
            <a:r>
              <a:rPr lang="zh-CN" altLang="en-US" sz="2000" b="1" dirty="0">
                <a:solidFill>
                  <a:srgbClr val="00666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该系统每次检测只需</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3-15</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分钟，即可得知身心健康指标及身心健康综合分析报告，自动建立健康档案，同时对慢性病人、老年人的身体监测也更为方便快捷。两次以上自动曲线分析身体的各器官功能对比图，可以看见一生的身体变化情况。</a:t>
            </a:r>
          </a:p>
          <a:p>
            <a:pPr marL="271780" indent="-271780">
              <a:lnSpc>
                <a:spcPct val="150000"/>
              </a:lnSpc>
              <a:buClr>
                <a:srgbClr val="AAAACA"/>
              </a:buClr>
              <a:buFont typeface="Arial" panose="020B0604020202020204" pitchFamily="34" charset="0"/>
            </a:pP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该系统方便快捷，节约时间，为此它对会员健康管理体系的建立提供了轻松健康的便利基础！</a:t>
            </a:r>
            <a:endParaRPr lang="zh-CN" altLang="en-US" sz="2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8373" name="Picture 2"/>
          <p:cNvPicPr>
            <a:picLocks noChangeAspect="1"/>
          </p:cNvPicPr>
          <p:nvPr/>
        </p:nvPicPr>
        <p:blipFill>
          <a:blip r:embed="rId2"/>
          <a:stretch>
            <a:fillRect/>
          </a:stretch>
        </p:blipFill>
        <p:spPr>
          <a:xfrm>
            <a:off x="6381750" y="3714750"/>
            <a:ext cx="2916238" cy="1855788"/>
          </a:xfrm>
          <a:prstGeom prst="rect">
            <a:avLst/>
          </a:prstGeom>
          <a:noFill/>
          <a:ln w="9525">
            <a:noFill/>
          </a:ln>
        </p:spPr>
      </p:pic>
      <p:pic>
        <p:nvPicPr>
          <p:cNvPr id="58374" name="Picture 9" descr="00188b8c42120a393fcd1e"/>
          <p:cNvPicPr>
            <a:picLocks noChangeAspect="1"/>
          </p:cNvPicPr>
          <p:nvPr/>
        </p:nvPicPr>
        <p:blipFill>
          <a:blip r:embed="rId3"/>
          <a:stretch>
            <a:fillRect/>
          </a:stretch>
        </p:blipFill>
        <p:spPr>
          <a:xfrm>
            <a:off x="3429000" y="4214813"/>
            <a:ext cx="2952750" cy="17811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9395" name="矩形 7"/>
          <p:cNvSpPr/>
          <p:nvPr/>
        </p:nvSpPr>
        <p:spPr>
          <a:xfrm>
            <a:off x="0" y="6429375"/>
            <a:ext cx="12192000" cy="42862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9396" name="矩形 1"/>
          <p:cNvSpPr/>
          <p:nvPr/>
        </p:nvSpPr>
        <p:spPr>
          <a:xfrm>
            <a:off x="285750" y="1071563"/>
            <a:ext cx="11379200" cy="2092325"/>
          </a:xfrm>
          <a:prstGeom prst="rect">
            <a:avLst/>
          </a:prstGeom>
          <a:noFill/>
          <a:ln w="9525">
            <a:noFill/>
          </a:ln>
        </p:spPr>
        <p:txBody>
          <a:bodyPr lIns="91424" tIns="45712" rIns="91424" bIns="45712">
            <a:spAutoFit/>
          </a:bodyPr>
          <a:lstStyle/>
          <a:p>
            <a:pPr marL="271780" indent="-271780">
              <a:lnSpc>
                <a:spcPts val="2600"/>
              </a:lnSpc>
              <a:buClr>
                <a:srgbClr val="AAAACA"/>
              </a:buClr>
              <a:buFont typeface="Arial" panose="020B0604020202020204" pitchFamily="34" charset="0"/>
            </a:pPr>
            <a:r>
              <a:rPr lang="en-US" altLang="zh-CN" sz="3200" b="1" dirty="0">
                <a:solidFill>
                  <a:srgbClr val="7BC278"/>
                </a:solidFill>
                <a:latin typeface="微软雅黑" panose="020B0503020204020204" pitchFamily="34" charset="-122"/>
                <a:sym typeface="微软雅黑" panose="020B0503020204020204" pitchFamily="34" charset="-122"/>
              </a:rPr>
              <a:t>   D</a:t>
            </a:r>
            <a:r>
              <a:rPr lang="zh-CN" altLang="en-US" sz="3200" b="1" dirty="0">
                <a:solidFill>
                  <a:srgbClr val="7BC278"/>
                </a:solidFill>
                <a:latin typeface="微软雅黑" panose="020B0503020204020204" pitchFamily="34" charset="-122"/>
                <a:sym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该系统可迅速评估、观察对比和分析身心健康情况等功能，根据检测筛查提示，再到医院做相应进一步确认</a:t>
            </a:r>
            <a:r>
              <a:rPr lang="en-US" altLang="zh-CN" sz="2000" b="1" dirty="0">
                <a:solidFill>
                  <a:schemeClr val="tx2"/>
                </a:solidFill>
                <a:latin typeface="微软雅黑" panose="020B0503020204020204" pitchFamily="34" charset="-122"/>
                <a:sym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同时它对慢性病人的监测及服用药物的情况反应等均有所帮助，从而可以缓解大医院看病挤、看病难的问题</a:t>
            </a:r>
            <a:r>
              <a:rPr lang="en-US" altLang="zh-CN" sz="2000" b="1" dirty="0">
                <a:solidFill>
                  <a:schemeClr val="tx2"/>
                </a:solidFill>
                <a:latin typeface="微软雅黑" panose="020B0503020204020204" pitchFamily="34" charset="-122"/>
                <a:sym typeface="微软雅黑" panose="020B0503020204020204" pitchFamily="34" charset="-122"/>
              </a:rPr>
              <a:t>!</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2"/>
              </a:solidFill>
              <a:latin typeface="微软雅黑" panose="020B0503020204020204" pitchFamily="34" charset="-122"/>
              <a:sym typeface="微软雅黑" panose="020B0503020204020204" pitchFamily="34" charset="-122"/>
            </a:endParaRPr>
          </a:p>
          <a:p>
            <a:pPr marL="271780" indent="-271780">
              <a:lnSpc>
                <a:spcPts val="2600"/>
              </a:lnSpc>
            </a:pPr>
            <a:r>
              <a:rPr lang="en-US" altLang="zh-CN" sz="2000" b="1" dirty="0">
                <a:solidFill>
                  <a:schemeClr val="tx2"/>
                </a:solidFill>
                <a:latin typeface="微软雅黑" panose="020B0503020204020204" pitchFamily="34" charset="-122"/>
                <a:sym typeface="微软雅黑" panose="020B0503020204020204" pitchFamily="34" charset="-122"/>
              </a:rPr>
              <a:t>       </a:t>
            </a:r>
            <a:endParaRPr lang="zh-CN" altLang="en-US" sz="2000" b="1" dirty="0">
              <a:solidFill>
                <a:schemeClr val="tx2"/>
              </a:solidFill>
              <a:latin typeface="微软雅黑" panose="020B0503020204020204" pitchFamily="34" charset="-122"/>
              <a:sym typeface="微软雅黑" panose="020B0503020204020204" pitchFamily="34" charset="-122"/>
            </a:endParaRPr>
          </a:p>
          <a:p>
            <a:pPr marL="271780" indent="-271780">
              <a:lnSpc>
                <a:spcPts val="2600"/>
              </a:lnSpc>
            </a:pPr>
            <a:r>
              <a:rPr lang="en-US" altLang="zh-CN" sz="2000" b="1" dirty="0">
                <a:solidFill>
                  <a:schemeClr val="tx2"/>
                </a:solidFill>
                <a:latin typeface="微软雅黑" panose="020B0503020204020204" pitchFamily="34" charset="-122"/>
                <a:sym typeface="微软雅黑" panose="020B0503020204020204" pitchFamily="34" charset="-122"/>
              </a:rPr>
              <a:t>         </a:t>
            </a:r>
            <a:r>
              <a:rPr lang="zh-CN" altLang="en-US" sz="2000" b="1" dirty="0">
                <a:solidFill>
                  <a:schemeClr val="tx2"/>
                </a:solidFill>
                <a:latin typeface="微软雅黑" panose="020B0503020204020204" pitchFamily="34" charset="-122"/>
                <a:sym typeface="微软雅黑" panose="020B0503020204020204" pitchFamily="34" charset="-122"/>
              </a:rPr>
              <a:t> </a:t>
            </a:r>
            <a:r>
              <a:rPr lang="zh-CN" altLang="en-US"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因此我们采用该系统通过健康管理提高会员的身心健康素质，节约时间能够更好的为发展企业，对北京及个人均有极其重要的帮助！</a:t>
            </a:r>
            <a:endParaRPr lang="zh-CN" altLang="en-US" sz="2000" dirty="0">
              <a:solidFill>
                <a:schemeClr val="tx2"/>
              </a:solidFill>
              <a:latin typeface="Arial" panose="020B0604020202020204" pitchFamily="34" charset="0"/>
              <a:sym typeface="微软雅黑" panose="020B0503020204020204" pitchFamily="34" charset="-122"/>
            </a:endParaRPr>
          </a:p>
        </p:txBody>
      </p:sp>
      <p:pic>
        <p:nvPicPr>
          <p:cNvPr id="59397" name="Picture 8" descr="C:\Users\xkl\Desktop\u=3214607439,3189499296&amp;fm=0&amp;gp=0.jpg"/>
          <p:cNvPicPr>
            <a:picLocks noChangeAspect="1"/>
          </p:cNvPicPr>
          <p:nvPr/>
        </p:nvPicPr>
        <p:blipFill>
          <a:blip r:embed="rId2"/>
          <a:stretch>
            <a:fillRect/>
          </a:stretch>
        </p:blipFill>
        <p:spPr>
          <a:xfrm>
            <a:off x="3143250" y="4643438"/>
            <a:ext cx="2660650" cy="1327150"/>
          </a:xfrm>
          <a:prstGeom prst="rect">
            <a:avLst/>
          </a:prstGeom>
          <a:noFill/>
          <a:ln w="9525">
            <a:noFill/>
          </a:ln>
        </p:spPr>
      </p:pic>
      <p:pic>
        <p:nvPicPr>
          <p:cNvPr id="59398" name="Picture 3" descr="C:\Documents and Settings\Administrator\桌面\10833185_934729.jpg"/>
          <p:cNvPicPr>
            <a:picLocks noChangeAspect="1"/>
          </p:cNvPicPr>
          <p:nvPr/>
        </p:nvPicPr>
        <p:blipFill>
          <a:blip r:embed="rId3"/>
          <a:stretch>
            <a:fillRect/>
          </a:stretch>
        </p:blipFill>
        <p:spPr>
          <a:xfrm>
            <a:off x="5810250" y="4287838"/>
            <a:ext cx="2476500" cy="13589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棱台 7"/>
          <p:cNvSpPr/>
          <p:nvPr/>
        </p:nvSpPr>
        <p:spPr bwMode="auto">
          <a:xfrm>
            <a:off x="952500" y="1214438"/>
            <a:ext cx="10191750" cy="4714875"/>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ctr" defTabSz="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让我们一起：与世界同步！与健康同行！</a:t>
            </a:r>
            <a:endParaRPr kumimoji="0" lang="en-US" altLang="zh-CN"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419"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45412" name="Rectangle 4"/>
          <p:cNvSpPr>
            <a:spLocks noChangeArrowheads="1"/>
          </p:cNvSpPr>
          <p:nvPr/>
        </p:nvSpPr>
        <p:spPr bwMode="auto">
          <a:xfrm>
            <a:off x="0" y="0"/>
            <a:ext cx="184150" cy="369888"/>
          </a:xfrm>
          <a:prstGeom prst="rect">
            <a:avLst/>
          </a:prstGeom>
          <a:noFill/>
          <a:ln w="9525" cmpd="sng">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Rectangle 3"/>
          <p:cNvSpPr>
            <a:spLocks noChangeArrowheads="1"/>
          </p:cNvSpPr>
          <p:nvPr/>
        </p:nvSpPr>
        <p:spPr bwMode="auto">
          <a:xfrm>
            <a:off x="0" y="0"/>
            <a:ext cx="184150" cy="369888"/>
          </a:xfrm>
          <a:prstGeom prst="rect">
            <a:avLst/>
          </a:prstGeom>
          <a:noFill/>
          <a:ln w="9525" cmpd="sng">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60422" name="Picture 13" descr="C:\Users\xkl\Desktop\u=3834243664,3467065135&amp;fm=23&amp;gp=0.jpg"/>
          <p:cNvPicPr>
            <a:picLocks noChangeAspect="1"/>
          </p:cNvPicPr>
          <p:nvPr/>
        </p:nvPicPr>
        <p:blipFill>
          <a:blip r:embed="rId2">
            <a:clrChange>
              <a:clrFrom>
                <a:srgbClr val="010101"/>
              </a:clrFrom>
              <a:clrTo>
                <a:srgbClr val="010101">
                  <a:alpha val="0"/>
                </a:srgbClr>
              </a:clrTo>
            </a:clrChange>
          </a:blip>
          <a:stretch>
            <a:fillRect/>
          </a:stretch>
        </p:blipFill>
        <p:spPr>
          <a:xfrm>
            <a:off x="4095750" y="2786063"/>
            <a:ext cx="4267200" cy="237648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26"/>
          <p:cNvSpPr txBox="1"/>
          <p:nvPr/>
        </p:nvSpPr>
        <p:spPr>
          <a:xfrm>
            <a:off x="2295525" y="581025"/>
            <a:ext cx="9159875" cy="1101725"/>
          </a:xfrm>
          <a:prstGeom prst="rect">
            <a:avLst/>
          </a:prstGeom>
          <a:noFill/>
          <a:ln w="9525">
            <a:noFill/>
          </a:ln>
        </p:spPr>
        <p:txBody>
          <a:bodyPr lIns="68580" tIns="34290" rIns="68580" bIns="34290">
            <a:spAutoFit/>
          </a:bodyPr>
          <a:lstStyle/>
          <a:p>
            <a:pPr algn="ctr">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该系统已经取得欧盟，中华人民共和国及其他北京的</a:t>
            </a:r>
            <a:endParaRPr lang="en-US" altLang="zh-CN" sz="2800" b="1" dirty="0">
              <a:solidFill>
                <a:srgbClr val="0070C0"/>
              </a:solidFill>
              <a:latin typeface="微软雅黑" panose="020B0503020204020204" pitchFamily="34" charset="-122"/>
              <a:ea typeface="微软雅黑" panose="020B0503020204020204" pitchFamily="34" charset="-122"/>
            </a:endParaRPr>
          </a:p>
          <a:p>
            <a:pPr algn="ctr">
              <a:lnSpc>
                <a:spcPct val="120000"/>
              </a:lnSpc>
            </a:pPr>
            <a:r>
              <a:rPr lang="zh-CN" altLang="en-US" sz="2800" b="1" dirty="0">
                <a:solidFill>
                  <a:srgbClr val="0070C0"/>
                </a:solidFill>
                <a:latin typeface="微软雅黑" panose="020B0503020204020204" pitchFamily="34" charset="-122"/>
                <a:ea typeface="微软雅黑" panose="020B0503020204020204" pitchFamily="34" charset="-122"/>
              </a:rPr>
              <a:t>有效性，科学性及安全性的资质证明</a:t>
            </a:r>
          </a:p>
        </p:txBody>
      </p:sp>
      <p:sp>
        <p:nvSpPr>
          <p:cNvPr id="24582" name="矩形 21"/>
          <p:cNvSpPr>
            <a:spLocks noChangeArrowheads="1"/>
          </p:cNvSpPr>
          <p:nvPr/>
        </p:nvSpPr>
        <p:spPr bwMode="auto">
          <a:xfrm>
            <a:off x="628650" y="1854200"/>
            <a:ext cx="11029950" cy="829945"/>
          </a:xfrm>
          <a:prstGeom prst="rect">
            <a:avLst/>
          </a:prstGeom>
          <a:noFill/>
          <a:ln w="9525">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无创血液分析仪能够快速便捷，精准实时的监测人体系统性生理功能。</a:t>
            </a: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国外临床医学文献报道的平均吻合律是</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90%</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以上。中国为</a:t>
            </a: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91.34%</a:t>
            </a: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p>
        </p:txBody>
      </p:sp>
      <p:sp>
        <p:nvSpPr>
          <p:cNvPr id="23" name="矩形 22"/>
          <p:cNvSpPr/>
          <p:nvPr/>
        </p:nvSpPr>
        <p:spPr>
          <a:xfrm>
            <a:off x="133350" y="260350"/>
            <a:ext cx="461963"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7413" name="图片 33" descr="G:\未标题111.jpg"/>
          <p:cNvPicPr>
            <a:picLocks noChangeAspect="1"/>
          </p:cNvPicPr>
          <p:nvPr/>
        </p:nvPicPr>
        <p:blipFill>
          <a:blip r:embed="rId2"/>
          <a:stretch>
            <a:fillRect/>
          </a:stretch>
        </p:blipFill>
        <p:spPr>
          <a:xfrm>
            <a:off x="0" y="0"/>
            <a:ext cx="2416175" cy="1201738"/>
          </a:xfrm>
          <a:prstGeom prst="rect">
            <a:avLst/>
          </a:prstGeom>
          <a:noFill/>
          <a:ln w="9525">
            <a:noFill/>
          </a:ln>
        </p:spPr>
      </p:pic>
      <p:sp>
        <p:nvSpPr>
          <p:cNvPr id="17414" name="矩形 63"/>
          <p:cNvSpPr/>
          <p:nvPr/>
        </p:nvSpPr>
        <p:spPr>
          <a:xfrm>
            <a:off x="0" y="5981700"/>
            <a:ext cx="12192000" cy="2476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pic>
        <p:nvPicPr>
          <p:cNvPr id="17415" name="Picture 25" descr="C:\Users\Z\Desktop\u=3970124915,4280749006&amp;fm=21&amp;gp=0.jpg"/>
          <p:cNvPicPr>
            <a:picLocks noChangeAspect="1"/>
          </p:cNvPicPr>
          <p:nvPr/>
        </p:nvPicPr>
        <p:blipFill>
          <a:blip r:embed="rId3"/>
          <a:stretch>
            <a:fillRect/>
          </a:stretch>
        </p:blipFill>
        <p:spPr>
          <a:xfrm>
            <a:off x="7623175" y="3824288"/>
            <a:ext cx="866775" cy="777875"/>
          </a:xfrm>
          <a:prstGeom prst="rect">
            <a:avLst/>
          </a:prstGeom>
          <a:noFill/>
          <a:ln w="9525">
            <a:noFill/>
          </a:ln>
        </p:spPr>
      </p:pic>
      <p:pic>
        <p:nvPicPr>
          <p:cNvPr id="34" name="Picture 5" descr="c1_big"/>
          <p:cNvPicPr>
            <a:picLocks noChangeAspect="1"/>
          </p:cNvPicPr>
          <p:nvPr/>
        </p:nvPicPr>
        <p:blipFill>
          <a:blip r:embed="rId4"/>
          <a:stretch>
            <a:fillRect/>
          </a:stretch>
        </p:blipFill>
        <p:spPr>
          <a:xfrm>
            <a:off x="2598738" y="3173413"/>
            <a:ext cx="1090612" cy="1466850"/>
          </a:xfrm>
          <a:prstGeom prst="rect">
            <a:avLst/>
          </a:prstGeom>
          <a:noFill/>
          <a:ln w="9525">
            <a:noFill/>
          </a:ln>
        </p:spPr>
      </p:pic>
      <p:pic>
        <p:nvPicPr>
          <p:cNvPr id="35" name="Picture 7" descr="c2_big"/>
          <p:cNvPicPr>
            <a:picLocks noChangeAspect="1"/>
          </p:cNvPicPr>
          <p:nvPr/>
        </p:nvPicPr>
        <p:blipFill>
          <a:blip r:embed="rId5"/>
          <a:stretch>
            <a:fillRect/>
          </a:stretch>
        </p:blipFill>
        <p:spPr>
          <a:xfrm>
            <a:off x="10910888" y="3159125"/>
            <a:ext cx="922337" cy="1420813"/>
          </a:xfrm>
          <a:prstGeom prst="rect">
            <a:avLst/>
          </a:prstGeom>
          <a:noFill/>
          <a:ln w="9525" cap="flat" cmpd="sng">
            <a:solidFill>
              <a:schemeClr val="tx1"/>
            </a:solidFill>
            <a:prstDash val="solid"/>
            <a:miter/>
            <a:headEnd type="none" w="med" len="med"/>
            <a:tailEnd type="none" w="med" len="med"/>
          </a:ln>
        </p:spPr>
      </p:pic>
      <p:pic>
        <p:nvPicPr>
          <p:cNvPr id="36" name="Picture 13" descr="c14_big"/>
          <p:cNvPicPr>
            <a:picLocks noChangeAspect="1"/>
          </p:cNvPicPr>
          <p:nvPr/>
        </p:nvPicPr>
        <p:blipFill>
          <a:blip r:embed="rId6"/>
          <a:stretch>
            <a:fillRect/>
          </a:stretch>
        </p:blipFill>
        <p:spPr>
          <a:xfrm>
            <a:off x="411163" y="3201988"/>
            <a:ext cx="1125537" cy="1411287"/>
          </a:xfrm>
          <a:prstGeom prst="rect">
            <a:avLst/>
          </a:prstGeom>
          <a:noFill/>
          <a:ln w="9525" cap="flat" cmpd="sng">
            <a:solidFill>
              <a:schemeClr val="tx1"/>
            </a:solidFill>
            <a:prstDash val="solid"/>
            <a:miter/>
            <a:headEnd type="none" w="med" len="med"/>
            <a:tailEnd type="none" w="med" len="med"/>
          </a:ln>
        </p:spPr>
      </p:pic>
      <p:pic>
        <p:nvPicPr>
          <p:cNvPr id="37" name="Picture 15" descr="c5_big"/>
          <p:cNvPicPr>
            <a:picLocks noChangeAspect="1"/>
          </p:cNvPicPr>
          <p:nvPr/>
        </p:nvPicPr>
        <p:blipFill>
          <a:blip r:embed="rId7"/>
          <a:stretch>
            <a:fillRect/>
          </a:stretch>
        </p:blipFill>
        <p:spPr>
          <a:xfrm>
            <a:off x="9942513" y="3157538"/>
            <a:ext cx="969962" cy="1431925"/>
          </a:xfrm>
          <a:prstGeom prst="rect">
            <a:avLst/>
          </a:prstGeom>
          <a:noFill/>
          <a:ln w="9525" cap="flat" cmpd="sng">
            <a:solidFill>
              <a:schemeClr val="tx1"/>
            </a:solidFill>
            <a:prstDash val="solid"/>
            <a:miter/>
            <a:headEnd type="none" w="med" len="med"/>
            <a:tailEnd type="none" w="med" len="med"/>
          </a:ln>
        </p:spPr>
      </p:pic>
      <p:pic>
        <p:nvPicPr>
          <p:cNvPr id="38" name="Picture 19" descr="c7_big"/>
          <p:cNvPicPr>
            <a:picLocks noChangeAspect="1"/>
          </p:cNvPicPr>
          <p:nvPr/>
        </p:nvPicPr>
        <p:blipFill>
          <a:blip r:embed="rId8"/>
          <a:stretch>
            <a:fillRect/>
          </a:stretch>
        </p:blipFill>
        <p:spPr>
          <a:xfrm>
            <a:off x="3694113" y="3186113"/>
            <a:ext cx="1066800" cy="1412875"/>
          </a:xfrm>
          <a:prstGeom prst="rect">
            <a:avLst/>
          </a:prstGeom>
          <a:noFill/>
          <a:ln w="9525" cap="flat" cmpd="sng">
            <a:solidFill>
              <a:schemeClr val="tx1"/>
            </a:solidFill>
            <a:prstDash val="solid"/>
            <a:miter/>
            <a:headEnd type="none" w="med" len="med"/>
            <a:tailEnd type="none" w="med" len="med"/>
          </a:ln>
        </p:spPr>
      </p:pic>
      <p:pic>
        <p:nvPicPr>
          <p:cNvPr id="39" name="Picture 21" descr="c11_big"/>
          <p:cNvPicPr>
            <a:picLocks noChangeAspect="1"/>
          </p:cNvPicPr>
          <p:nvPr/>
        </p:nvPicPr>
        <p:blipFill>
          <a:blip r:embed="rId9"/>
          <a:stretch>
            <a:fillRect/>
          </a:stretch>
        </p:blipFill>
        <p:spPr>
          <a:xfrm>
            <a:off x="4772025" y="3195638"/>
            <a:ext cx="1090613" cy="1422400"/>
          </a:xfrm>
          <a:prstGeom prst="rect">
            <a:avLst/>
          </a:prstGeom>
          <a:noFill/>
          <a:ln w="9525" cap="flat" cmpd="sng">
            <a:solidFill>
              <a:schemeClr val="tx1"/>
            </a:solidFill>
            <a:prstDash val="solid"/>
            <a:miter/>
            <a:headEnd type="none" w="med" len="med"/>
            <a:tailEnd type="none" w="med" len="med"/>
          </a:ln>
        </p:spPr>
      </p:pic>
      <p:pic>
        <p:nvPicPr>
          <p:cNvPr id="40" name="Picture 23" descr="c12_big"/>
          <p:cNvPicPr>
            <a:picLocks noChangeAspect="1"/>
          </p:cNvPicPr>
          <p:nvPr/>
        </p:nvPicPr>
        <p:blipFill>
          <a:blip r:embed="rId10"/>
          <a:stretch>
            <a:fillRect/>
          </a:stretch>
        </p:blipFill>
        <p:spPr>
          <a:xfrm>
            <a:off x="5829300" y="3195638"/>
            <a:ext cx="1001713" cy="1414462"/>
          </a:xfrm>
          <a:prstGeom prst="rect">
            <a:avLst/>
          </a:prstGeom>
          <a:noFill/>
          <a:ln w="9525" cap="flat" cmpd="sng">
            <a:solidFill>
              <a:schemeClr val="tx1"/>
            </a:solidFill>
            <a:prstDash val="solid"/>
            <a:miter/>
            <a:headEnd type="none" w="med" len="med"/>
            <a:tailEnd type="none" w="med" len="med"/>
          </a:ln>
        </p:spPr>
      </p:pic>
      <p:pic>
        <p:nvPicPr>
          <p:cNvPr id="41" name="Picture 25" descr="c13_big"/>
          <p:cNvPicPr>
            <a:picLocks noChangeAspect="1"/>
          </p:cNvPicPr>
          <p:nvPr/>
        </p:nvPicPr>
        <p:blipFill>
          <a:blip r:embed="rId11"/>
          <a:stretch>
            <a:fillRect/>
          </a:stretch>
        </p:blipFill>
        <p:spPr>
          <a:xfrm>
            <a:off x="6862763" y="3195638"/>
            <a:ext cx="985837" cy="1414462"/>
          </a:xfrm>
          <a:prstGeom prst="rect">
            <a:avLst/>
          </a:prstGeom>
          <a:noFill/>
          <a:ln w="9525" cap="flat" cmpd="sng">
            <a:solidFill>
              <a:schemeClr val="tx1"/>
            </a:solidFill>
            <a:prstDash val="solid"/>
            <a:miter/>
            <a:headEnd type="none" w="med" len="med"/>
            <a:tailEnd type="none" w="med" len="med"/>
          </a:ln>
        </p:spPr>
      </p:pic>
      <p:pic>
        <p:nvPicPr>
          <p:cNvPr id="42" name="Picture 27" descr="c4_big"/>
          <p:cNvPicPr>
            <a:picLocks noChangeAspect="1"/>
          </p:cNvPicPr>
          <p:nvPr/>
        </p:nvPicPr>
        <p:blipFill>
          <a:blip r:embed="rId12"/>
          <a:stretch>
            <a:fillRect/>
          </a:stretch>
        </p:blipFill>
        <p:spPr>
          <a:xfrm>
            <a:off x="7883525" y="3214688"/>
            <a:ext cx="1000125" cy="1414462"/>
          </a:xfrm>
          <a:prstGeom prst="rect">
            <a:avLst/>
          </a:prstGeom>
          <a:noFill/>
          <a:ln w="9525" cap="flat" cmpd="sng">
            <a:solidFill>
              <a:schemeClr val="tx1"/>
            </a:solidFill>
            <a:prstDash val="solid"/>
            <a:miter/>
            <a:headEnd type="none" w="med" len="med"/>
            <a:tailEnd type="none" w="med" len="med"/>
          </a:ln>
        </p:spPr>
      </p:pic>
      <p:pic>
        <p:nvPicPr>
          <p:cNvPr id="43" name="Picture 33" descr="c12_big"/>
          <p:cNvPicPr>
            <a:picLocks noChangeAspect="1"/>
          </p:cNvPicPr>
          <p:nvPr/>
        </p:nvPicPr>
        <p:blipFill>
          <a:blip r:embed="rId13"/>
          <a:stretch>
            <a:fillRect/>
          </a:stretch>
        </p:blipFill>
        <p:spPr>
          <a:xfrm>
            <a:off x="8877300" y="3176588"/>
            <a:ext cx="1055688" cy="1414462"/>
          </a:xfrm>
          <a:prstGeom prst="rect">
            <a:avLst/>
          </a:prstGeom>
          <a:noFill/>
          <a:ln w="9525" cap="flat" cmpd="sng">
            <a:solidFill>
              <a:schemeClr val="tx1"/>
            </a:solidFill>
            <a:prstDash val="solid"/>
            <a:miter/>
            <a:headEnd type="none" w="med" len="med"/>
            <a:tailEnd type="none" w="med" len="med"/>
          </a:ln>
        </p:spPr>
      </p:pic>
      <p:sp>
        <p:nvSpPr>
          <p:cNvPr id="17426" name="矩形 24"/>
          <p:cNvSpPr/>
          <p:nvPr/>
        </p:nvSpPr>
        <p:spPr>
          <a:xfrm>
            <a:off x="341313" y="2667000"/>
            <a:ext cx="11447462" cy="460375"/>
          </a:xfrm>
          <a:prstGeom prst="rect">
            <a:avLst/>
          </a:prstGeom>
          <a:noFill/>
          <a:ln w="9525">
            <a:noFill/>
          </a:ln>
        </p:spPr>
        <p:txBody>
          <a:bodyPr>
            <a:spAutoFit/>
          </a:bodyPr>
          <a:lstStyle/>
          <a:p>
            <a:r>
              <a:rPr lang="zh-CN" altLang="en-US" sz="2400" b="1" dirty="0">
                <a:solidFill>
                  <a:srgbClr val="00CC00"/>
                </a:solidFill>
                <a:latin typeface="微软雅黑" panose="020B0503020204020204" pitchFamily="34" charset="-122"/>
                <a:ea typeface="微软雅黑" panose="020B0503020204020204" pitchFamily="34" charset="-122"/>
              </a:rPr>
              <a:t>        </a:t>
            </a:r>
            <a:r>
              <a:rPr lang="zh-CN" altLang="en-US" sz="2000" b="1" dirty="0">
                <a:solidFill>
                  <a:srgbClr val="0070C0"/>
                </a:solidFill>
                <a:latin typeface="微软雅黑" panose="020B0503020204020204" pitchFamily="34" charset="-122"/>
                <a:ea typeface="微软雅黑" panose="020B0503020204020204" pitchFamily="34" charset="-122"/>
              </a:rPr>
              <a:t>已通过了</a:t>
            </a:r>
            <a:r>
              <a:rPr lang="en-US" altLang="zh-CN" sz="2000" b="1" dirty="0">
                <a:solidFill>
                  <a:srgbClr val="0070C0"/>
                </a:solidFill>
                <a:latin typeface="微软雅黑" panose="020B0503020204020204" pitchFamily="34" charset="-122"/>
                <a:ea typeface="微软雅黑" panose="020B0503020204020204" pitchFamily="34" charset="-122"/>
              </a:rPr>
              <a:t>CE</a:t>
            </a:r>
            <a:r>
              <a:rPr lang="zh-CN" altLang="en-US" sz="2000" b="1" dirty="0">
                <a:solidFill>
                  <a:srgbClr val="0070C0"/>
                </a:solidFill>
                <a:latin typeface="微软雅黑" panose="020B0503020204020204" pitchFamily="34" charset="-122"/>
                <a:ea typeface="微软雅黑" panose="020B0503020204020204" pitchFamily="34" charset="-122"/>
              </a:rPr>
              <a:t>，</a:t>
            </a:r>
            <a:r>
              <a:rPr lang="en-US" altLang="zh-CN" sz="2000" b="1" dirty="0">
                <a:solidFill>
                  <a:srgbClr val="0070C0"/>
                </a:solidFill>
                <a:latin typeface="微软雅黑" panose="020B0503020204020204" pitchFamily="34" charset="-122"/>
                <a:ea typeface="微软雅黑" panose="020B0503020204020204" pitchFamily="34" charset="-122"/>
              </a:rPr>
              <a:t>CFDA</a:t>
            </a:r>
            <a:r>
              <a:rPr lang="zh-CN" altLang="en-US" sz="2000" b="1" dirty="0">
                <a:solidFill>
                  <a:srgbClr val="0070C0"/>
                </a:solidFill>
                <a:latin typeface="微软雅黑" panose="020B0503020204020204" pitchFamily="34" charset="-122"/>
                <a:ea typeface="微软雅黑" panose="020B0503020204020204" pitchFamily="34" charset="-122"/>
              </a:rPr>
              <a:t>、</a:t>
            </a:r>
            <a:r>
              <a:rPr lang="en-US" altLang="zh-CN" sz="2000" b="1" dirty="0">
                <a:solidFill>
                  <a:srgbClr val="0070C0"/>
                </a:solidFill>
                <a:latin typeface="微软雅黑" panose="020B0503020204020204" pitchFamily="34" charset="-122"/>
                <a:ea typeface="微软雅黑" panose="020B0503020204020204" pitchFamily="34" charset="-122"/>
              </a:rPr>
              <a:t>ISO</a:t>
            </a:r>
            <a:r>
              <a:rPr lang="zh-CN" altLang="en-US" sz="2000" b="1" dirty="0">
                <a:solidFill>
                  <a:srgbClr val="0070C0"/>
                </a:solidFill>
                <a:latin typeface="微软雅黑" panose="020B0503020204020204" pitchFamily="34" charset="-122"/>
                <a:ea typeface="微软雅黑" panose="020B0503020204020204" pitchFamily="34" charset="-122"/>
              </a:rPr>
              <a:t>等相关认证。</a:t>
            </a:r>
          </a:p>
        </p:txBody>
      </p:sp>
      <p:pic>
        <p:nvPicPr>
          <p:cNvPr id="17427" name="Picture 15" descr="C:\Documents and Settings\Administrator\桌面\可发给别人的培训许可证，临床、宣传片的资料\许可证、培训资料\许可证.jpg"/>
          <p:cNvPicPr>
            <a:picLocks noChangeAspect="1"/>
          </p:cNvPicPr>
          <p:nvPr/>
        </p:nvPicPr>
        <p:blipFill>
          <a:blip r:embed="rId14"/>
          <a:stretch>
            <a:fillRect/>
          </a:stretch>
        </p:blipFill>
        <p:spPr>
          <a:xfrm>
            <a:off x="1512888" y="3165475"/>
            <a:ext cx="1149350" cy="1476375"/>
          </a:xfrm>
          <a:prstGeom prst="rect">
            <a:avLst/>
          </a:prstGeom>
          <a:noFill/>
          <a:ln w="9525">
            <a:noFill/>
          </a:ln>
        </p:spPr>
      </p:pic>
      <p:sp>
        <p:nvSpPr>
          <p:cNvPr id="17428" name="矩形 63"/>
          <p:cNvSpPr/>
          <p:nvPr/>
        </p:nvSpPr>
        <p:spPr>
          <a:xfrm>
            <a:off x="0" y="4486275"/>
            <a:ext cx="12192000" cy="1781175"/>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pic>
        <p:nvPicPr>
          <p:cNvPr id="17429" name="Picture 2"/>
          <p:cNvPicPr>
            <a:picLocks noChangeAspect="1"/>
          </p:cNvPicPr>
          <p:nvPr/>
        </p:nvPicPr>
        <p:blipFill>
          <a:blip r:embed="rId15">
            <a:lum bright="1999" contrast="20000"/>
          </a:blip>
          <a:stretch>
            <a:fillRect/>
          </a:stretch>
        </p:blipFill>
        <p:spPr>
          <a:xfrm>
            <a:off x="5291138" y="4714875"/>
            <a:ext cx="1490662" cy="1465263"/>
          </a:xfrm>
          <a:prstGeom prst="rect">
            <a:avLst/>
          </a:prstGeom>
          <a:noFill/>
          <a:ln w="9525">
            <a:noFill/>
          </a:ln>
          <a:effectLst>
            <a:prstShdw prst="shdw17" dist="17961" dir="2699999">
              <a:srgbClr val="2F4D71"/>
            </a:prstShdw>
          </a:effectLst>
        </p:spPr>
      </p:pic>
      <p:pic>
        <p:nvPicPr>
          <p:cNvPr id="17430" name="Picture 6" descr="未标题-2"/>
          <p:cNvPicPr>
            <a:picLocks noChangeAspect="1"/>
          </p:cNvPicPr>
          <p:nvPr/>
        </p:nvPicPr>
        <p:blipFill>
          <a:blip r:embed="rId16">
            <a:lum bright="1999" contrast="20000"/>
          </a:blip>
          <a:stretch>
            <a:fillRect/>
          </a:stretch>
        </p:blipFill>
        <p:spPr>
          <a:xfrm>
            <a:off x="409575" y="4772025"/>
            <a:ext cx="1277938" cy="1333500"/>
          </a:xfrm>
          <a:prstGeom prst="rect">
            <a:avLst/>
          </a:prstGeom>
          <a:noFill/>
          <a:ln w="9525">
            <a:noFill/>
          </a:ln>
        </p:spPr>
      </p:pic>
      <p:pic>
        <p:nvPicPr>
          <p:cNvPr id="17431" name="Picture 1" descr="E:\宣传册资料图片\l老外检测图片.jpg"/>
          <p:cNvPicPr>
            <a:picLocks noChangeAspect="1"/>
          </p:cNvPicPr>
          <p:nvPr/>
        </p:nvPicPr>
        <p:blipFill>
          <a:blip r:embed="rId17">
            <a:clrChange>
              <a:clrFrom>
                <a:srgbClr val="FFFFFF"/>
              </a:clrFrom>
              <a:clrTo>
                <a:srgbClr val="FFFFFF">
                  <a:alpha val="0"/>
                </a:srgbClr>
              </a:clrTo>
            </a:clrChange>
          </a:blip>
          <a:stretch>
            <a:fillRect/>
          </a:stretch>
        </p:blipFill>
        <p:spPr>
          <a:xfrm>
            <a:off x="1762125" y="4792663"/>
            <a:ext cx="1898650" cy="1312862"/>
          </a:xfrm>
          <a:prstGeom prst="rect">
            <a:avLst/>
          </a:prstGeom>
          <a:noFill/>
          <a:ln w="9525">
            <a:noFill/>
          </a:ln>
        </p:spPr>
      </p:pic>
      <p:pic>
        <p:nvPicPr>
          <p:cNvPr id="17432" name="Picture 2" descr="G:\042.png"/>
          <p:cNvPicPr>
            <a:picLocks noChangeAspect="1"/>
          </p:cNvPicPr>
          <p:nvPr/>
        </p:nvPicPr>
        <p:blipFill>
          <a:blip r:embed="rId18"/>
          <a:stretch>
            <a:fillRect/>
          </a:stretch>
        </p:blipFill>
        <p:spPr>
          <a:xfrm>
            <a:off x="3552825" y="4724400"/>
            <a:ext cx="1790700" cy="1387475"/>
          </a:xfrm>
          <a:prstGeom prst="rect">
            <a:avLst/>
          </a:prstGeom>
          <a:noFill/>
          <a:ln w="9525">
            <a:noFill/>
          </a:ln>
        </p:spPr>
      </p:pic>
      <p:pic>
        <p:nvPicPr>
          <p:cNvPr id="17433" name="Picture 4" descr="G:\125.jpg"/>
          <p:cNvPicPr>
            <a:picLocks noChangeAspect="1"/>
          </p:cNvPicPr>
          <p:nvPr/>
        </p:nvPicPr>
        <p:blipFill>
          <a:blip r:embed="rId19"/>
          <a:stretch>
            <a:fillRect/>
          </a:stretch>
        </p:blipFill>
        <p:spPr>
          <a:xfrm>
            <a:off x="6858000" y="4665663"/>
            <a:ext cx="2133600" cy="1392237"/>
          </a:xfrm>
          <a:prstGeom prst="rect">
            <a:avLst/>
          </a:prstGeom>
          <a:noFill/>
          <a:ln w="9525">
            <a:noFill/>
          </a:ln>
        </p:spPr>
      </p:pic>
      <p:pic>
        <p:nvPicPr>
          <p:cNvPr id="17434" name="图片 10" descr="53b236a068e18.png"/>
          <p:cNvPicPr>
            <a:picLocks noChangeAspect="1"/>
          </p:cNvPicPr>
          <p:nvPr/>
        </p:nvPicPr>
        <p:blipFill>
          <a:blip r:embed="rId20"/>
          <a:stretch>
            <a:fillRect/>
          </a:stretch>
        </p:blipFill>
        <p:spPr>
          <a:xfrm>
            <a:off x="11376025" y="5176838"/>
            <a:ext cx="482600" cy="766762"/>
          </a:xfrm>
          <a:prstGeom prst="rect">
            <a:avLst/>
          </a:prstGeom>
          <a:noFill/>
          <a:ln w="9525">
            <a:noFill/>
          </a:ln>
        </p:spPr>
      </p:pic>
      <p:pic>
        <p:nvPicPr>
          <p:cNvPr id="17435" name="图片 7" descr="未标题-1.png"/>
          <p:cNvPicPr>
            <a:picLocks noChangeAspect="1"/>
          </p:cNvPicPr>
          <p:nvPr/>
        </p:nvPicPr>
        <p:blipFill>
          <a:blip r:embed="rId21"/>
          <a:stretch>
            <a:fillRect/>
          </a:stretch>
        </p:blipFill>
        <p:spPr>
          <a:xfrm>
            <a:off x="10515600" y="4667250"/>
            <a:ext cx="969963" cy="1466850"/>
          </a:xfrm>
          <a:prstGeom prst="rect">
            <a:avLst/>
          </a:prstGeom>
          <a:noFill/>
          <a:ln w="9525">
            <a:noFill/>
          </a:ln>
        </p:spPr>
      </p:pic>
      <p:pic>
        <p:nvPicPr>
          <p:cNvPr id="17436" name="图片 11" descr="CIMG5138.jpg"/>
          <p:cNvPicPr>
            <a:picLocks noChangeAspect="1"/>
          </p:cNvPicPr>
          <p:nvPr/>
        </p:nvPicPr>
        <p:blipFill>
          <a:blip r:embed="rId22"/>
          <a:stretch>
            <a:fillRect/>
          </a:stretch>
        </p:blipFill>
        <p:spPr>
          <a:xfrm>
            <a:off x="9040813" y="4686300"/>
            <a:ext cx="1570037" cy="1390650"/>
          </a:xfrm>
          <a:prstGeom prst="rect">
            <a:avLst/>
          </a:prstGeom>
          <a:noFill/>
          <a:ln w="9525">
            <a:noFill/>
          </a:ln>
        </p:spPr>
      </p:pic>
      <p:sp>
        <p:nvSpPr>
          <p:cNvPr id="17437" name="矩形 29"/>
          <p:cNvSpPr/>
          <p:nvPr/>
        </p:nvSpPr>
        <p:spPr>
          <a:xfrm>
            <a:off x="1409700" y="6345238"/>
            <a:ext cx="9972675" cy="368300"/>
          </a:xfrm>
          <a:prstGeom prst="rect">
            <a:avLst/>
          </a:prstGeom>
          <a:noFill/>
          <a:ln w="9525">
            <a:noFill/>
          </a:ln>
        </p:spPr>
        <p:txBody>
          <a:bodyPr>
            <a:spAutoFit/>
          </a:bodyPr>
          <a:lstStyle/>
          <a:p>
            <a:endParaRPr lang="zh-CN" altLang="en-US"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par>
                                <p:cTn id="20" presetID="3" presetClass="entr" presetSubtype="1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par>
                                <p:cTn id="23" presetID="3" presetClass="entr" presetSubtype="1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linds(horizontal)">
                                      <p:cBhvr>
                                        <p:cTn id="25" dur="500"/>
                                        <p:tgtEl>
                                          <p:spTgt spid="40"/>
                                        </p:tgtEl>
                                      </p:cBhvr>
                                    </p:animEffect>
                                  </p:childTnLst>
                                </p:cTn>
                              </p:par>
                              <p:par>
                                <p:cTn id="26" presetID="3" presetClass="entr" presetSubtype="1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par>
                                <p:cTn id="29" presetID="3" presetClass="entr" presetSubtype="1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par>
                                <p:cTn id="32" presetID="3" presetClass="entr" presetSubtype="1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7"/>
          <p:cNvSpPr/>
          <p:nvPr/>
        </p:nvSpPr>
        <p:spPr>
          <a:xfrm>
            <a:off x="0" y="0"/>
            <a:ext cx="12192000" cy="7143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4035" name="矩形 7"/>
          <p:cNvSpPr/>
          <p:nvPr/>
        </p:nvSpPr>
        <p:spPr>
          <a:xfrm>
            <a:off x="0" y="6429375"/>
            <a:ext cx="12192000" cy="42862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en-US" altLang="zh-CN" sz="2400" b="1" dirty="0">
                <a:solidFill>
                  <a:srgbClr val="006666"/>
                </a:solidFill>
                <a:latin typeface="微软雅黑" panose="020B0503020204020204" pitchFamily="34" charset="-122"/>
                <a:ea typeface="微软雅黑" panose="020B0503020204020204" pitchFamily="34" charset="-122"/>
              </a:rPr>
              <a:t>          </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4036" name="标题 1"/>
          <p:cNvSpPr txBox="1"/>
          <p:nvPr/>
        </p:nvSpPr>
        <p:spPr>
          <a:xfrm>
            <a:off x="381000" y="1123950"/>
            <a:ext cx="9602788" cy="5410200"/>
          </a:xfrm>
          <a:prstGeom prst="rect">
            <a:avLst/>
          </a:prstGeom>
          <a:noFill/>
          <a:ln w="9525">
            <a:noFill/>
          </a:ln>
        </p:spPr>
        <p:txBody>
          <a:bodyPr/>
          <a:lstStyle/>
          <a:p>
            <a:pPr>
              <a:lnSpc>
                <a:spcPct val="150000"/>
              </a:lnSpc>
            </a:pPr>
            <a:r>
              <a:rPr lang="zh-CN" altLang="en-US" b="1" dirty="0">
                <a:solidFill>
                  <a:schemeClr val="tx2"/>
                </a:solidFill>
                <a:latin typeface="微软雅黑" panose="020B0503020204020204" pitchFamily="34" charset="-122"/>
                <a:ea typeface="微软雅黑" panose="020B0503020204020204" pitchFamily="34" charset="-122"/>
              </a:rPr>
              <a:t>统计学：是生物信息学的数学基础之一；</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概率论与随机过程理论：隐马尔科夫链模型（</a:t>
            </a:r>
            <a:r>
              <a:rPr lang="en-US" altLang="zh-CN" b="1" dirty="0">
                <a:solidFill>
                  <a:schemeClr val="tx2"/>
                </a:solidFill>
                <a:latin typeface="微软雅黑" panose="020B0503020204020204" pitchFamily="34" charset="-122"/>
                <a:ea typeface="微软雅黑" panose="020B0503020204020204" pitchFamily="34" charset="-122"/>
              </a:rPr>
              <a:t>HMM</a:t>
            </a:r>
            <a:r>
              <a:rPr lang="zh-CN" altLang="en-US" b="1" dirty="0">
                <a:solidFill>
                  <a:schemeClr val="tx2"/>
                </a:solidFill>
                <a:latin typeface="微软雅黑" panose="020B0503020204020204" pitchFamily="34" charset="-122"/>
                <a:ea typeface="微软雅黑" panose="020B0503020204020204" pitchFamily="34" charset="-122"/>
              </a:rPr>
              <a:t>）；</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运筹学，如动态规划法：序列比对的基本工具；</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最优化理论与算法：蛋白质空间结构预测和分子对接研究；</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几何拓扑学：</a:t>
            </a:r>
            <a:r>
              <a:rPr lang="en-US" altLang="zh-CN" b="1" dirty="0">
                <a:solidFill>
                  <a:schemeClr val="tx2"/>
                </a:solidFill>
                <a:latin typeface="微软雅黑" panose="020B0503020204020204" pitchFamily="34" charset="-122"/>
                <a:ea typeface="微软雅黑" panose="020B0503020204020204" pitchFamily="34" charset="-122"/>
              </a:rPr>
              <a:t>DNA</a:t>
            </a:r>
            <a:r>
              <a:rPr lang="zh-CN" altLang="en-US" b="1" dirty="0">
                <a:solidFill>
                  <a:schemeClr val="tx2"/>
                </a:solidFill>
                <a:latin typeface="微软雅黑" panose="020B0503020204020204" pitchFamily="34" charset="-122"/>
                <a:ea typeface="微软雅黑" panose="020B0503020204020204" pitchFamily="34" charset="-122"/>
              </a:rPr>
              <a:t>超螺旋研究，多肽链折叠；</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信息论：分子进化、蛋白质结构预测、序列比对；</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计算数学（如常微分方程数值解法）：分子动力学的基本工具；</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群论：遗传密码和</a:t>
            </a:r>
            <a:r>
              <a:rPr lang="en-US" altLang="zh-CN" b="1" dirty="0">
                <a:solidFill>
                  <a:schemeClr val="tx2"/>
                </a:solidFill>
                <a:latin typeface="微软雅黑" panose="020B0503020204020204" pitchFamily="34" charset="-122"/>
                <a:ea typeface="微软雅黑" panose="020B0503020204020204" pitchFamily="34" charset="-122"/>
              </a:rPr>
              <a:t>DNA</a:t>
            </a:r>
            <a:r>
              <a:rPr lang="zh-CN" altLang="en-US" b="1" dirty="0">
                <a:solidFill>
                  <a:schemeClr val="tx2"/>
                </a:solidFill>
                <a:latin typeface="微软雅黑" panose="020B0503020204020204" pitchFamily="34" charset="-122"/>
                <a:ea typeface="微软雅黑" panose="020B0503020204020204" pitchFamily="34" charset="-122"/>
              </a:rPr>
              <a:t>序列的对称性；</a:t>
            </a:r>
            <a:br>
              <a:rPr lang="zh-CN" altLang="en-US" b="1" dirty="0">
                <a:solidFill>
                  <a:schemeClr val="tx2"/>
                </a:solidFill>
                <a:latin typeface="微软雅黑" panose="020B0503020204020204" pitchFamily="34" charset="-122"/>
                <a:ea typeface="微软雅黑" panose="020B0503020204020204" pitchFamily="34" charset="-122"/>
              </a:rPr>
            </a:br>
            <a:r>
              <a:rPr lang="zh-CN" altLang="en-US" b="1" dirty="0">
                <a:solidFill>
                  <a:schemeClr val="tx2"/>
                </a:solidFill>
                <a:latin typeface="微软雅黑" panose="020B0503020204020204" pitchFamily="34" charset="-122"/>
                <a:ea typeface="微软雅黑" panose="020B0503020204020204" pitchFamily="34" charset="-122"/>
              </a:rPr>
              <a:t>组合数学：分子进化和基因组序列。（用近</a:t>
            </a:r>
            <a:r>
              <a:rPr lang="en-US" altLang="zh-CN" b="1" dirty="0">
                <a:solidFill>
                  <a:schemeClr val="tx2"/>
                </a:solidFill>
                <a:latin typeface="微软雅黑" panose="020B0503020204020204" pitchFamily="34" charset="-122"/>
                <a:ea typeface="微软雅黑" panose="020B0503020204020204" pitchFamily="34" charset="-122"/>
              </a:rPr>
              <a:t>2</a:t>
            </a:r>
            <a:r>
              <a:rPr lang="zh-CN" altLang="en-US" b="1" dirty="0">
                <a:solidFill>
                  <a:schemeClr val="tx2"/>
                </a:solidFill>
                <a:latin typeface="微软雅黑" panose="020B0503020204020204" pitchFamily="34" charset="-122"/>
                <a:ea typeface="微软雅黑" panose="020B0503020204020204" pitchFamily="34" charset="-122"/>
              </a:rPr>
              <a:t>年的时间研究中医的脉相学等相关原理帮助综合实现无创的原理）</a:t>
            </a:r>
            <a:r>
              <a:rPr lang="zh-CN" altLang="en-US" sz="2400" b="1" dirty="0">
                <a:solidFill>
                  <a:schemeClr val="tx2"/>
                </a:solidFill>
                <a:latin typeface="Calibri Light" panose="020F0302020204030204" pitchFamily="34" charset="0"/>
                <a:ea typeface="微软雅黑" panose="020B0503020204020204" pitchFamily="34" charset="-122"/>
              </a:rPr>
              <a:t/>
            </a:r>
            <a:br>
              <a:rPr lang="zh-CN" altLang="en-US" sz="2400" b="1" dirty="0">
                <a:solidFill>
                  <a:schemeClr val="tx2"/>
                </a:solidFill>
                <a:latin typeface="Calibri Light" panose="020F0302020204030204" pitchFamily="34" charset="0"/>
                <a:ea typeface="微软雅黑" panose="020B0503020204020204" pitchFamily="34" charset="-122"/>
              </a:rPr>
            </a:br>
            <a:r>
              <a:rPr lang="zh-CN" altLang="en-US" b="1" dirty="0">
                <a:solidFill>
                  <a:schemeClr val="tx2"/>
                </a:solidFill>
                <a:latin typeface="Calibri Light" panose="020F0302020204030204" pitchFamily="34" charset="0"/>
                <a:ea typeface="微软雅黑" panose="020B0503020204020204" pitchFamily="34" charset="-122"/>
              </a:rPr>
              <a:t/>
            </a:r>
            <a:br>
              <a:rPr lang="zh-CN" altLang="en-US" b="1" dirty="0">
                <a:solidFill>
                  <a:schemeClr val="tx2"/>
                </a:solidFill>
                <a:latin typeface="Calibri Light" panose="020F0302020204030204" pitchFamily="34" charset="0"/>
                <a:ea typeface="微软雅黑" panose="020B0503020204020204" pitchFamily="34" charset="-122"/>
              </a:rPr>
            </a:br>
            <a:endParaRPr lang="zh-CN" altLang="en-US" b="1" dirty="0">
              <a:solidFill>
                <a:schemeClr val="tx2"/>
              </a:solidFill>
              <a:latin typeface="Calibri Light" panose="020F0302020204030204" pitchFamily="34" charset="0"/>
              <a:ea typeface="微软雅黑" panose="020B0503020204020204" pitchFamily="34" charset="-122"/>
            </a:endParaRPr>
          </a:p>
        </p:txBody>
      </p:sp>
      <p:sp>
        <p:nvSpPr>
          <p:cNvPr id="44037" name="矩形 3"/>
          <p:cNvSpPr/>
          <p:nvPr/>
        </p:nvSpPr>
        <p:spPr>
          <a:xfrm>
            <a:off x="812800" y="285750"/>
            <a:ext cx="10668000" cy="391160"/>
          </a:xfrm>
          <a:prstGeom prst="rect">
            <a:avLst/>
          </a:prstGeom>
          <a:noFill/>
          <a:ln w="9525">
            <a:noFill/>
          </a:ln>
        </p:spPr>
        <p:txBody>
          <a:bodyPr lIns="91424" tIns="45712" rIns="91424" bIns="45712">
            <a:spAutoFit/>
          </a:bodyPr>
          <a:lstStyle/>
          <a:p>
            <a:pPr>
              <a:lnSpc>
                <a:spcPct val="70000"/>
              </a:lnSpc>
              <a:spcBef>
                <a:spcPct val="50000"/>
              </a:spcBef>
            </a:pPr>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rPr>
              <a:t>多学科、高科技</a:t>
            </a:r>
          </a:p>
        </p:txBody>
      </p:sp>
      <p:pic>
        <p:nvPicPr>
          <p:cNvPr id="6" name="Picture 21" descr="endicrin_system"/>
          <p:cNvPicPr>
            <a:picLocks noChangeAspect="1"/>
          </p:cNvPicPr>
          <p:nvPr/>
        </p:nvPicPr>
        <p:blipFill>
          <a:blip r:embed="rId2">
            <a:clrChange>
              <a:clrFrom>
                <a:srgbClr val="FFFFFF"/>
              </a:clrFrom>
              <a:clrTo>
                <a:srgbClr val="FFFFFF">
                  <a:alpha val="0"/>
                </a:srgbClr>
              </a:clrTo>
            </a:clrChange>
          </a:blip>
          <a:stretch>
            <a:fillRect/>
          </a:stretch>
        </p:blipFill>
        <p:spPr>
          <a:xfrm>
            <a:off x="9906000" y="2643188"/>
            <a:ext cx="1809750" cy="2200275"/>
          </a:xfrm>
          <a:prstGeom prst="rect">
            <a:avLst/>
          </a:prstGeom>
          <a:noFill/>
          <a:ln w="9525">
            <a:noFill/>
          </a:ln>
        </p:spPr>
      </p:pic>
      <p:pic>
        <p:nvPicPr>
          <p:cNvPr id="7" name="Picture 19" descr="chakra"/>
          <p:cNvPicPr>
            <a:picLocks noChangeAspect="1"/>
          </p:cNvPicPr>
          <p:nvPr/>
        </p:nvPicPr>
        <p:blipFill>
          <a:blip r:embed="rId3"/>
          <a:stretch>
            <a:fillRect/>
          </a:stretch>
        </p:blipFill>
        <p:spPr>
          <a:xfrm>
            <a:off x="7620000" y="5286375"/>
            <a:ext cx="1100138" cy="995363"/>
          </a:xfrm>
          <a:prstGeom prst="rect">
            <a:avLst/>
          </a:prstGeom>
          <a:noFill/>
          <a:ln w="9525">
            <a:noFill/>
          </a:ln>
        </p:spPr>
      </p:pic>
      <p:pic>
        <p:nvPicPr>
          <p:cNvPr id="44040" name="Picture 7" descr="img4"/>
          <p:cNvPicPr>
            <a:picLocks noChangeAspect="1"/>
          </p:cNvPicPr>
          <p:nvPr/>
        </p:nvPicPr>
        <p:blipFill>
          <a:blip r:embed="rId4">
            <a:clrChange>
              <a:clrFrom>
                <a:srgbClr val="FFFFFF"/>
              </a:clrFrom>
              <a:clrTo>
                <a:srgbClr val="FFFFFF">
                  <a:alpha val="0"/>
                </a:srgbClr>
              </a:clrTo>
            </a:clrChange>
          </a:blip>
          <a:stretch>
            <a:fillRect/>
          </a:stretch>
        </p:blipFill>
        <p:spPr>
          <a:xfrm>
            <a:off x="9239250" y="4929188"/>
            <a:ext cx="2476500" cy="1325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3"/>
          <p:cNvGrpSpPr/>
          <p:nvPr/>
        </p:nvGrpSpPr>
        <p:grpSpPr>
          <a:xfrm>
            <a:off x="2640013" y="2190750"/>
            <a:ext cx="7583487" cy="3398838"/>
            <a:chOff x="1443" y="1680"/>
            <a:chExt cx="2706" cy="1854"/>
          </a:xfrm>
        </p:grpSpPr>
        <p:sp>
          <p:nvSpPr>
            <p:cNvPr id="31762" name="Freeform 4"/>
            <p:cNvSpPr/>
            <p:nvPr/>
          </p:nvSpPr>
          <p:spPr>
            <a:xfrm>
              <a:off x="1851" y="2634"/>
              <a:ext cx="2298" cy="900"/>
            </a:xfrm>
            <a:custGeom>
              <a:avLst/>
              <a:gdLst>
                <a:gd name="txL" fmla="*/ 0 w 2298"/>
                <a:gd name="txT" fmla="*/ 0 h 900"/>
                <a:gd name="txR" fmla="*/ 2298 w 2298"/>
                <a:gd name="txB" fmla="*/ 900 h 900"/>
              </a:gdLst>
              <a:ahLst/>
              <a:cxnLst>
                <a:cxn ang="0">
                  <a:pos x="531" y="361"/>
                </a:cxn>
                <a:cxn ang="0">
                  <a:pos x="999" y="406"/>
                </a:cxn>
                <a:cxn ang="0">
                  <a:pos x="1547" y="188"/>
                </a:cxn>
                <a:cxn ang="0">
                  <a:pos x="1325" y="131"/>
                </a:cxn>
                <a:cxn ang="0">
                  <a:pos x="2005" y="0"/>
                </a:cxn>
                <a:cxn ang="0">
                  <a:pos x="2298" y="425"/>
                </a:cxn>
                <a:cxn ang="0">
                  <a:pos x="2054" y="340"/>
                </a:cxn>
                <a:cxn ang="0">
                  <a:pos x="1120" y="816"/>
                </a:cxn>
                <a:cxn ang="0">
                  <a:pos x="0" y="608"/>
                </a:cxn>
                <a:cxn ang="0">
                  <a:pos x="401" y="633"/>
                </a:cxn>
                <a:cxn ang="0">
                  <a:pos x="531" y="361"/>
                </a:cxn>
              </a:cxnLst>
              <a:rect l="txL" t="txT" r="txR" b="txB"/>
              <a:pathLst>
                <a:path w="2298" h="900">
                  <a:moveTo>
                    <a:pt x="531" y="361"/>
                  </a:moveTo>
                  <a:cubicBezTo>
                    <a:pt x="623" y="386"/>
                    <a:pt x="670" y="427"/>
                    <a:pt x="999" y="406"/>
                  </a:cubicBezTo>
                  <a:cubicBezTo>
                    <a:pt x="1329" y="385"/>
                    <a:pt x="1493" y="233"/>
                    <a:pt x="1547" y="188"/>
                  </a:cubicBezTo>
                  <a:lnTo>
                    <a:pt x="1325" y="131"/>
                  </a:lnTo>
                  <a:lnTo>
                    <a:pt x="2005" y="0"/>
                  </a:lnTo>
                  <a:lnTo>
                    <a:pt x="2298" y="425"/>
                  </a:lnTo>
                  <a:lnTo>
                    <a:pt x="2054" y="340"/>
                  </a:lnTo>
                  <a:cubicBezTo>
                    <a:pt x="1934" y="456"/>
                    <a:pt x="1774" y="732"/>
                    <a:pt x="1120" y="816"/>
                  </a:cubicBezTo>
                  <a:cubicBezTo>
                    <a:pt x="466" y="900"/>
                    <a:pt x="119" y="633"/>
                    <a:pt x="0" y="608"/>
                  </a:cubicBezTo>
                  <a:lnTo>
                    <a:pt x="401" y="633"/>
                  </a:lnTo>
                  <a:lnTo>
                    <a:pt x="531" y="361"/>
                  </a:lnTo>
                  <a:close/>
                </a:path>
              </a:pathLst>
            </a:custGeom>
            <a:solidFill>
              <a:srgbClr val="C0C0C0">
                <a:alpha val="58038"/>
              </a:srgbClr>
            </a:solidFill>
            <a:ln w="9525">
              <a:noFill/>
            </a:ln>
          </p:spPr>
          <p:txBody>
            <a:bodyPr/>
            <a:lstStyle/>
            <a:p>
              <a:endParaRPr lang="zh-CN" altLang="en-US"/>
            </a:p>
          </p:txBody>
        </p:sp>
        <p:sp>
          <p:nvSpPr>
            <p:cNvPr id="31763" name="Freeform 5"/>
            <p:cNvSpPr/>
            <p:nvPr/>
          </p:nvSpPr>
          <p:spPr>
            <a:xfrm>
              <a:off x="2281" y="1680"/>
              <a:ext cx="1863" cy="1144"/>
            </a:xfrm>
            <a:custGeom>
              <a:avLst/>
              <a:gdLst>
                <a:gd name="txL" fmla="*/ 0 w 1863"/>
                <a:gd name="txT" fmla="*/ 0 h 1144"/>
                <a:gd name="txR" fmla="*/ 1863 w 1863"/>
                <a:gd name="txB" fmla="*/ 1144 h 1144"/>
              </a:gdLst>
              <a:ahLst/>
              <a:cxnLst>
                <a:cxn ang="0">
                  <a:pos x="474" y="211"/>
                </a:cxn>
                <a:cxn ang="0">
                  <a:pos x="463" y="0"/>
                </a:cxn>
                <a:cxn ang="0">
                  <a:pos x="0" y="404"/>
                </a:cxn>
                <a:cxn ang="0">
                  <a:pos x="498" y="815"/>
                </a:cxn>
                <a:cxn ang="0">
                  <a:pos x="490" y="580"/>
                </a:cxn>
                <a:cxn ang="0">
                  <a:pos x="1020" y="663"/>
                </a:cxn>
                <a:cxn ang="0">
                  <a:pos x="1200" y="982"/>
                </a:cxn>
                <a:cxn ang="0">
                  <a:pos x="1608" y="911"/>
                </a:cxn>
                <a:cxn ang="0">
                  <a:pos x="1762" y="1144"/>
                </a:cxn>
                <a:cxn ang="0">
                  <a:pos x="1739" y="701"/>
                </a:cxn>
                <a:cxn ang="0">
                  <a:pos x="1196" y="296"/>
                </a:cxn>
                <a:cxn ang="0">
                  <a:pos x="474" y="211"/>
                </a:cxn>
              </a:cxnLst>
              <a:rect l="txL" t="txT" r="txR" b="txB"/>
              <a:pathLst>
                <a:path w="1863" h="1144">
                  <a:moveTo>
                    <a:pt x="474" y="211"/>
                  </a:moveTo>
                  <a:lnTo>
                    <a:pt x="463" y="0"/>
                  </a:lnTo>
                  <a:lnTo>
                    <a:pt x="0" y="404"/>
                  </a:lnTo>
                  <a:lnTo>
                    <a:pt x="498" y="815"/>
                  </a:lnTo>
                  <a:lnTo>
                    <a:pt x="490" y="580"/>
                  </a:lnTo>
                  <a:cubicBezTo>
                    <a:pt x="577" y="555"/>
                    <a:pt x="902" y="596"/>
                    <a:pt x="1020" y="663"/>
                  </a:cubicBezTo>
                  <a:cubicBezTo>
                    <a:pt x="1239" y="776"/>
                    <a:pt x="1189" y="964"/>
                    <a:pt x="1200" y="982"/>
                  </a:cubicBezTo>
                  <a:lnTo>
                    <a:pt x="1608" y="911"/>
                  </a:lnTo>
                  <a:lnTo>
                    <a:pt x="1762" y="1144"/>
                  </a:lnTo>
                  <a:cubicBezTo>
                    <a:pt x="1783" y="1109"/>
                    <a:pt x="1863" y="914"/>
                    <a:pt x="1739" y="701"/>
                  </a:cubicBezTo>
                  <a:cubicBezTo>
                    <a:pt x="1615" y="488"/>
                    <a:pt x="1492" y="406"/>
                    <a:pt x="1196" y="296"/>
                  </a:cubicBezTo>
                  <a:cubicBezTo>
                    <a:pt x="900" y="186"/>
                    <a:pt x="474" y="211"/>
                    <a:pt x="474" y="211"/>
                  </a:cubicBezTo>
                  <a:close/>
                </a:path>
              </a:pathLst>
            </a:custGeom>
            <a:solidFill>
              <a:srgbClr val="C0C0C0">
                <a:alpha val="58038"/>
              </a:srgbClr>
            </a:solidFill>
            <a:ln w="9525">
              <a:noFill/>
            </a:ln>
          </p:spPr>
          <p:txBody>
            <a:bodyPr/>
            <a:lstStyle/>
            <a:p>
              <a:endParaRPr lang="zh-CN" altLang="en-US"/>
            </a:p>
          </p:txBody>
        </p:sp>
        <p:sp>
          <p:nvSpPr>
            <p:cNvPr id="31764" name="Freeform 6"/>
            <p:cNvSpPr/>
            <p:nvPr/>
          </p:nvSpPr>
          <p:spPr>
            <a:xfrm>
              <a:off x="1443" y="1934"/>
              <a:ext cx="1018" cy="1289"/>
            </a:xfrm>
            <a:custGeom>
              <a:avLst/>
              <a:gdLst>
                <a:gd name="txL" fmla="*/ 0 w 1018"/>
                <a:gd name="txT" fmla="*/ 0 h 1289"/>
                <a:gd name="txR" fmla="*/ 1018 w 1018"/>
                <a:gd name="txB" fmla="*/ 1289 h 1289"/>
              </a:gdLst>
              <a:ahLst/>
              <a:cxnLst>
                <a:cxn ang="0">
                  <a:pos x="0" y="1220"/>
                </a:cxn>
                <a:cxn ang="0">
                  <a:pos x="774" y="1289"/>
                </a:cxn>
                <a:cxn ang="0">
                  <a:pos x="966" y="866"/>
                </a:cxn>
                <a:cxn ang="0">
                  <a:pos x="733" y="935"/>
                </a:cxn>
                <a:cxn ang="0">
                  <a:pos x="602" y="629"/>
                </a:cxn>
                <a:cxn ang="0">
                  <a:pos x="1018" y="346"/>
                </a:cxn>
                <a:cxn ang="0">
                  <a:pos x="777" y="156"/>
                </a:cxn>
                <a:cxn ang="0">
                  <a:pos x="976" y="0"/>
                </a:cxn>
                <a:cxn ang="0">
                  <a:pos x="346" y="233"/>
                </a:cxn>
                <a:cxn ang="0">
                  <a:pos x="21" y="669"/>
                </a:cxn>
                <a:cxn ang="0">
                  <a:pos x="209" y="1139"/>
                </a:cxn>
                <a:cxn ang="0">
                  <a:pos x="0" y="1220"/>
                </a:cxn>
              </a:cxnLst>
              <a:rect l="txL" t="txT" r="txR" b="txB"/>
              <a:pathLst>
                <a:path w="1018" h="1289">
                  <a:moveTo>
                    <a:pt x="0" y="1220"/>
                  </a:moveTo>
                  <a:lnTo>
                    <a:pt x="774" y="1289"/>
                  </a:lnTo>
                  <a:lnTo>
                    <a:pt x="966" y="866"/>
                  </a:lnTo>
                  <a:lnTo>
                    <a:pt x="733" y="935"/>
                  </a:lnTo>
                  <a:cubicBezTo>
                    <a:pt x="672" y="896"/>
                    <a:pt x="552" y="799"/>
                    <a:pt x="602" y="629"/>
                  </a:cubicBezTo>
                  <a:cubicBezTo>
                    <a:pt x="653" y="458"/>
                    <a:pt x="984" y="345"/>
                    <a:pt x="1018" y="346"/>
                  </a:cubicBezTo>
                  <a:lnTo>
                    <a:pt x="777" y="156"/>
                  </a:lnTo>
                  <a:lnTo>
                    <a:pt x="976" y="0"/>
                  </a:lnTo>
                  <a:cubicBezTo>
                    <a:pt x="727" y="41"/>
                    <a:pt x="502" y="123"/>
                    <a:pt x="346" y="233"/>
                  </a:cubicBezTo>
                  <a:cubicBezTo>
                    <a:pt x="189" y="343"/>
                    <a:pt x="44" y="517"/>
                    <a:pt x="21" y="669"/>
                  </a:cubicBezTo>
                  <a:cubicBezTo>
                    <a:pt x="7" y="814"/>
                    <a:pt x="62" y="1010"/>
                    <a:pt x="209" y="1139"/>
                  </a:cubicBezTo>
                  <a:lnTo>
                    <a:pt x="0" y="1220"/>
                  </a:lnTo>
                  <a:close/>
                </a:path>
              </a:pathLst>
            </a:custGeom>
            <a:solidFill>
              <a:srgbClr val="C0C0C0">
                <a:alpha val="58038"/>
              </a:srgbClr>
            </a:solidFill>
            <a:ln w="9525">
              <a:noFill/>
            </a:ln>
          </p:spPr>
          <p:txBody>
            <a:bodyPr/>
            <a:lstStyle/>
            <a:p>
              <a:endParaRPr lang="zh-CN" altLang="en-US"/>
            </a:p>
          </p:txBody>
        </p:sp>
      </p:grpSp>
      <p:sp>
        <p:nvSpPr>
          <p:cNvPr id="31749" name="AutoShape 11"/>
          <p:cNvSpPr/>
          <p:nvPr/>
        </p:nvSpPr>
        <p:spPr>
          <a:xfrm>
            <a:off x="7895273" y="1398588"/>
            <a:ext cx="4287837" cy="792162"/>
          </a:xfrm>
          <a:prstGeom prst="accentCallout2">
            <a:avLst>
              <a:gd name="adj1" fmla="val 12500"/>
              <a:gd name="adj2" fmla="val -2778"/>
              <a:gd name="adj3" fmla="val 14148"/>
              <a:gd name="adj4" fmla="val -19674"/>
              <a:gd name="adj5" fmla="val 145486"/>
              <a:gd name="adj6" fmla="val -29921"/>
            </a:avLst>
          </a:prstGeom>
          <a:noFill/>
          <a:ln w="9525" cap="flat" cmpd="sng">
            <a:solidFill>
              <a:srgbClr val="C11594"/>
            </a:solidFill>
            <a:prstDash val="solid"/>
            <a:miter/>
            <a:headEnd type="triangle" w="med" len="med"/>
            <a:tailEnd type="oval" w="med" len="med"/>
          </a:ln>
        </p:spPr>
        <p:txBody>
          <a:bodyPr lIns="104306" tIns="52153" rIns="104306" bIns="52153" anchor="ctr"/>
          <a:lstStyle/>
          <a:p>
            <a:pPr eaLnBrk="0" hangingPunct="0"/>
            <a:endParaRPr lang="en-US" altLang="zh-CN" sz="3200" dirty="0">
              <a:solidFill>
                <a:srgbClr val="336600"/>
              </a:solidFill>
              <a:latin typeface="微软雅黑" panose="020B0503020204020204" pitchFamily="34" charset="-122"/>
              <a:ea typeface="微软雅黑" panose="020B0503020204020204" pitchFamily="34" charset="-122"/>
            </a:endParaRPr>
          </a:p>
        </p:txBody>
      </p:sp>
      <p:sp>
        <p:nvSpPr>
          <p:cNvPr id="31750" name="AutoShape 12"/>
          <p:cNvSpPr/>
          <p:nvPr/>
        </p:nvSpPr>
        <p:spPr>
          <a:xfrm rot="-311497">
            <a:off x="8759825" y="5199063"/>
            <a:ext cx="3395663" cy="769937"/>
          </a:xfrm>
          <a:prstGeom prst="accentCallout2">
            <a:avLst>
              <a:gd name="adj1" fmla="val 47875"/>
              <a:gd name="adj2" fmla="val 6528"/>
              <a:gd name="adj3" fmla="val 13384"/>
              <a:gd name="adj4" fmla="val -14792"/>
              <a:gd name="adj5" fmla="val -58366"/>
              <a:gd name="adj6" fmla="val -14792"/>
            </a:avLst>
          </a:prstGeom>
          <a:noFill/>
          <a:ln w="9525" cap="flat" cmpd="sng">
            <a:solidFill>
              <a:schemeClr val="accent1"/>
            </a:solidFill>
            <a:prstDash val="solid"/>
            <a:miter/>
            <a:headEnd type="triangle" w="med" len="med"/>
            <a:tailEnd type="oval" w="med" len="med"/>
          </a:ln>
        </p:spPr>
        <p:txBody>
          <a:bodyPr lIns="104306" tIns="52153" rIns="104306" bIns="52153" anchor="ctr"/>
          <a:lstStyle/>
          <a:p>
            <a:pPr eaLnBrk="0" hangingPunct="0"/>
            <a:endParaRPr lang="en-US" altLang="zh-CN" sz="2700" dirty="0">
              <a:solidFill>
                <a:srgbClr val="FF0000"/>
              </a:solidFill>
              <a:latin typeface="微软雅黑" panose="020B0503020204020204" pitchFamily="34" charset="-122"/>
              <a:ea typeface="微软雅黑" panose="020B0503020204020204" pitchFamily="34" charset="-122"/>
            </a:endParaRPr>
          </a:p>
        </p:txBody>
      </p:sp>
      <p:sp>
        <p:nvSpPr>
          <p:cNvPr id="31751" name="AutoShape 13"/>
          <p:cNvSpPr/>
          <p:nvPr/>
        </p:nvSpPr>
        <p:spPr>
          <a:xfrm>
            <a:off x="390525" y="1428750"/>
            <a:ext cx="3019425" cy="1136650"/>
          </a:xfrm>
          <a:prstGeom prst="accentCallout2">
            <a:avLst>
              <a:gd name="adj1" fmla="val 11843"/>
              <a:gd name="adj2" fmla="val 103477"/>
              <a:gd name="adj3" fmla="val 11843"/>
              <a:gd name="adj4" fmla="val 113181"/>
              <a:gd name="adj5" fmla="val 136843"/>
              <a:gd name="adj6" fmla="val 110069"/>
            </a:avLst>
          </a:prstGeom>
          <a:noFill/>
          <a:ln w="9525" cap="flat" cmpd="sng">
            <a:solidFill>
              <a:schemeClr val="tx2"/>
            </a:solidFill>
            <a:prstDash val="solid"/>
            <a:miter/>
            <a:headEnd type="triangle" w="med" len="med"/>
            <a:tailEnd type="oval" w="med" len="med"/>
          </a:ln>
        </p:spPr>
        <p:txBody>
          <a:bodyPr lIns="104306" tIns="52153" rIns="104306" bIns="52153" anchor="ctr"/>
          <a:lstStyle/>
          <a:p>
            <a:pPr algn="ctr" eaLnBrk="0" hangingPunct="0">
              <a:lnSpc>
                <a:spcPct val="110000"/>
              </a:lnSpc>
            </a:pPr>
            <a:endParaRPr lang="en-US" altLang="zh-CN" b="1" dirty="0">
              <a:solidFill>
                <a:srgbClr val="FFC000"/>
              </a:solidFill>
              <a:latin typeface="微软雅黑" panose="020B0503020204020204" pitchFamily="34" charset="-122"/>
              <a:ea typeface="微软雅黑" panose="020B0503020204020204" pitchFamily="34" charset="-122"/>
            </a:endParaRPr>
          </a:p>
        </p:txBody>
      </p:sp>
      <p:sp>
        <p:nvSpPr>
          <p:cNvPr id="31752" name="矩形 17"/>
          <p:cNvSpPr/>
          <p:nvPr/>
        </p:nvSpPr>
        <p:spPr>
          <a:xfrm>
            <a:off x="3862388" y="2971800"/>
            <a:ext cx="4121150" cy="888365"/>
          </a:xfrm>
          <a:prstGeom prst="rect">
            <a:avLst/>
          </a:prstGeom>
          <a:noFill/>
          <a:ln w="9525">
            <a:noFill/>
          </a:ln>
        </p:spPr>
        <p:txBody>
          <a:bodyPr lIns="104306" tIns="52153" rIns="104306" bIns="52153">
            <a:spAutoFit/>
          </a:bodyPr>
          <a:lstStyle/>
          <a:p>
            <a:endParaRPr lang="en-US" altLang="zh-CN" sz="2700" dirty="0">
              <a:solidFill>
                <a:srgbClr val="159734"/>
              </a:solidFill>
              <a:latin typeface="微软雅黑" panose="020B0503020204020204" pitchFamily="34" charset="-122"/>
              <a:ea typeface="微软雅黑" panose="020B0503020204020204" pitchFamily="34" charset="-122"/>
            </a:endParaRPr>
          </a:p>
          <a:p>
            <a:r>
              <a:rPr lang="en-US" altLang="zh-CN" sz="24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00B050"/>
              </a:solidFill>
              <a:latin typeface="Arial" panose="020B0604020202020204" pitchFamily="34" charset="0"/>
            </a:endParaRPr>
          </a:p>
        </p:txBody>
      </p:sp>
      <p:sp>
        <p:nvSpPr>
          <p:cNvPr id="31753" name="Picture 22" descr="http://a2.att.hudong.com/51/49/01300000201583121756499351785.jpg"/>
          <p:cNvSpPr>
            <a:spLocks noChangeAspect="1"/>
          </p:cNvSpPr>
          <p:nvPr/>
        </p:nvSpPr>
        <p:spPr>
          <a:xfrm>
            <a:off x="7345363" y="2708275"/>
            <a:ext cx="1725612" cy="476250"/>
          </a:xfrm>
          <a:prstGeom prst="rect">
            <a:avLst/>
          </a:prstGeom>
          <a:noFill/>
          <a:ln w="9525">
            <a:noFill/>
          </a:ln>
        </p:spPr>
        <p:txBody>
          <a:bodyPr lIns="104306" tIns="52153" rIns="104306" bIns="52153"/>
          <a:lstStyle/>
          <a:p>
            <a:endParaRPr lang="zh-CN" altLang="en-US" dirty="0">
              <a:latin typeface="Arial" panose="020B0604020202020204" pitchFamily="34" charset="0"/>
            </a:endParaRPr>
          </a:p>
        </p:txBody>
      </p:sp>
      <p:sp>
        <p:nvSpPr>
          <p:cNvPr id="31754" name="矩形 17"/>
          <p:cNvSpPr/>
          <p:nvPr/>
        </p:nvSpPr>
        <p:spPr>
          <a:xfrm>
            <a:off x="7821613" y="1141413"/>
            <a:ext cx="4267200" cy="798830"/>
          </a:xfrm>
          <a:prstGeom prst="rect">
            <a:avLst/>
          </a:prstGeom>
          <a:noFill/>
          <a:ln w="9525">
            <a:noFill/>
          </a:ln>
        </p:spPr>
        <p:txBody>
          <a:bodyPr>
            <a:spAutoFit/>
          </a:bodyPr>
          <a:lstStyle/>
          <a:p>
            <a:pPr algn="ctr" eaLnBrk="0" hangingPunct="0"/>
            <a:endParaRPr lang="en-US" altLang="zh-CN" sz="2000" b="1" dirty="0">
              <a:solidFill>
                <a:srgbClr val="006666"/>
              </a:solidFill>
              <a:latin typeface="微软雅黑" panose="020B0503020204020204" pitchFamily="34" charset="-122"/>
              <a:ea typeface="微软雅黑" panose="020B0503020204020204" pitchFamily="34" charset="-122"/>
            </a:endParaRPr>
          </a:p>
          <a:p>
            <a:pPr algn="ctr" eaLnBrk="0" hangingPunct="0">
              <a:lnSpc>
                <a:spcPct val="130000"/>
              </a:lnSpc>
            </a:pPr>
            <a:endParaRPr lang="en-US" altLang="zh-CN" sz="2000" b="1" dirty="0">
              <a:solidFill>
                <a:srgbClr val="FB6305"/>
              </a:solidFill>
              <a:latin typeface="微软雅黑" panose="020B0503020204020204" pitchFamily="34" charset="-122"/>
              <a:ea typeface="微软雅黑" panose="020B0503020204020204" pitchFamily="34" charset="-122"/>
            </a:endParaRPr>
          </a:p>
        </p:txBody>
      </p:sp>
      <p:sp>
        <p:nvSpPr>
          <p:cNvPr id="18" name="矩形 17"/>
          <p:cNvSpPr/>
          <p:nvPr/>
        </p:nvSpPr>
        <p:spPr>
          <a:xfrm>
            <a:off x="142875" y="171450"/>
            <a:ext cx="377825" cy="8572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1757" name="图片 25" descr="G:\未标题111.jpg"/>
          <p:cNvPicPr>
            <a:picLocks noChangeAspect="1"/>
          </p:cNvPicPr>
          <p:nvPr/>
        </p:nvPicPr>
        <p:blipFill>
          <a:blip r:embed="rId2"/>
          <a:stretch>
            <a:fillRect/>
          </a:stretch>
        </p:blipFill>
        <p:spPr>
          <a:xfrm>
            <a:off x="0" y="0"/>
            <a:ext cx="2484438" cy="1201738"/>
          </a:xfrm>
          <a:prstGeom prst="rect">
            <a:avLst/>
          </a:prstGeom>
          <a:noFill/>
          <a:ln w="9525">
            <a:noFill/>
          </a:ln>
        </p:spPr>
      </p:pic>
      <p:sp>
        <p:nvSpPr>
          <p:cNvPr id="31758" name="矩形 63"/>
          <p:cNvSpPr/>
          <p:nvPr/>
        </p:nvSpPr>
        <p:spPr>
          <a:xfrm>
            <a:off x="0" y="6524625"/>
            <a:ext cx="12192000" cy="333375"/>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0066"/>
              </a:solidFill>
              <a:latin typeface="Arial" panose="020B0604020202020204" pitchFamily="34" charset="0"/>
            </a:endParaRPr>
          </a:p>
        </p:txBody>
      </p:sp>
      <p:sp>
        <p:nvSpPr>
          <p:cNvPr id="2" name="标题 1"/>
          <p:cNvSpPr>
            <a:spLocks noGrp="1"/>
          </p:cNvSpPr>
          <p:nvPr>
            <p:ph type="title"/>
          </p:nvPr>
        </p:nvSpPr>
        <p:spPr>
          <a:xfrm>
            <a:off x="609600" y="274955"/>
            <a:ext cx="10972800" cy="866775"/>
          </a:xfrm>
        </p:spPr>
        <p:txBody>
          <a:bodyPr/>
          <a:lstStyle/>
          <a:p>
            <a:r>
              <a:rPr lang="en-US" altLang="zh-CN" b="1"/>
              <a:t>                                 </a:t>
            </a:r>
            <a:r>
              <a:rPr lang="zh-CN" altLang="en-US" b="1">
                <a:solidFill>
                  <a:srgbClr val="0070C0"/>
                </a:solidFill>
              </a:rPr>
              <a:t>异动和风险提示</a:t>
            </a:r>
          </a:p>
        </p:txBody>
      </p:sp>
      <p:sp>
        <p:nvSpPr>
          <p:cNvPr id="100" name="文本框 99"/>
          <p:cNvSpPr txBox="1"/>
          <p:nvPr/>
        </p:nvSpPr>
        <p:spPr>
          <a:xfrm>
            <a:off x="299085" y="1141730"/>
            <a:ext cx="11248390" cy="5631180"/>
          </a:xfrm>
          <a:prstGeom prst="rect">
            <a:avLst/>
          </a:prstGeom>
          <a:noFill/>
          <a:ln w="9525">
            <a:noFill/>
          </a:ln>
        </p:spPr>
        <p:txBody>
          <a:bodyPr wrap="square">
            <a:spAutoFit/>
          </a:bodyPr>
          <a:lstStyle/>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血脂代谢异常：临床吻合率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--96%</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血糖代谢异常：临床吻合率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--82%</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高血压风险：   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--87%</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血栓形成风险：临床吻合率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激素代谢异常：临床吻合率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--90%</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免疫代谢异常：临床吻合率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炎症形成风险：临床吻合率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以上</a:t>
            </a:r>
          </a:p>
          <a:p>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肿瘤形成风险：临床吻合率</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--52%</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左右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矩形 63"/>
          <p:cNvSpPr/>
          <p:nvPr/>
        </p:nvSpPr>
        <p:spPr>
          <a:xfrm>
            <a:off x="0" y="6534150"/>
            <a:ext cx="12192000" cy="3238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sp>
        <p:nvSpPr>
          <p:cNvPr id="8" name="矩形 7"/>
          <p:cNvSpPr/>
          <p:nvPr/>
        </p:nvSpPr>
        <p:spPr>
          <a:xfrm>
            <a:off x="142875" y="171450"/>
            <a:ext cx="377825" cy="8572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2775" name="图片 25" descr="G:\未标题111.jpg"/>
          <p:cNvPicPr>
            <a:picLocks noChangeAspect="1"/>
          </p:cNvPicPr>
          <p:nvPr/>
        </p:nvPicPr>
        <p:blipFill>
          <a:blip r:embed="rId2"/>
          <a:stretch>
            <a:fillRect/>
          </a:stretch>
        </p:blipFill>
        <p:spPr>
          <a:xfrm>
            <a:off x="0" y="0"/>
            <a:ext cx="2484438" cy="1201738"/>
          </a:xfrm>
          <a:prstGeom prst="rect">
            <a:avLst/>
          </a:prstGeom>
          <a:noFill/>
          <a:ln w="9525">
            <a:noFill/>
          </a:ln>
        </p:spPr>
      </p:pic>
      <p:sp>
        <p:nvSpPr>
          <p:cNvPr id="100" name="文本框 99"/>
          <p:cNvSpPr txBox="1"/>
          <p:nvPr/>
        </p:nvSpPr>
        <p:spPr>
          <a:xfrm>
            <a:off x="142875" y="920750"/>
            <a:ext cx="11344910" cy="6777990"/>
          </a:xfrm>
          <a:prstGeom prst="rect">
            <a:avLst/>
          </a:prstGeom>
          <a:noFill/>
          <a:ln w="9525">
            <a:noFill/>
          </a:ln>
        </p:spPr>
        <p:txBody>
          <a:bodyPr wrap="square">
            <a:spAutoFit/>
          </a:bodyPr>
          <a:lstStyle/>
          <a:p>
            <a:endParaRPr lang="zh-CN" altLang="en-US" sz="105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4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基础生理功能评估</a:t>
            </a: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心功能：临床吻合率大于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肺功能：临床吻合率大于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肝功能：临床吻合率大于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肾功能：临床吻合率大于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胃肠功能：临床吻合率大于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90%</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神经功能：临床吻合率大于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生殖功能：临床吻合率大于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90%</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免疫功能：临床吻合率大于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95%</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基础代谢：临床吻合率大于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99%</a:t>
            </a:r>
          </a:p>
          <a:p>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水电解质、微量元素和血气分析：临床吻合率大于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99%</a:t>
            </a:r>
          </a:p>
        </p:txBody>
      </p:sp>
    </p:spTree>
  </p:cSld>
  <p:clrMapOvr>
    <a:masterClrMapping/>
  </p:clrMapOvr>
  <p:transition spd="med" advTm="6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p:cNvSpPr>
            <a:spLocks noChangeArrowheads="1"/>
          </p:cNvSpPr>
          <p:nvPr/>
        </p:nvSpPr>
        <p:spPr bwMode="auto">
          <a:xfrm>
            <a:off x="0" y="820420"/>
            <a:ext cx="12192000" cy="5217795"/>
          </a:xfrm>
          <a:prstGeom prst="rect">
            <a:avLst/>
          </a:prstGeom>
          <a:solidFill>
            <a:srgbClr val="0070C0"/>
          </a:solidFill>
          <a:ln w="9525" cmpd="sng">
            <a:solidFill>
              <a:schemeClr val="tx1"/>
            </a:solidFill>
            <a:miter lim="800000"/>
          </a:ln>
          <a:effectLst>
            <a:outerShdw dist="17961"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142875" y="171450"/>
            <a:ext cx="377825" cy="8572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8" name="矩形 11"/>
          <p:cNvSpPr/>
          <p:nvPr/>
        </p:nvSpPr>
        <p:spPr>
          <a:xfrm>
            <a:off x="1195070" y="1028065"/>
            <a:ext cx="10735310" cy="4431030"/>
          </a:xfrm>
          <a:prstGeom prst="rect">
            <a:avLst/>
          </a:prstGeom>
          <a:noFill/>
          <a:ln w="9525">
            <a:noFill/>
          </a:ln>
        </p:spPr>
        <p:txBody>
          <a:bodyPr wrap="square">
            <a:spAutoFit/>
          </a:bodyPr>
          <a:lstStyle/>
          <a:p>
            <a:pPr>
              <a:lnSpc>
                <a:spcPct val="120000"/>
              </a:lnSpc>
            </a:pPr>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临床科研应用</a:t>
            </a:r>
          </a:p>
          <a:p>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亚健康评估：</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11741</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例（临床吻合率大于</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99%</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体检疑点确认：</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5926</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例（临床吻合率大于</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95%</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慢病管理：</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305</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例（临床总有效率大于</a:t>
            </a: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99%</a:t>
            </a:r>
            <a:r>
              <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endPar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solidFill>
                <a:schemeClr val="bg1"/>
              </a:solidFill>
              <a:latin typeface="Arial" panose="020B0604020202020204" pitchFamily="34" charset="0"/>
            </a:endParaRPr>
          </a:p>
        </p:txBody>
      </p:sp>
      <p:pic>
        <p:nvPicPr>
          <p:cNvPr id="33802" name="图片 25" descr="G:\未标题111.jpg"/>
          <p:cNvPicPr>
            <a:picLocks noChangeAspect="1"/>
          </p:cNvPicPr>
          <p:nvPr/>
        </p:nvPicPr>
        <p:blipFill>
          <a:blip r:embed="rId2"/>
          <a:stretch>
            <a:fillRect/>
          </a:stretch>
        </p:blipFill>
        <p:spPr>
          <a:xfrm>
            <a:off x="0" y="0"/>
            <a:ext cx="2484438" cy="1201738"/>
          </a:xfrm>
          <a:prstGeom prst="rect">
            <a:avLst/>
          </a:prstGeom>
          <a:noFill/>
          <a:ln w="9525">
            <a:noFill/>
          </a:ln>
        </p:spPr>
      </p:pic>
      <p:sp>
        <p:nvSpPr>
          <p:cNvPr id="33803" name="矩形 63"/>
          <p:cNvSpPr/>
          <p:nvPr/>
        </p:nvSpPr>
        <p:spPr>
          <a:xfrm>
            <a:off x="0" y="6534150"/>
            <a:ext cx="12192000" cy="3238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0" y="1838325"/>
            <a:ext cx="12192000" cy="4238625"/>
          </a:xfrm>
          <a:prstGeom prst="rect">
            <a:avLst/>
          </a:prstGeom>
          <a:solidFill>
            <a:srgbClr val="0070C0"/>
          </a:solidFill>
          <a:ln w="9525" cmpd="sng">
            <a:solidFill>
              <a:schemeClr val="tx1"/>
            </a:solidFill>
            <a:miter lim="800000"/>
          </a:ln>
          <a:effectLst>
            <a:outerShdw dist="17961" dir="2700000" algn="ctr" rotWithShape="0">
              <a:srgbClr val="000000"/>
            </a:outerShdw>
          </a:effectLst>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rgbClr val="FB6305"/>
              </a:solidFill>
              <a:effectLst/>
              <a:uLnTx/>
              <a:uFillTx/>
              <a:latin typeface="微软雅黑" panose="020B0503020204020204" pitchFamily="34" charset="-122"/>
              <a:ea typeface="微软雅黑" panose="020B0503020204020204" pitchFamily="34" charset="-122"/>
              <a:cs typeface="+mn-cs"/>
            </a:endParaRPr>
          </a:p>
        </p:txBody>
      </p:sp>
      <p:sp>
        <p:nvSpPr>
          <p:cNvPr id="34819" name="标题 1"/>
          <p:cNvSpPr>
            <a:spLocks noGrp="1"/>
          </p:cNvSpPr>
          <p:nvPr>
            <p:ph type="title"/>
          </p:nvPr>
        </p:nvSpPr>
        <p:spPr>
          <a:xfrm>
            <a:off x="4191000" y="743585"/>
            <a:ext cx="3348990" cy="699770"/>
          </a:xfrm>
          <a:prstGeom prst="rect">
            <a:avLst/>
          </a:prstGeom>
          <a:noFill/>
          <a:ln w="9525">
            <a:noFill/>
          </a:ln>
        </p:spPr>
        <p:txBody>
          <a:bodyPr/>
          <a:lstStyle/>
          <a:p>
            <a:pPr eaLnBrk="1" hangingPunct="1"/>
            <a:r>
              <a:rPr lang="en-US" altLang="zh-CN" sz="3200" b="1" dirty="0">
                <a:solidFill>
                  <a:srgbClr val="0070C0"/>
                </a:solidFill>
              </a:rPr>
              <a:t> </a:t>
            </a:r>
            <a:r>
              <a:rPr lang="zh-CN" altLang="en-US" sz="4000" b="1" dirty="0">
                <a:solidFill>
                  <a:srgbClr val="0070C0"/>
                </a:solidFill>
              </a:rPr>
              <a:t>科研合作机构</a:t>
            </a:r>
          </a:p>
        </p:txBody>
      </p:sp>
      <p:sp>
        <p:nvSpPr>
          <p:cNvPr id="2" name="椭圆 12"/>
          <p:cNvSpPr/>
          <p:nvPr/>
        </p:nvSpPr>
        <p:spPr>
          <a:xfrm>
            <a:off x="7007225" y="4097338"/>
            <a:ext cx="617538" cy="230187"/>
          </a:xfrm>
          <a:prstGeom prst="ellipse">
            <a:avLst/>
          </a:prstGeom>
          <a:solidFill>
            <a:srgbClr val="262626"/>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036" name="椭圆 11"/>
          <p:cNvSpPr/>
          <p:nvPr/>
        </p:nvSpPr>
        <p:spPr>
          <a:xfrm>
            <a:off x="4354513" y="4105275"/>
            <a:ext cx="617537" cy="230188"/>
          </a:xfrm>
          <a:prstGeom prst="ellipse">
            <a:avLst/>
          </a:prstGeom>
          <a:solidFill>
            <a:srgbClr val="262626"/>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037" name="泪滴形 4"/>
          <p:cNvSpPr/>
          <p:nvPr/>
        </p:nvSpPr>
        <p:spPr>
          <a:xfrm rot="8121290">
            <a:off x="3800475" y="1976438"/>
            <a:ext cx="1725613" cy="1746250"/>
          </a:xfrm>
          <a:custGeom>
            <a:avLst/>
            <a:gdLst>
              <a:gd name="txL" fmla="*/ 0 w 1725613"/>
              <a:gd name="txT" fmla="*/ 0 h 1746250"/>
              <a:gd name="txR" fmla="*/ 1725613 w 1725613"/>
              <a:gd name="txB" fmla="*/ 1746250 h 1746250"/>
            </a:gdLst>
            <a:ahLst/>
            <a:cxnLst>
              <a:cxn ang="0">
                <a:pos x="0" y="873125"/>
              </a:cxn>
              <a:cxn ang="0">
                <a:pos x="862807" y="0"/>
              </a:cxn>
              <a:cxn ang="0">
                <a:pos x="1813757" y="-89198"/>
              </a:cxn>
              <a:cxn ang="0">
                <a:pos x="1725613" y="873125"/>
              </a:cxn>
              <a:cxn ang="0">
                <a:pos x="862806" y="1746250"/>
              </a:cxn>
              <a:cxn ang="0">
                <a:pos x="-1" y="873125"/>
              </a:cxn>
              <a:cxn ang="0">
                <a:pos x="0" y="873125"/>
              </a:cxn>
            </a:cxnLst>
            <a:rect l="txL" t="txT" r="txR" b="txB"/>
            <a:pathLst>
              <a:path w="1725613" h="1746250">
                <a:moveTo>
                  <a:pt x="0" y="873125"/>
                </a:moveTo>
                <a:cubicBezTo>
                  <a:pt x="0" y="390911"/>
                  <a:pt x="386292" y="0"/>
                  <a:pt x="862807" y="0"/>
                </a:cubicBezTo>
                <a:cubicBezTo>
                  <a:pt x="1179790" y="0"/>
                  <a:pt x="1496774" y="-29733"/>
                  <a:pt x="1813757" y="-89198"/>
                </a:cubicBezTo>
                <a:cubicBezTo>
                  <a:pt x="1754994" y="231576"/>
                  <a:pt x="1725613" y="552350"/>
                  <a:pt x="1725613" y="873125"/>
                </a:cubicBezTo>
                <a:cubicBezTo>
                  <a:pt x="1725613" y="1355339"/>
                  <a:pt x="1339321" y="1746250"/>
                  <a:pt x="862806" y="1746250"/>
                </a:cubicBezTo>
                <a:cubicBezTo>
                  <a:pt x="386291" y="1746250"/>
                  <a:pt x="-1" y="1355339"/>
                  <a:pt x="-1" y="873125"/>
                </a:cubicBezTo>
                <a:lnTo>
                  <a:pt x="0" y="873125"/>
                </a:lnTo>
                <a:close/>
              </a:path>
            </a:pathLst>
          </a:custGeom>
          <a:solidFill>
            <a:srgbClr val="FFFFFF">
              <a:alpha val="85097"/>
            </a:srgbClr>
          </a:solidFill>
          <a:ln w="9525">
            <a:noFill/>
          </a:ln>
        </p:spPr>
        <p:txBody>
          <a:bodyPr/>
          <a:lstStyle/>
          <a:p>
            <a:endParaRPr lang="zh-CN" altLang="en-US"/>
          </a:p>
        </p:txBody>
      </p:sp>
      <p:sp>
        <p:nvSpPr>
          <p:cNvPr id="44038" name="泪滴形 6"/>
          <p:cNvSpPr/>
          <p:nvPr/>
        </p:nvSpPr>
        <p:spPr>
          <a:xfrm rot="8121290">
            <a:off x="6454775" y="1957388"/>
            <a:ext cx="1724025" cy="1744662"/>
          </a:xfrm>
          <a:custGeom>
            <a:avLst/>
            <a:gdLst>
              <a:gd name="txL" fmla="*/ 0 w 1724025"/>
              <a:gd name="txT" fmla="*/ 0 h 1744663"/>
              <a:gd name="txR" fmla="*/ 1724025 w 1724025"/>
              <a:gd name="txB" fmla="*/ 1744663 h 1744663"/>
            </a:gdLst>
            <a:ahLst/>
            <a:cxnLst>
              <a:cxn ang="0">
                <a:pos x="0" y="872331"/>
              </a:cxn>
              <a:cxn ang="0">
                <a:pos x="862013" y="0"/>
              </a:cxn>
              <a:cxn ang="0">
                <a:pos x="1812088" y="-89117"/>
              </a:cxn>
              <a:cxn ang="0">
                <a:pos x="1724025" y="872331"/>
              </a:cxn>
              <a:cxn ang="0">
                <a:pos x="862012" y="1744662"/>
              </a:cxn>
              <a:cxn ang="0">
                <a:pos x="-1" y="872331"/>
              </a:cxn>
              <a:cxn ang="0">
                <a:pos x="0" y="872331"/>
              </a:cxn>
            </a:cxnLst>
            <a:rect l="txL" t="txT" r="txR" b="txB"/>
            <a:pathLst>
              <a:path w="1724025" h="1744663">
                <a:moveTo>
                  <a:pt x="0" y="872332"/>
                </a:moveTo>
                <a:cubicBezTo>
                  <a:pt x="0" y="390556"/>
                  <a:pt x="385936" y="0"/>
                  <a:pt x="862013" y="0"/>
                </a:cubicBezTo>
                <a:cubicBezTo>
                  <a:pt x="1178704" y="0"/>
                  <a:pt x="1495396" y="-29706"/>
                  <a:pt x="1812088" y="-89117"/>
                </a:cubicBezTo>
                <a:cubicBezTo>
                  <a:pt x="1753379" y="231366"/>
                  <a:pt x="1724025" y="551849"/>
                  <a:pt x="1724025" y="872332"/>
                </a:cubicBezTo>
                <a:cubicBezTo>
                  <a:pt x="1724025" y="1354108"/>
                  <a:pt x="1338089" y="1744664"/>
                  <a:pt x="862012" y="1744664"/>
                </a:cubicBezTo>
                <a:cubicBezTo>
                  <a:pt x="385935" y="1744664"/>
                  <a:pt x="-1" y="1354108"/>
                  <a:pt x="-1" y="872332"/>
                </a:cubicBezTo>
                <a:lnTo>
                  <a:pt x="0" y="872332"/>
                </a:lnTo>
                <a:close/>
              </a:path>
            </a:pathLst>
          </a:custGeom>
          <a:solidFill>
            <a:srgbClr val="FFFFFF">
              <a:alpha val="85097"/>
            </a:srgbClr>
          </a:solidFill>
          <a:ln w="9525">
            <a:noFill/>
          </a:ln>
        </p:spPr>
        <p:txBody>
          <a:bodyPr/>
          <a:lstStyle/>
          <a:p>
            <a:endParaRPr lang="zh-CN" altLang="en-US"/>
          </a:p>
        </p:txBody>
      </p:sp>
      <p:sp>
        <p:nvSpPr>
          <p:cNvPr id="44039" name="TextBox 9"/>
          <p:cNvSpPr txBox="1"/>
          <p:nvPr/>
        </p:nvSpPr>
        <p:spPr>
          <a:xfrm>
            <a:off x="6307138" y="2400300"/>
            <a:ext cx="2017712" cy="1076325"/>
          </a:xfrm>
          <a:prstGeom prst="rect">
            <a:avLst/>
          </a:prstGeom>
          <a:noFill/>
          <a:ln w="9525">
            <a:noFill/>
          </a:ln>
        </p:spPr>
        <p:txBody>
          <a:bodyPr>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解放军总医院</a:t>
            </a:r>
          </a:p>
        </p:txBody>
      </p:sp>
      <p:sp>
        <p:nvSpPr>
          <p:cNvPr id="44040" name="TextBox 14"/>
          <p:cNvSpPr txBox="1"/>
          <p:nvPr/>
        </p:nvSpPr>
        <p:spPr>
          <a:xfrm>
            <a:off x="3248025" y="4151313"/>
            <a:ext cx="2568575" cy="632460"/>
          </a:xfrm>
          <a:prstGeom prst="rect">
            <a:avLst/>
          </a:prstGeom>
          <a:noFill/>
          <a:ln w="9525">
            <a:noFill/>
          </a:ln>
        </p:spPr>
        <p:txBody>
          <a:bodyPr>
            <a:spAutoFit/>
          </a:bodyPr>
          <a:lstStyle/>
          <a:p>
            <a:pPr algn="ctr">
              <a:lnSpc>
                <a:spcPct val="110000"/>
              </a:lnSpc>
            </a:pP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10000"/>
              </a:lnSpc>
            </a:pP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44042" name="椭圆 22"/>
          <p:cNvSpPr/>
          <p:nvPr/>
        </p:nvSpPr>
        <p:spPr>
          <a:xfrm>
            <a:off x="9569450" y="4076700"/>
            <a:ext cx="617538" cy="230188"/>
          </a:xfrm>
          <a:prstGeom prst="ellipse">
            <a:avLst/>
          </a:prstGeom>
          <a:solidFill>
            <a:srgbClr val="262626"/>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043" name="泪滴形 23"/>
          <p:cNvSpPr/>
          <p:nvPr/>
        </p:nvSpPr>
        <p:spPr>
          <a:xfrm rot="8121290">
            <a:off x="9015413" y="1933575"/>
            <a:ext cx="1725612" cy="1744663"/>
          </a:xfrm>
          <a:custGeom>
            <a:avLst/>
            <a:gdLst>
              <a:gd name="txL" fmla="*/ 0 w 1725612"/>
              <a:gd name="txT" fmla="*/ 0 h 1744662"/>
              <a:gd name="txR" fmla="*/ 1725612 w 1725612"/>
              <a:gd name="txB" fmla="*/ 1744662 h 1744662"/>
            </a:gdLst>
            <a:ahLst/>
            <a:cxnLst>
              <a:cxn ang="0">
                <a:pos x="0" y="872333"/>
              </a:cxn>
              <a:cxn ang="0">
                <a:pos x="862806" y="0"/>
              </a:cxn>
              <a:cxn ang="0">
                <a:pos x="1813756" y="-89117"/>
              </a:cxn>
              <a:cxn ang="0">
                <a:pos x="1725612" y="872333"/>
              </a:cxn>
              <a:cxn ang="0">
                <a:pos x="862806" y="1744664"/>
              </a:cxn>
              <a:cxn ang="0">
                <a:pos x="0" y="872333"/>
              </a:cxn>
            </a:cxnLst>
            <a:rect l="txL" t="txT" r="txR" b="txB"/>
            <a:pathLst>
              <a:path w="1725612" h="1744662">
                <a:moveTo>
                  <a:pt x="0" y="872331"/>
                </a:moveTo>
                <a:cubicBezTo>
                  <a:pt x="0" y="390556"/>
                  <a:pt x="386291" y="0"/>
                  <a:pt x="862806" y="0"/>
                </a:cubicBezTo>
                <a:cubicBezTo>
                  <a:pt x="1179789" y="0"/>
                  <a:pt x="1496773" y="-29706"/>
                  <a:pt x="1813756" y="-89117"/>
                </a:cubicBezTo>
                <a:cubicBezTo>
                  <a:pt x="1754993" y="231366"/>
                  <a:pt x="1725612" y="551848"/>
                  <a:pt x="1725612" y="872331"/>
                </a:cubicBezTo>
                <a:cubicBezTo>
                  <a:pt x="1725612" y="1354106"/>
                  <a:pt x="1339321" y="1744662"/>
                  <a:pt x="862806" y="1744662"/>
                </a:cubicBezTo>
                <a:cubicBezTo>
                  <a:pt x="386291" y="1744662"/>
                  <a:pt x="0" y="1354106"/>
                  <a:pt x="0" y="872331"/>
                </a:cubicBezTo>
                <a:close/>
              </a:path>
            </a:pathLst>
          </a:custGeom>
          <a:solidFill>
            <a:srgbClr val="FFFFFF">
              <a:alpha val="85097"/>
            </a:srgbClr>
          </a:solidFill>
          <a:ln w="9525">
            <a:noFill/>
          </a:ln>
        </p:spPr>
        <p:txBody>
          <a:bodyPr/>
          <a:lstStyle/>
          <a:p>
            <a:endParaRPr lang="zh-CN" altLang="en-US"/>
          </a:p>
        </p:txBody>
      </p:sp>
      <p:sp>
        <p:nvSpPr>
          <p:cNvPr id="44044" name="TextBox 9"/>
          <p:cNvSpPr txBox="1"/>
          <p:nvPr/>
        </p:nvSpPr>
        <p:spPr>
          <a:xfrm>
            <a:off x="8883650" y="2362200"/>
            <a:ext cx="2017713" cy="1076325"/>
          </a:xfrm>
          <a:prstGeom prst="rect">
            <a:avLst/>
          </a:prstGeom>
          <a:noFill/>
          <a:ln w="9525">
            <a:noFill/>
          </a:ln>
        </p:spPr>
        <p:txBody>
          <a:bodyPr>
            <a:spAutoFit/>
          </a:bodyPr>
          <a:lstStyle/>
          <a:p>
            <a:pPr algn="ctr"/>
            <a:r>
              <a:rPr lang="zh-CN" altLang="en-US" sz="32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解放军空军总医院</a:t>
            </a:r>
          </a:p>
        </p:txBody>
      </p:sp>
      <p:sp>
        <p:nvSpPr>
          <p:cNvPr id="44046" name="TextBox 8"/>
          <p:cNvSpPr txBox="1"/>
          <p:nvPr/>
        </p:nvSpPr>
        <p:spPr>
          <a:xfrm>
            <a:off x="3654425" y="2573338"/>
            <a:ext cx="2017713" cy="953135"/>
          </a:xfrm>
          <a:prstGeom prst="rect">
            <a:avLst/>
          </a:prstGeom>
          <a:noFill/>
          <a:ln w="9525">
            <a:noFill/>
          </a:ln>
        </p:spPr>
        <p:txBody>
          <a:bodyPr>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首都医科大学</a:t>
            </a:r>
          </a:p>
        </p:txBody>
      </p:sp>
      <p:sp>
        <p:nvSpPr>
          <p:cNvPr id="34830" name="矩形 15"/>
          <p:cNvSpPr/>
          <p:nvPr/>
        </p:nvSpPr>
        <p:spPr>
          <a:xfrm>
            <a:off x="6219825" y="4287838"/>
            <a:ext cx="2559050" cy="395605"/>
          </a:xfrm>
          <a:prstGeom prst="rect">
            <a:avLst/>
          </a:prstGeom>
          <a:noFill/>
          <a:ln w="9525">
            <a:noFill/>
          </a:ln>
        </p:spPr>
        <p:txBody>
          <a:bodyPr>
            <a:spAutoFit/>
          </a:bodyPr>
          <a:lstStyle/>
          <a:p>
            <a:pPr>
              <a:lnSpc>
                <a:spcPct val="110000"/>
              </a:lnSpc>
            </a:pPr>
            <a:r>
              <a:rPr lang="zh-CN" altLang="en-US" b="1" dirty="0">
                <a:solidFill>
                  <a:schemeClr val="bg1"/>
                </a:solidFill>
                <a:latin typeface="微软雅黑" panose="020B0503020204020204" pitchFamily="34" charset="-122"/>
                <a:ea typeface="微软雅黑" panose="020B0503020204020204" pitchFamily="34" charset="-122"/>
              </a:rPr>
              <a:t>   </a:t>
            </a:r>
            <a:endParaRPr lang="en-US" altLang="x-none" sz="1400" b="1" dirty="0">
              <a:solidFill>
                <a:schemeClr val="bg1"/>
              </a:solidFill>
              <a:latin typeface="微软雅黑" panose="020B0503020204020204" pitchFamily="34" charset="-122"/>
              <a:ea typeface="微软雅黑" panose="020B0503020204020204" pitchFamily="34" charset="-122"/>
            </a:endParaRPr>
          </a:p>
        </p:txBody>
      </p:sp>
      <p:sp>
        <p:nvSpPr>
          <p:cNvPr id="18" name="椭圆 11"/>
          <p:cNvSpPr/>
          <p:nvPr/>
        </p:nvSpPr>
        <p:spPr>
          <a:xfrm>
            <a:off x="1858963" y="4152900"/>
            <a:ext cx="617537" cy="230188"/>
          </a:xfrm>
          <a:prstGeom prst="ellipse">
            <a:avLst/>
          </a:prstGeom>
          <a:solidFill>
            <a:srgbClr val="262626"/>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9" name="泪滴形 4"/>
          <p:cNvSpPr/>
          <p:nvPr/>
        </p:nvSpPr>
        <p:spPr>
          <a:xfrm rot="8121290">
            <a:off x="1304925" y="2024063"/>
            <a:ext cx="1725613" cy="1746250"/>
          </a:xfrm>
          <a:custGeom>
            <a:avLst/>
            <a:gdLst>
              <a:gd name="txL" fmla="*/ 0 w 1725613"/>
              <a:gd name="txT" fmla="*/ 0 h 1746250"/>
              <a:gd name="txR" fmla="*/ 1725613 w 1725613"/>
              <a:gd name="txB" fmla="*/ 1746250 h 1746250"/>
            </a:gdLst>
            <a:ahLst/>
            <a:cxnLst>
              <a:cxn ang="0">
                <a:pos x="0" y="873125"/>
              </a:cxn>
              <a:cxn ang="0">
                <a:pos x="862807" y="0"/>
              </a:cxn>
              <a:cxn ang="0">
                <a:pos x="1813757" y="-89198"/>
              </a:cxn>
              <a:cxn ang="0">
                <a:pos x="1725613" y="873125"/>
              </a:cxn>
              <a:cxn ang="0">
                <a:pos x="862806" y="1746250"/>
              </a:cxn>
              <a:cxn ang="0">
                <a:pos x="-1" y="873125"/>
              </a:cxn>
              <a:cxn ang="0">
                <a:pos x="0" y="873125"/>
              </a:cxn>
            </a:cxnLst>
            <a:rect l="txL" t="txT" r="txR" b="txB"/>
            <a:pathLst>
              <a:path w="1725613" h="1746250">
                <a:moveTo>
                  <a:pt x="0" y="873125"/>
                </a:moveTo>
                <a:cubicBezTo>
                  <a:pt x="0" y="390911"/>
                  <a:pt x="386292" y="0"/>
                  <a:pt x="862807" y="0"/>
                </a:cubicBezTo>
                <a:cubicBezTo>
                  <a:pt x="1179790" y="0"/>
                  <a:pt x="1496774" y="-29733"/>
                  <a:pt x="1813757" y="-89198"/>
                </a:cubicBezTo>
                <a:cubicBezTo>
                  <a:pt x="1754994" y="231576"/>
                  <a:pt x="1725613" y="552350"/>
                  <a:pt x="1725613" y="873125"/>
                </a:cubicBezTo>
                <a:cubicBezTo>
                  <a:pt x="1725613" y="1355339"/>
                  <a:pt x="1339321" y="1746250"/>
                  <a:pt x="862806" y="1746250"/>
                </a:cubicBezTo>
                <a:cubicBezTo>
                  <a:pt x="386291" y="1746250"/>
                  <a:pt x="-1" y="1355339"/>
                  <a:pt x="-1" y="873125"/>
                </a:cubicBezTo>
                <a:lnTo>
                  <a:pt x="0" y="873125"/>
                </a:lnTo>
                <a:close/>
              </a:path>
            </a:pathLst>
          </a:custGeom>
          <a:solidFill>
            <a:srgbClr val="FFFFFF">
              <a:alpha val="85097"/>
            </a:srgbClr>
          </a:solidFill>
          <a:ln w="9525">
            <a:noFill/>
          </a:ln>
        </p:spPr>
        <p:txBody>
          <a:bodyPr/>
          <a:lstStyle/>
          <a:p>
            <a:endParaRPr lang="zh-CN" altLang="en-US"/>
          </a:p>
        </p:txBody>
      </p:sp>
      <p:sp>
        <p:nvSpPr>
          <p:cNvPr id="20" name="TextBox 14"/>
          <p:cNvSpPr txBox="1"/>
          <p:nvPr/>
        </p:nvSpPr>
        <p:spPr>
          <a:xfrm>
            <a:off x="768350" y="4140200"/>
            <a:ext cx="2333625" cy="632460"/>
          </a:xfrm>
          <a:prstGeom prst="rect">
            <a:avLst/>
          </a:prstGeom>
          <a:noFill/>
          <a:ln w="9525">
            <a:noFill/>
          </a:ln>
        </p:spPr>
        <p:txBody>
          <a:bodyPr>
            <a:spAutoFit/>
          </a:bodyPr>
          <a:lstStyle/>
          <a:p>
            <a:pPr algn="ctr">
              <a:lnSpc>
                <a:spcPct val="110000"/>
              </a:lnSpc>
            </a:pP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10000"/>
              </a:lnSpc>
            </a:pPr>
            <a:endParaRPr lang="en-US" altLang="x-none" sz="1600" b="1" dirty="0">
              <a:solidFill>
                <a:schemeClr val="bg1"/>
              </a:solidFill>
              <a:latin typeface="微软雅黑" panose="020B0503020204020204" pitchFamily="34" charset="-122"/>
              <a:ea typeface="微软雅黑" panose="020B0503020204020204" pitchFamily="34" charset="-122"/>
            </a:endParaRPr>
          </a:p>
        </p:txBody>
      </p:sp>
      <p:sp>
        <p:nvSpPr>
          <p:cNvPr id="21" name="TextBox 8"/>
          <p:cNvSpPr txBox="1"/>
          <p:nvPr/>
        </p:nvSpPr>
        <p:spPr>
          <a:xfrm>
            <a:off x="1158875" y="2620963"/>
            <a:ext cx="2017713" cy="953135"/>
          </a:xfrm>
          <a:prstGeom prst="rect">
            <a:avLst/>
          </a:prstGeom>
          <a:noFill/>
          <a:ln w="9525">
            <a:noFill/>
          </a:ln>
        </p:spPr>
        <p:txBody>
          <a:bodyPr>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北京中医药大学</a:t>
            </a:r>
          </a:p>
        </p:txBody>
      </p:sp>
      <p:sp>
        <p:nvSpPr>
          <p:cNvPr id="22" name="矩形 21"/>
          <p:cNvSpPr/>
          <p:nvPr/>
        </p:nvSpPr>
        <p:spPr>
          <a:xfrm>
            <a:off x="142875" y="171450"/>
            <a:ext cx="377825" cy="8572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38" name="矩形 63"/>
          <p:cNvSpPr/>
          <p:nvPr/>
        </p:nvSpPr>
        <p:spPr>
          <a:xfrm>
            <a:off x="0" y="6610350"/>
            <a:ext cx="12192000" cy="2476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pic>
        <p:nvPicPr>
          <p:cNvPr id="34839" name="图片 25" descr="G:\未标题111.jpg"/>
          <p:cNvPicPr>
            <a:picLocks noChangeAspect="1"/>
          </p:cNvPicPr>
          <p:nvPr/>
        </p:nvPicPr>
        <p:blipFill>
          <a:blip r:embed="rId2"/>
          <a:stretch>
            <a:fillRect/>
          </a:stretch>
        </p:blipFill>
        <p:spPr>
          <a:xfrm>
            <a:off x="0" y="0"/>
            <a:ext cx="2484438" cy="1201738"/>
          </a:xfrm>
          <a:prstGeom prst="rect">
            <a:avLst/>
          </a:prstGeom>
          <a:noFill/>
          <a:ln w="9525">
            <a:noFill/>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046"/>
                                        </p:tgtEl>
                                        <p:attrNameLst>
                                          <p:attrName>style.visibility</p:attrName>
                                        </p:attrNameLst>
                                      </p:cBhvr>
                                      <p:to>
                                        <p:strVal val="visible"/>
                                      </p:to>
                                    </p:set>
                                    <p:animEffect transition="in" filter="fade">
                                      <p:cBhvr>
                                        <p:cTn id="12" dur="1000"/>
                                        <p:tgtEl>
                                          <p:spTgt spid="44046"/>
                                        </p:tgtEl>
                                      </p:cBhvr>
                                    </p:animEffect>
                                    <p:anim calcmode="lin" valueType="num">
                                      <p:cBhvr>
                                        <p:cTn id="13" dur="1000" fill="hold"/>
                                        <p:tgtEl>
                                          <p:spTgt spid="44046"/>
                                        </p:tgtEl>
                                        <p:attrNameLst>
                                          <p:attrName>ppt_x</p:attrName>
                                        </p:attrNameLst>
                                      </p:cBhvr>
                                      <p:tavLst>
                                        <p:tav tm="0">
                                          <p:val>
                                            <p:strVal val="#ppt_x"/>
                                          </p:val>
                                        </p:tav>
                                        <p:tav tm="100000">
                                          <p:val>
                                            <p:strVal val="#ppt_x"/>
                                          </p:val>
                                        </p:tav>
                                      </p:tavLst>
                                    </p:anim>
                                    <p:anim calcmode="lin" valueType="num">
                                      <p:cBhvr>
                                        <p:cTn id="14" dur="1000" fill="hold"/>
                                        <p:tgtEl>
                                          <p:spTgt spid="440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fade">
                                      <p:cBhvr>
                                        <p:cTn id="17" dur="1000"/>
                                        <p:tgtEl>
                                          <p:spTgt spid="44037"/>
                                        </p:tgtEl>
                                      </p:cBhvr>
                                    </p:animEffect>
                                    <p:anim calcmode="lin" valueType="num">
                                      <p:cBhvr>
                                        <p:cTn id="18" dur="1000" fill="hold"/>
                                        <p:tgtEl>
                                          <p:spTgt spid="44037"/>
                                        </p:tgtEl>
                                        <p:attrNameLst>
                                          <p:attrName>ppt_x</p:attrName>
                                        </p:attrNameLst>
                                      </p:cBhvr>
                                      <p:tavLst>
                                        <p:tav tm="0">
                                          <p:val>
                                            <p:strVal val="#ppt_x"/>
                                          </p:val>
                                        </p:tav>
                                        <p:tav tm="100000">
                                          <p:val>
                                            <p:strVal val="#ppt_x"/>
                                          </p:val>
                                        </p:tav>
                                      </p:tavLst>
                                    </p:anim>
                                    <p:anim calcmode="lin" valueType="num">
                                      <p:cBhvr>
                                        <p:cTn id="19" dur="1000" fill="hold"/>
                                        <p:tgtEl>
                                          <p:spTgt spid="440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4040"/>
                                        </p:tgtEl>
                                        <p:attrNameLst>
                                          <p:attrName>style.visibility</p:attrName>
                                        </p:attrNameLst>
                                      </p:cBhvr>
                                      <p:to>
                                        <p:strVal val="visible"/>
                                      </p:to>
                                    </p:set>
                                    <p:animEffect transition="in" filter="fade">
                                      <p:cBhvr>
                                        <p:cTn id="23" dur="500"/>
                                        <p:tgtEl>
                                          <p:spTgt spid="4404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4039"/>
                                        </p:tgtEl>
                                        <p:attrNameLst>
                                          <p:attrName>style.visibility</p:attrName>
                                        </p:attrNameLst>
                                      </p:cBhvr>
                                      <p:to>
                                        <p:strVal val="visible"/>
                                      </p:to>
                                    </p:set>
                                    <p:animEffect transition="in" filter="fade">
                                      <p:cBhvr>
                                        <p:cTn id="33" dur="1000"/>
                                        <p:tgtEl>
                                          <p:spTgt spid="44039"/>
                                        </p:tgtEl>
                                      </p:cBhvr>
                                    </p:animEffect>
                                    <p:anim calcmode="lin" valueType="num">
                                      <p:cBhvr>
                                        <p:cTn id="34" dur="1000" fill="hold"/>
                                        <p:tgtEl>
                                          <p:spTgt spid="44039"/>
                                        </p:tgtEl>
                                        <p:attrNameLst>
                                          <p:attrName>ppt_x</p:attrName>
                                        </p:attrNameLst>
                                      </p:cBhvr>
                                      <p:tavLst>
                                        <p:tav tm="0">
                                          <p:val>
                                            <p:strVal val="#ppt_x"/>
                                          </p:val>
                                        </p:tav>
                                        <p:tav tm="100000">
                                          <p:val>
                                            <p:strVal val="#ppt_x"/>
                                          </p:val>
                                        </p:tav>
                                      </p:tavLst>
                                    </p:anim>
                                    <p:anim calcmode="lin" valueType="num">
                                      <p:cBhvr>
                                        <p:cTn id="35" dur="1000" fill="hold"/>
                                        <p:tgtEl>
                                          <p:spTgt spid="4403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4038"/>
                                        </p:tgtEl>
                                        <p:attrNameLst>
                                          <p:attrName>style.visibility</p:attrName>
                                        </p:attrNameLst>
                                      </p:cBhvr>
                                      <p:to>
                                        <p:strVal val="visible"/>
                                      </p:to>
                                    </p:set>
                                    <p:animEffect transition="in" filter="fade">
                                      <p:cBhvr>
                                        <p:cTn id="38" dur="1000"/>
                                        <p:tgtEl>
                                          <p:spTgt spid="44038"/>
                                        </p:tgtEl>
                                      </p:cBhvr>
                                    </p:animEffect>
                                    <p:anim calcmode="lin" valueType="num">
                                      <p:cBhvr>
                                        <p:cTn id="39" dur="1000" fill="hold"/>
                                        <p:tgtEl>
                                          <p:spTgt spid="44038"/>
                                        </p:tgtEl>
                                        <p:attrNameLst>
                                          <p:attrName>ppt_x</p:attrName>
                                        </p:attrNameLst>
                                      </p:cBhvr>
                                      <p:tavLst>
                                        <p:tav tm="0">
                                          <p:val>
                                            <p:strVal val="#ppt_x"/>
                                          </p:val>
                                        </p:tav>
                                        <p:tav tm="100000">
                                          <p:val>
                                            <p:strVal val="#ppt_x"/>
                                          </p:val>
                                        </p:tav>
                                      </p:tavLst>
                                    </p:anim>
                                    <p:anim calcmode="lin" valueType="num">
                                      <p:cBhvr>
                                        <p:cTn id="40" dur="1000" fill="hold"/>
                                        <p:tgtEl>
                                          <p:spTgt spid="4403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4042"/>
                                        </p:tgtEl>
                                        <p:attrNameLst>
                                          <p:attrName>style.visibility</p:attrName>
                                        </p:attrNameLst>
                                      </p:cBhvr>
                                      <p:to>
                                        <p:strVal val="visible"/>
                                      </p:to>
                                    </p:set>
                                    <p:animEffect transition="in" filter="fade">
                                      <p:cBhvr>
                                        <p:cTn id="45" dur="1000"/>
                                        <p:tgtEl>
                                          <p:spTgt spid="44042"/>
                                        </p:tgtEl>
                                      </p:cBhvr>
                                    </p:animEffect>
                                    <p:anim calcmode="lin" valueType="num">
                                      <p:cBhvr>
                                        <p:cTn id="46" dur="1000" fill="hold"/>
                                        <p:tgtEl>
                                          <p:spTgt spid="44042"/>
                                        </p:tgtEl>
                                        <p:attrNameLst>
                                          <p:attrName>ppt_x</p:attrName>
                                        </p:attrNameLst>
                                      </p:cBhvr>
                                      <p:tavLst>
                                        <p:tav tm="0">
                                          <p:val>
                                            <p:strVal val="#ppt_x"/>
                                          </p:val>
                                        </p:tav>
                                        <p:tav tm="100000">
                                          <p:val>
                                            <p:strVal val="#ppt_x"/>
                                          </p:val>
                                        </p:tav>
                                      </p:tavLst>
                                    </p:anim>
                                    <p:anim calcmode="lin" valueType="num">
                                      <p:cBhvr>
                                        <p:cTn id="47" dur="1000" fill="hold"/>
                                        <p:tgtEl>
                                          <p:spTgt spid="4404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4044"/>
                                        </p:tgtEl>
                                        <p:attrNameLst>
                                          <p:attrName>style.visibility</p:attrName>
                                        </p:attrNameLst>
                                      </p:cBhvr>
                                      <p:to>
                                        <p:strVal val="visible"/>
                                      </p:to>
                                    </p:set>
                                    <p:animEffect transition="in" filter="fade">
                                      <p:cBhvr>
                                        <p:cTn id="50" dur="1000"/>
                                        <p:tgtEl>
                                          <p:spTgt spid="44044"/>
                                        </p:tgtEl>
                                      </p:cBhvr>
                                    </p:animEffect>
                                    <p:anim calcmode="lin" valueType="num">
                                      <p:cBhvr>
                                        <p:cTn id="51" dur="1000" fill="hold"/>
                                        <p:tgtEl>
                                          <p:spTgt spid="44044"/>
                                        </p:tgtEl>
                                        <p:attrNameLst>
                                          <p:attrName>ppt_x</p:attrName>
                                        </p:attrNameLst>
                                      </p:cBhvr>
                                      <p:tavLst>
                                        <p:tav tm="0">
                                          <p:val>
                                            <p:strVal val="#ppt_x"/>
                                          </p:val>
                                        </p:tav>
                                        <p:tav tm="100000">
                                          <p:val>
                                            <p:strVal val="#ppt_x"/>
                                          </p:val>
                                        </p:tav>
                                      </p:tavLst>
                                    </p:anim>
                                    <p:anim calcmode="lin" valueType="num">
                                      <p:cBhvr>
                                        <p:cTn id="52" dur="1000" fill="hold"/>
                                        <p:tgtEl>
                                          <p:spTgt spid="4404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4043"/>
                                        </p:tgtEl>
                                        <p:attrNameLst>
                                          <p:attrName>style.visibility</p:attrName>
                                        </p:attrNameLst>
                                      </p:cBhvr>
                                      <p:to>
                                        <p:strVal val="visible"/>
                                      </p:to>
                                    </p:set>
                                    <p:animEffect transition="in" filter="fade">
                                      <p:cBhvr>
                                        <p:cTn id="55" dur="1000"/>
                                        <p:tgtEl>
                                          <p:spTgt spid="44043"/>
                                        </p:tgtEl>
                                      </p:cBhvr>
                                    </p:animEffect>
                                    <p:anim calcmode="lin" valueType="num">
                                      <p:cBhvr>
                                        <p:cTn id="56" dur="1000" fill="hold"/>
                                        <p:tgtEl>
                                          <p:spTgt spid="44043"/>
                                        </p:tgtEl>
                                        <p:attrNameLst>
                                          <p:attrName>ppt_x</p:attrName>
                                        </p:attrNameLst>
                                      </p:cBhvr>
                                      <p:tavLst>
                                        <p:tav tm="0">
                                          <p:val>
                                            <p:strVal val="#ppt_x"/>
                                          </p:val>
                                        </p:tav>
                                        <p:tav tm="100000">
                                          <p:val>
                                            <p:strVal val="#ppt_x"/>
                                          </p:val>
                                        </p:tav>
                                      </p:tavLst>
                                    </p:anim>
                                    <p:anim calcmode="lin" valueType="num">
                                      <p:cBhvr>
                                        <p:cTn id="57" dur="1000" fill="hold"/>
                                        <p:tgtEl>
                                          <p:spTgt spid="4404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036" grpId="0" animBg="1"/>
      <p:bldP spid="44039" grpId="0"/>
      <p:bldP spid="44040" grpId="0"/>
      <p:bldP spid="44042" grpId="0" animBg="1"/>
      <p:bldP spid="44044" grpId="0"/>
      <p:bldP spid="44046" grpId="0"/>
      <p:bldP spid="18"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noChangeArrowheads="1"/>
          </p:cNvSpPr>
          <p:nvPr>
            <p:ph type="title" idx="4294967295"/>
          </p:nvPr>
        </p:nvSpPr>
        <p:spPr bwMode="auto">
          <a:xfrm>
            <a:off x="3971925" y="574675"/>
            <a:ext cx="4676775" cy="1100138"/>
          </a:xfrm>
          <a:prstGeom prst="rect">
            <a:avLst/>
          </a:prstGeom>
          <a:ln>
            <a:noFill/>
            <a:miter lim="800000"/>
          </a:ln>
        </p:spPr>
        <p:txBody>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4000" b="1" i="0" u="none" strike="noStrike" kern="0" cap="none" spc="0" normalizeH="0" baseline="0" noProof="0" dirty="0" smtClean="0">
                <a:ln>
                  <a:noFill/>
                </a:ln>
                <a:solidFill>
                  <a:srgbClr val="0070C0"/>
                </a:solidFill>
                <a:effectLst/>
                <a:uLnTx/>
                <a:uFillTx/>
                <a:latin typeface="微软雅黑" panose="020B0503020204020204" pitchFamily="34" charset="-122"/>
                <a:ea typeface="+mj-ea"/>
                <a:cs typeface="+mj-cs"/>
              </a:rPr>
              <a:t>      </a:t>
            </a:r>
            <a:r>
              <a:rPr kumimoji="0" lang="zh-CN" altLang="en-US" sz="4000" b="1" i="0" u="none" strike="noStrike" kern="0" cap="none" spc="0" normalizeH="0" baseline="0" noProof="0" dirty="0" smtClean="0">
                <a:ln>
                  <a:noFill/>
                </a:ln>
                <a:solidFill>
                  <a:srgbClr val="0070C0"/>
                </a:solidFill>
                <a:effectLst/>
                <a:uLnTx/>
                <a:uFillTx/>
                <a:latin typeface="微软雅黑" panose="020B0503020204020204" pitchFamily="34" charset="-122"/>
                <a:ea typeface="+mj-ea"/>
                <a:cs typeface="+mj-cs"/>
              </a:rPr>
              <a:t>技术优势</a:t>
            </a:r>
          </a:p>
        </p:txBody>
      </p:sp>
      <p:sp>
        <p:nvSpPr>
          <p:cNvPr id="37891" name="饼图 52"/>
          <p:cNvSpPr/>
          <p:nvPr/>
        </p:nvSpPr>
        <p:spPr>
          <a:xfrm flipH="1" flipV="1">
            <a:off x="1370013" y="3808413"/>
            <a:ext cx="893762" cy="893762"/>
          </a:xfrm>
          <a:custGeom>
            <a:avLst/>
            <a:gdLst>
              <a:gd name="txL" fmla="*/ 0 w 893762"/>
              <a:gd name="txT" fmla="*/ 0 h 893762"/>
              <a:gd name="txR" fmla="*/ 893762 w 893762"/>
              <a:gd name="txB" fmla="*/ 893762 h 893762"/>
            </a:gdLst>
            <a:ahLst/>
            <a:cxnLst>
              <a:cxn ang="0">
                <a:pos x="893762" y="446881"/>
              </a:cxn>
              <a:cxn ang="0">
                <a:pos x="893762" y="446881"/>
              </a:cxn>
              <a:cxn ang="0">
                <a:pos x="446881" y="893762"/>
              </a:cxn>
              <a:cxn ang="0">
                <a:pos x="18" y="450941"/>
              </a:cxn>
              <a:cxn ang="0">
                <a:pos x="446881" y="446881"/>
              </a:cxn>
            </a:cxnLst>
            <a:rect l="txL" t="txT" r="txR" b="txB"/>
            <a:pathLst>
              <a:path w="893762" h="893762">
                <a:moveTo>
                  <a:pt x="893762" y="446881"/>
                </a:moveTo>
                <a:lnTo>
                  <a:pt x="893762" y="446881"/>
                </a:lnTo>
                <a:cubicBezTo>
                  <a:pt x="893762" y="693686"/>
                  <a:pt x="693686" y="893762"/>
                  <a:pt x="446881" y="893762"/>
                </a:cubicBezTo>
                <a:cubicBezTo>
                  <a:pt x="201659" y="893762"/>
                  <a:pt x="2246" y="696152"/>
                  <a:pt x="18" y="450941"/>
                </a:cubicBezTo>
                <a:lnTo>
                  <a:pt x="446881" y="446881"/>
                </a:lnTo>
                <a:close/>
              </a:path>
            </a:pathLst>
          </a:custGeom>
          <a:solidFill>
            <a:srgbClr val="70AD47">
              <a:alpha val="100000"/>
            </a:srgbClr>
          </a:solidFill>
          <a:ln w="9525">
            <a:noFill/>
          </a:ln>
        </p:spPr>
        <p:txBody>
          <a:bodyPr/>
          <a:lstStyle/>
          <a:p>
            <a:endParaRPr lang="zh-CN" altLang="en-US"/>
          </a:p>
        </p:txBody>
      </p:sp>
      <p:sp>
        <p:nvSpPr>
          <p:cNvPr id="37892" name="弧形 76"/>
          <p:cNvSpPr/>
          <p:nvPr/>
        </p:nvSpPr>
        <p:spPr>
          <a:xfrm rot="5400000">
            <a:off x="1184275" y="3622675"/>
            <a:ext cx="1266825" cy="1263650"/>
          </a:xfrm>
          <a:custGeom>
            <a:avLst/>
            <a:gdLst>
              <a:gd name="txL" fmla="*/ 0 w 1265238"/>
              <a:gd name="txT" fmla="*/ 0 h 1263650"/>
              <a:gd name="txR" fmla="*/ 1265238 w 1265238"/>
              <a:gd name="txB" fmla="*/ 1263650 h 1263650"/>
            </a:gdLst>
            <a:ahLst/>
            <a:cxnLst>
              <a:cxn ang="0">
                <a:pos x="631693" y="1263645"/>
              </a:cxn>
              <a:cxn ang="0">
                <a:pos x="631692" y="1263645"/>
              </a:cxn>
              <a:cxn ang="0">
                <a:pos x="310" y="651607"/>
              </a:cxn>
              <a:cxn ang="0">
                <a:pos x="634206" y="631825"/>
              </a:cxn>
              <a:cxn ang="0">
                <a:pos x="631693" y="1263645"/>
              </a:cxn>
              <a:cxn ang="0">
                <a:pos x="631692" y="1263645"/>
              </a:cxn>
              <a:cxn ang="0">
                <a:pos x="310" y="651607"/>
              </a:cxn>
            </a:cxnLst>
            <a:rect l="txL" t="txT" r="txR" b="txB"/>
            <a:pathLst>
              <a:path w="1265238" h="1263650" stroke="0">
                <a:moveTo>
                  <a:pt x="630112" y="1263645"/>
                </a:moveTo>
                <a:lnTo>
                  <a:pt x="630111" y="1263645"/>
                </a:lnTo>
                <a:cubicBezTo>
                  <a:pt x="289413" y="1262296"/>
                  <a:pt x="10977" y="991715"/>
                  <a:pt x="310" y="651607"/>
                </a:cubicBezTo>
                <a:lnTo>
                  <a:pt x="632619" y="631825"/>
                </a:lnTo>
                <a:close/>
              </a:path>
              <a:path w="1265238" h="1263650" fill="none">
                <a:moveTo>
                  <a:pt x="630112" y="1263645"/>
                </a:moveTo>
                <a:lnTo>
                  <a:pt x="630111" y="1263645"/>
                </a:lnTo>
                <a:cubicBezTo>
                  <a:pt x="289413" y="1262296"/>
                  <a:pt x="10977" y="991715"/>
                  <a:pt x="310" y="651607"/>
                </a:cubicBezTo>
              </a:path>
            </a:pathLst>
          </a:custGeom>
          <a:noFill/>
          <a:ln w="158750" cap="flat" cmpd="sng">
            <a:solidFill>
              <a:srgbClr val="A5A5A5">
                <a:alpha val="100000"/>
              </a:srgbClr>
            </a:solidFill>
            <a:prstDash val="solid"/>
            <a:miter lim="800000"/>
            <a:headEnd type="none" w="med" len="med"/>
            <a:tailEnd type="none" w="med" len="med"/>
          </a:ln>
        </p:spPr>
        <p:txBody>
          <a:bodyPr/>
          <a:lstStyle/>
          <a:p>
            <a:endParaRPr lang="zh-CN" altLang="en-US"/>
          </a:p>
        </p:txBody>
      </p:sp>
      <p:sp>
        <p:nvSpPr>
          <p:cNvPr id="37893" name="弧形 76"/>
          <p:cNvSpPr/>
          <p:nvPr/>
        </p:nvSpPr>
        <p:spPr>
          <a:xfrm rot="5400000">
            <a:off x="901700" y="3336925"/>
            <a:ext cx="1831975" cy="1835150"/>
          </a:xfrm>
          <a:custGeom>
            <a:avLst/>
            <a:gdLst>
              <a:gd name="txL" fmla="*/ 0 w 1833562"/>
              <a:gd name="txT" fmla="*/ 0 h 1835150"/>
              <a:gd name="txR" fmla="*/ 1833562 w 1833562"/>
              <a:gd name="txB" fmla="*/ 1835150 h 1835150"/>
            </a:gdLst>
            <a:ahLst/>
            <a:cxnLst>
              <a:cxn ang="0">
                <a:pos x="926973" y="1835074"/>
              </a:cxn>
              <a:cxn ang="0">
                <a:pos x="926973" y="1835074"/>
              </a:cxn>
              <a:cxn ang="0">
                <a:pos x="915195" y="1835150"/>
              </a:cxn>
              <a:cxn ang="0">
                <a:pos x="0" y="917575"/>
              </a:cxn>
              <a:cxn ang="0">
                <a:pos x="192791" y="354228"/>
              </a:cxn>
              <a:cxn ang="0">
                <a:pos x="915195" y="917575"/>
              </a:cxn>
              <a:cxn ang="0">
                <a:pos x="926973" y="1835074"/>
              </a:cxn>
              <a:cxn ang="0">
                <a:pos x="926973" y="1835074"/>
              </a:cxn>
              <a:cxn ang="0">
                <a:pos x="915195" y="1835150"/>
              </a:cxn>
              <a:cxn ang="0">
                <a:pos x="0" y="917575"/>
              </a:cxn>
              <a:cxn ang="0">
                <a:pos x="192791" y="354228"/>
              </a:cxn>
            </a:cxnLst>
            <a:rect l="txL" t="txT" r="txR" b="txB"/>
            <a:pathLst>
              <a:path w="1833562" h="1835150" stroke="0">
                <a:moveTo>
                  <a:pt x="928580" y="1835074"/>
                </a:moveTo>
                <a:lnTo>
                  <a:pt x="928580" y="1835074"/>
                </a:lnTo>
                <a:cubicBezTo>
                  <a:pt x="924647" y="1835124"/>
                  <a:pt x="920714" y="1835149"/>
                  <a:pt x="916781" y="1835150"/>
                </a:cubicBezTo>
                <a:cubicBezTo>
                  <a:pt x="410456" y="1835150"/>
                  <a:pt x="0" y="1424337"/>
                  <a:pt x="0" y="917575"/>
                </a:cubicBezTo>
                <a:cubicBezTo>
                  <a:pt x="-1" y="713524"/>
                  <a:pt x="67956" y="515294"/>
                  <a:pt x="193125" y="354228"/>
                </a:cubicBezTo>
                <a:lnTo>
                  <a:pt x="916781" y="917575"/>
                </a:lnTo>
                <a:close/>
              </a:path>
              <a:path w="1833562" h="1835150" fill="none">
                <a:moveTo>
                  <a:pt x="928580" y="1835074"/>
                </a:moveTo>
                <a:lnTo>
                  <a:pt x="928580" y="1835074"/>
                </a:lnTo>
                <a:cubicBezTo>
                  <a:pt x="924647" y="1835124"/>
                  <a:pt x="920714" y="1835149"/>
                  <a:pt x="916781" y="1835150"/>
                </a:cubicBezTo>
                <a:cubicBezTo>
                  <a:pt x="410456" y="1835150"/>
                  <a:pt x="0" y="1424337"/>
                  <a:pt x="0" y="917575"/>
                </a:cubicBezTo>
                <a:cubicBezTo>
                  <a:pt x="-1" y="713524"/>
                  <a:pt x="67956" y="515294"/>
                  <a:pt x="193125" y="354228"/>
                </a:cubicBezTo>
              </a:path>
            </a:pathLst>
          </a:custGeom>
          <a:noFill/>
          <a:ln w="158750" cap="flat" cmpd="sng">
            <a:solidFill>
              <a:schemeClr val="accent1">
                <a:alpha val="100000"/>
              </a:schemeClr>
            </a:solidFill>
            <a:prstDash val="solid"/>
            <a:miter lim="800000"/>
            <a:headEnd type="none" w="med" len="med"/>
            <a:tailEnd type="none" w="med" len="med"/>
          </a:ln>
        </p:spPr>
        <p:txBody>
          <a:bodyPr/>
          <a:lstStyle/>
          <a:p>
            <a:endParaRPr lang="zh-CN" altLang="en-US"/>
          </a:p>
        </p:txBody>
      </p:sp>
      <p:sp>
        <p:nvSpPr>
          <p:cNvPr id="37894" name="弧形 76"/>
          <p:cNvSpPr/>
          <p:nvPr/>
        </p:nvSpPr>
        <p:spPr>
          <a:xfrm rot="5400000">
            <a:off x="614363" y="3052763"/>
            <a:ext cx="2405062" cy="2405062"/>
          </a:xfrm>
          <a:custGeom>
            <a:avLst/>
            <a:gdLst>
              <a:gd name="txL" fmla="*/ 0 w 2405062"/>
              <a:gd name="txT" fmla="*/ 0 h 2405062"/>
              <a:gd name="txR" fmla="*/ 2405062 w 2405062"/>
              <a:gd name="txB" fmla="*/ 2405062 h 2405062"/>
            </a:gdLst>
            <a:ahLst/>
            <a:cxnLst>
              <a:cxn ang="0">
                <a:pos x="744996" y="2314620"/>
              </a:cxn>
              <a:cxn ang="0">
                <a:pos x="744995" y="2314620"/>
              </a:cxn>
              <a:cxn ang="0">
                <a:pos x="0" y="1202531"/>
              </a:cxn>
              <a:cxn ang="0">
                <a:pos x="1189168" y="74"/>
              </a:cxn>
              <a:cxn ang="0">
                <a:pos x="1202531" y="1202531"/>
              </a:cxn>
              <a:cxn ang="0">
                <a:pos x="744996" y="2314620"/>
              </a:cxn>
              <a:cxn ang="0">
                <a:pos x="744995" y="2314620"/>
              </a:cxn>
              <a:cxn ang="0">
                <a:pos x="0" y="1202531"/>
              </a:cxn>
              <a:cxn ang="0">
                <a:pos x="1189168" y="74"/>
              </a:cxn>
            </a:cxnLst>
            <a:rect l="txL" t="txT" r="txR" b="txB"/>
            <a:pathLst>
              <a:path w="2405062" h="2405062" stroke="0">
                <a:moveTo>
                  <a:pt x="744996" y="2314620"/>
                </a:moveTo>
                <a:lnTo>
                  <a:pt x="744995" y="2314620"/>
                </a:lnTo>
                <a:cubicBezTo>
                  <a:pt x="294231" y="2129166"/>
                  <a:pt x="0" y="1689954"/>
                  <a:pt x="0" y="1202531"/>
                </a:cubicBezTo>
                <a:cubicBezTo>
                  <a:pt x="-1" y="543604"/>
                  <a:pt x="530281" y="7396"/>
                  <a:pt x="1189168" y="74"/>
                </a:cubicBezTo>
                <a:lnTo>
                  <a:pt x="1202531" y="1202531"/>
                </a:lnTo>
                <a:close/>
              </a:path>
              <a:path w="2405062" h="2405062" fill="none">
                <a:moveTo>
                  <a:pt x="744996" y="2314620"/>
                </a:moveTo>
                <a:lnTo>
                  <a:pt x="744995" y="2314620"/>
                </a:lnTo>
                <a:cubicBezTo>
                  <a:pt x="294231" y="2129166"/>
                  <a:pt x="0" y="1689954"/>
                  <a:pt x="0" y="1202531"/>
                </a:cubicBezTo>
                <a:cubicBezTo>
                  <a:pt x="-1" y="543604"/>
                  <a:pt x="530281" y="7396"/>
                  <a:pt x="1189168" y="74"/>
                </a:cubicBezTo>
              </a:path>
            </a:pathLst>
          </a:custGeom>
          <a:noFill/>
          <a:ln w="15875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37895" name="三角形 56"/>
          <p:cNvSpPr/>
          <p:nvPr/>
        </p:nvSpPr>
        <p:spPr>
          <a:xfrm flipV="1">
            <a:off x="1646238" y="2574925"/>
            <a:ext cx="342900" cy="257175"/>
          </a:xfrm>
          <a:prstGeom prst="triangle">
            <a:avLst>
              <a:gd name="adj" fmla="val 50000"/>
            </a:avLst>
          </a:prstGeom>
          <a:solidFill>
            <a:srgbClr val="0070C0"/>
          </a:solidFill>
          <a:ln w="9525">
            <a:noFill/>
          </a:ln>
        </p:spPr>
        <p:txBody>
          <a:bodyPr anchor="ctr"/>
          <a:lstStyle/>
          <a:p>
            <a:pPr algn="ctr"/>
            <a:endParaRPr lang="zh-CN" altLang="en-US" sz="3200" dirty="0">
              <a:solidFill>
                <a:srgbClr val="404040"/>
              </a:solidFill>
              <a:latin typeface="Calibri" panose="020F0502020204030204" pitchFamily="34" charset="0"/>
              <a:ea typeface="微软雅黑" panose="020B0503020204020204" pitchFamily="34" charset="-122"/>
            </a:endParaRPr>
          </a:p>
        </p:txBody>
      </p:sp>
      <p:sp>
        <p:nvSpPr>
          <p:cNvPr id="37896" name="文本框 57"/>
          <p:cNvSpPr txBox="1"/>
          <p:nvPr/>
        </p:nvSpPr>
        <p:spPr>
          <a:xfrm>
            <a:off x="1228725" y="2184400"/>
            <a:ext cx="1209675" cy="400050"/>
          </a:xfrm>
          <a:prstGeom prst="rect">
            <a:avLst/>
          </a:prstGeom>
          <a:noFill/>
          <a:ln w="9525">
            <a:noFill/>
          </a:ln>
        </p:spPr>
        <p:txBody>
          <a:bodyPr wrap="none">
            <a:spAutoFit/>
          </a:bodyPr>
          <a:lstStyle/>
          <a:p>
            <a:pPr algn="ctr" defTabSz="913130"/>
            <a:r>
              <a:rPr lang="zh-CN" altLang="en-US" sz="2000" b="1" dirty="0">
                <a:solidFill>
                  <a:srgbClr val="0070C0"/>
                </a:solidFill>
                <a:latin typeface="Calibri Light" panose="020F0302020204030204" pitchFamily="34" charset="0"/>
                <a:ea typeface="微软雅黑" panose="020B0503020204020204" pitchFamily="34" charset="-122"/>
              </a:rPr>
              <a:t>节约时间</a:t>
            </a:r>
            <a:endParaRPr lang="en-US" altLang="x-none" sz="2000" b="1" dirty="0">
              <a:solidFill>
                <a:srgbClr val="0070C0"/>
              </a:solidFill>
              <a:latin typeface="Calibri Light" panose="020F0302020204030204" pitchFamily="34" charset="0"/>
              <a:ea typeface="微软雅黑" panose="020B0503020204020204" pitchFamily="34" charset="-122"/>
            </a:endParaRPr>
          </a:p>
        </p:txBody>
      </p:sp>
      <p:sp>
        <p:nvSpPr>
          <p:cNvPr id="37897" name="文本框 58"/>
          <p:cNvSpPr txBox="1"/>
          <p:nvPr/>
        </p:nvSpPr>
        <p:spPr>
          <a:xfrm>
            <a:off x="947738" y="1590675"/>
            <a:ext cx="1730375" cy="708025"/>
          </a:xfrm>
          <a:prstGeom prst="rect">
            <a:avLst/>
          </a:prstGeom>
          <a:noFill/>
          <a:ln w="9525">
            <a:noFill/>
          </a:ln>
        </p:spPr>
        <p:txBody>
          <a:bodyPr>
            <a:spAutoFit/>
          </a:bodyPr>
          <a:lstStyle/>
          <a:p>
            <a:pPr algn="ctr" defTabSz="913130"/>
            <a:r>
              <a:rPr lang="en-US" altLang="zh-CN" sz="4000" b="1" dirty="0">
                <a:solidFill>
                  <a:srgbClr val="0070C0"/>
                </a:solidFill>
                <a:latin typeface="Calibri" panose="020F0502020204030204" pitchFamily="34" charset="0"/>
                <a:ea typeface="微软雅黑" panose="020B0503020204020204" pitchFamily="34" charset="-122"/>
              </a:rPr>
              <a:t>10</a:t>
            </a:r>
            <a:r>
              <a:rPr lang="zh-CN" altLang="en-US" sz="4000" b="1" dirty="0">
                <a:solidFill>
                  <a:srgbClr val="0070C0"/>
                </a:solidFill>
                <a:latin typeface="Calibri" panose="020F0502020204030204" pitchFamily="34" charset="0"/>
                <a:ea typeface="微软雅黑" panose="020B0503020204020204" pitchFamily="34" charset="-122"/>
              </a:rPr>
              <a:t>分钟</a:t>
            </a:r>
            <a:endParaRPr lang="en-US" altLang="zh-CN" sz="4000" b="1" dirty="0">
              <a:solidFill>
                <a:srgbClr val="0070C0"/>
              </a:solidFill>
              <a:latin typeface="Calibri" panose="020F0502020204030204" pitchFamily="34" charset="0"/>
              <a:ea typeface="微软雅黑" panose="020B0503020204020204" pitchFamily="34" charset="-122"/>
            </a:endParaRPr>
          </a:p>
        </p:txBody>
      </p:sp>
      <p:sp>
        <p:nvSpPr>
          <p:cNvPr id="37898" name="矩形 9"/>
          <p:cNvSpPr/>
          <p:nvPr/>
        </p:nvSpPr>
        <p:spPr>
          <a:xfrm>
            <a:off x="696913" y="4497388"/>
            <a:ext cx="2241550" cy="1192212"/>
          </a:xfrm>
          <a:prstGeom prst="rect">
            <a:avLst/>
          </a:prstGeom>
          <a:noFill/>
          <a:ln w="9525">
            <a:noFill/>
          </a:ln>
        </p:spPr>
        <p:txBody>
          <a:bodyPr>
            <a:spAutoFit/>
          </a:bodyPr>
          <a:lstStyle/>
          <a:p>
            <a:pPr>
              <a:lnSpc>
                <a:spcPct val="130000"/>
              </a:lnSpc>
            </a:pPr>
            <a:r>
              <a:rPr lang="zh-CN" altLang="en-US" sz="1600" b="1" dirty="0">
                <a:solidFill>
                  <a:srgbClr val="0070C0"/>
                </a:solidFill>
                <a:latin typeface="微软雅黑" panose="020B0503020204020204" pitchFamily="34" charset="-122"/>
                <a:ea typeface="微软雅黑" panose="020B0503020204020204" pitchFamily="34" charset="-122"/>
              </a:rPr>
              <a:t>节约检测时间</a:t>
            </a:r>
            <a:r>
              <a:rPr lang="zh-CN" altLang="en-US" sz="1400" b="1" dirty="0">
                <a:solidFill>
                  <a:srgbClr val="0070C0"/>
                </a:solidFill>
                <a:latin typeface="微软雅黑" panose="020B0503020204020204" pitchFamily="34" charset="-122"/>
                <a:ea typeface="微软雅黑" panose="020B0503020204020204" pitchFamily="34" charset="-122"/>
              </a:rPr>
              <a:t>！</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30000"/>
              </a:lnSpc>
            </a:pPr>
            <a:r>
              <a:rPr lang="zh-CN" altLang="en-US" sz="1300" b="1" dirty="0">
                <a:solidFill>
                  <a:srgbClr val="0070C0"/>
                </a:solidFill>
                <a:latin typeface="微软雅黑" panose="020B0503020204020204" pitchFamily="34" charset="-122"/>
                <a:ea typeface="微软雅黑" panose="020B0503020204020204" pitchFamily="34" charset="-122"/>
              </a:rPr>
              <a:t>解决传统技术方式建立电子健康档案耗时长（单人一天以上）检测贵的问题。</a:t>
            </a:r>
          </a:p>
        </p:txBody>
      </p:sp>
      <p:sp>
        <p:nvSpPr>
          <p:cNvPr id="37899" name="饼图 61"/>
          <p:cNvSpPr/>
          <p:nvPr/>
        </p:nvSpPr>
        <p:spPr>
          <a:xfrm flipH="1" flipV="1">
            <a:off x="4208463" y="3808413"/>
            <a:ext cx="893762" cy="893762"/>
          </a:xfrm>
          <a:custGeom>
            <a:avLst/>
            <a:gdLst>
              <a:gd name="txL" fmla="*/ 0 w 893762"/>
              <a:gd name="txT" fmla="*/ 0 h 893762"/>
              <a:gd name="txR" fmla="*/ 893762 w 893762"/>
              <a:gd name="txB" fmla="*/ 893762 h 893762"/>
            </a:gdLst>
            <a:ahLst/>
            <a:cxnLst>
              <a:cxn ang="0">
                <a:pos x="893762" y="446881"/>
              </a:cxn>
              <a:cxn ang="0">
                <a:pos x="893762" y="446881"/>
              </a:cxn>
              <a:cxn ang="0">
                <a:pos x="446881" y="893762"/>
              </a:cxn>
              <a:cxn ang="0">
                <a:pos x="18" y="450941"/>
              </a:cxn>
              <a:cxn ang="0">
                <a:pos x="446881" y="446881"/>
              </a:cxn>
            </a:cxnLst>
            <a:rect l="txL" t="txT" r="txR" b="txB"/>
            <a:pathLst>
              <a:path w="893762" h="893762">
                <a:moveTo>
                  <a:pt x="893762" y="446881"/>
                </a:moveTo>
                <a:lnTo>
                  <a:pt x="893762" y="446881"/>
                </a:lnTo>
                <a:cubicBezTo>
                  <a:pt x="893762" y="693686"/>
                  <a:pt x="693686" y="893762"/>
                  <a:pt x="446881" y="893762"/>
                </a:cubicBezTo>
                <a:cubicBezTo>
                  <a:pt x="201659" y="893762"/>
                  <a:pt x="2246" y="696152"/>
                  <a:pt x="18" y="450941"/>
                </a:cubicBezTo>
                <a:lnTo>
                  <a:pt x="446881" y="446881"/>
                </a:lnTo>
                <a:close/>
              </a:path>
            </a:pathLst>
          </a:custGeom>
          <a:solidFill>
            <a:srgbClr val="70AD47">
              <a:alpha val="100000"/>
            </a:srgbClr>
          </a:solidFill>
          <a:ln w="9525">
            <a:noFill/>
          </a:ln>
        </p:spPr>
        <p:txBody>
          <a:bodyPr/>
          <a:lstStyle/>
          <a:p>
            <a:endParaRPr lang="zh-CN" altLang="en-US"/>
          </a:p>
        </p:txBody>
      </p:sp>
      <p:sp>
        <p:nvSpPr>
          <p:cNvPr id="37900" name="弧形 76"/>
          <p:cNvSpPr/>
          <p:nvPr/>
        </p:nvSpPr>
        <p:spPr>
          <a:xfrm rot="5400000">
            <a:off x="4022725" y="3622675"/>
            <a:ext cx="1266825" cy="1263650"/>
          </a:xfrm>
          <a:custGeom>
            <a:avLst/>
            <a:gdLst>
              <a:gd name="txL" fmla="*/ 0 w 1265238"/>
              <a:gd name="txT" fmla="*/ 0 h 1263650"/>
              <a:gd name="txR" fmla="*/ 1265238 w 1265238"/>
              <a:gd name="txB" fmla="*/ 1263650 h 1263650"/>
            </a:gdLst>
            <a:ahLst/>
            <a:cxnLst>
              <a:cxn ang="0">
                <a:pos x="631928" y="1263646"/>
              </a:cxn>
              <a:cxn ang="0">
                <a:pos x="631928" y="1263645"/>
              </a:cxn>
              <a:cxn ang="0">
                <a:pos x="0" y="631825"/>
              </a:cxn>
              <a:cxn ang="0">
                <a:pos x="262699" y="119750"/>
              </a:cxn>
              <a:cxn ang="0">
                <a:pos x="634206" y="631825"/>
              </a:cxn>
              <a:cxn ang="0">
                <a:pos x="631928" y="1263646"/>
              </a:cxn>
              <a:cxn ang="0">
                <a:pos x="631928" y="1263645"/>
              </a:cxn>
              <a:cxn ang="0">
                <a:pos x="0" y="631825"/>
              </a:cxn>
              <a:cxn ang="0">
                <a:pos x="262699" y="119750"/>
              </a:cxn>
            </a:cxnLst>
            <a:rect l="txL" t="txT" r="txR" b="txB"/>
            <a:pathLst>
              <a:path w="1265238" h="1263650" stroke="0">
                <a:moveTo>
                  <a:pt x="630345" y="1263646"/>
                </a:moveTo>
                <a:lnTo>
                  <a:pt x="630345" y="1263645"/>
                </a:lnTo>
                <a:cubicBezTo>
                  <a:pt x="281849" y="1262394"/>
                  <a:pt x="0" y="979885"/>
                  <a:pt x="0" y="631825"/>
                </a:cubicBezTo>
                <a:cubicBezTo>
                  <a:pt x="-1" y="429023"/>
                  <a:pt x="97471" y="238548"/>
                  <a:pt x="262041" y="119750"/>
                </a:cubicBezTo>
                <a:lnTo>
                  <a:pt x="632619" y="631825"/>
                </a:lnTo>
                <a:close/>
              </a:path>
              <a:path w="1265238" h="1263650" fill="none">
                <a:moveTo>
                  <a:pt x="630345" y="1263646"/>
                </a:moveTo>
                <a:lnTo>
                  <a:pt x="630345" y="1263645"/>
                </a:lnTo>
                <a:cubicBezTo>
                  <a:pt x="281849" y="1262394"/>
                  <a:pt x="0" y="979885"/>
                  <a:pt x="0" y="631825"/>
                </a:cubicBezTo>
                <a:cubicBezTo>
                  <a:pt x="-1" y="429023"/>
                  <a:pt x="97471" y="238548"/>
                  <a:pt x="262041" y="119750"/>
                </a:cubicBezTo>
              </a:path>
            </a:pathLst>
          </a:custGeom>
          <a:noFill/>
          <a:ln w="158750" cap="flat" cmpd="sng">
            <a:solidFill>
              <a:srgbClr val="A5A5A5">
                <a:alpha val="100000"/>
              </a:srgbClr>
            </a:solidFill>
            <a:prstDash val="solid"/>
            <a:miter lim="800000"/>
            <a:headEnd type="none" w="med" len="med"/>
            <a:tailEnd type="none" w="med" len="med"/>
          </a:ln>
        </p:spPr>
        <p:txBody>
          <a:bodyPr/>
          <a:lstStyle/>
          <a:p>
            <a:endParaRPr lang="zh-CN" altLang="en-US"/>
          </a:p>
        </p:txBody>
      </p:sp>
      <p:sp>
        <p:nvSpPr>
          <p:cNvPr id="37901" name="弧形 76"/>
          <p:cNvSpPr/>
          <p:nvPr/>
        </p:nvSpPr>
        <p:spPr>
          <a:xfrm rot="5400000">
            <a:off x="3740150" y="3336925"/>
            <a:ext cx="1831975" cy="1835150"/>
          </a:xfrm>
          <a:custGeom>
            <a:avLst/>
            <a:gdLst>
              <a:gd name="txL" fmla="*/ 0 w 1833562"/>
              <a:gd name="txT" fmla="*/ 0 h 1835150"/>
              <a:gd name="txR" fmla="*/ 1833562 w 1833562"/>
              <a:gd name="txB" fmla="*/ 1835150 h 1835150"/>
            </a:gdLst>
            <a:ahLst/>
            <a:cxnLst>
              <a:cxn ang="0">
                <a:pos x="926973" y="1835074"/>
              </a:cxn>
              <a:cxn ang="0">
                <a:pos x="926973" y="1835074"/>
              </a:cxn>
              <a:cxn ang="0">
                <a:pos x="915195" y="1835150"/>
              </a:cxn>
              <a:cxn ang="0">
                <a:pos x="0" y="917575"/>
              </a:cxn>
              <a:cxn ang="0">
                <a:pos x="9170" y="788004"/>
              </a:cxn>
              <a:cxn ang="0">
                <a:pos x="915195" y="917575"/>
              </a:cxn>
              <a:cxn ang="0">
                <a:pos x="926973" y="1835074"/>
              </a:cxn>
              <a:cxn ang="0">
                <a:pos x="926973" y="1835074"/>
              </a:cxn>
              <a:cxn ang="0">
                <a:pos x="915195" y="1835150"/>
              </a:cxn>
              <a:cxn ang="0">
                <a:pos x="0" y="917575"/>
              </a:cxn>
              <a:cxn ang="0">
                <a:pos x="9170" y="788004"/>
              </a:cxn>
            </a:cxnLst>
            <a:rect l="txL" t="txT" r="txR" b="txB"/>
            <a:pathLst>
              <a:path w="1833562" h="1835150" stroke="0">
                <a:moveTo>
                  <a:pt x="928580" y="1835074"/>
                </a:moveTo>
                <a:lnTo>
                  <a:pt x="928580" y="1835074"/>
                </a:lnTo>
                <a:cubicBezTo>
                  <a:pt x="924647" y="1835124"/>
                  <a:pt x="920714" y="1835149"/>
                  <a:pt x="916781" y="1835150"/>
                </a:cubicBezTo>
                <a:cubicBezTo>
                  <a:pt x="410456" y="1835150"/>
                  <a:pt x="0" y="1424337"/>
                  <a:pt x="0" y="917575"/>
                </a:cubicBezTo>
                <a:cubicBezTo>
                  <a:pt x="-1" y="874221"/>
                  <a:pt x="3069" y="830923"/>
                  <a:pt x="9186" y="788004"/>
                </a:cubicBezTo>
                <a:lnTo>
                  <a:pt x="916781" y="917575"/>
                </a:lnTo>
                <a:close/>
              </a:path>
              <a:path w="1833562" h="1835150" fill="none">
                <a:moveTo>
                  <a:pt x="928580" y="1835074"/>
                </a:moveTo>
                <a:lnTo>
                  <a:pt x="928580" y="1835074"/>
                </a:lnTo>
                <a:cubicBezTo>
                  <a:pt x="924647" y="1835124"/>
                  <a:pt x="920714" y="1835149"/>
                  <a:pt x="916781" y="1835150"/>
                </a:cubicBezTo>
                <a:cubicBezTo>
                  <a:pt x="410456" y="1835150"/>
                  <a:pt x="0" y="1424337"/>
                  <a:pt x="0" y="917575"/>
                </a:cubicBezTo>
                <a:cubicBezTo>
                  <a:pt x="-1" y="874221"/>
                  <a:pt x="3069" y="830923"/>
                  <a:pt x="9186" y="788004"/>
                </a:cubicBezTo>
              </a:path>
            </a:pathLst>
          </a:custGeom>
          <a:noFill/>
          <a:ln w="158750" cap="flat" cmpd="sng">
            <a:solidFill>
              <a:schemeClr val="accent1">
                <a:alpha val="100000"/>
              </a:schemeClr>
            </a:solidFill>
            <a:prstDash val="solid"/>
            <a:miter lim="800000"/>
            <a:headEnd type="none" w="med" len="med"/>
            <a:tailEnd type="none" w="med" len="med"/>
          </a:ln>
        </p:spPr>
        <p:txBody>
          <a:bodyPr/>
          <a:lstStyle/>
          <a:p>
            <a:endParaRPr lang="zh-CN" altLang="en-US"/>
          </a:p>
        </p:txBody>
      </p:sp>
      <p:sp>
        <p:nvSpPr>
          <p:cNvPr id="37902" name="弧形 76"/>
          <p:cNvSpPr/>
          <p:nvPr/>
        </p:nvSpPr>
        <p:spPr>
          <a:xfrm rot="5400000">
            <a:off x="3452813" y="3052763"/>
            <a:ext cx="2403475" cy="2403475"/>
          </a:xfrm>
          <a:custGeom>
            <a:avLst/>
            <a:gdLst>
              <a:gd name="txL" fmla="*/ 0 w 2405062"/>
              <a:gd name="txT" fmla="*/ 0 h 2403475"/>
              <a:gd name="txR" fmla="*/ 2405062 w 2405062"/>
              <a:gd name="txB" fmla="*/ 2403475 h 2403475"/>
            </a:gdLst>
            <a:ahLst/>
            <a:cxnLst>
              <a:cxn ang="0">
                <a:pos x="371627" y="2070933"/>
              </a:cxn>
              <a:cxn ang="0">
                <a:pos x="371626" y="2070933"/>
              </a:cxn>
              <a:cxn ang="0">
                <a:pos x="0" y="1201740"/>
              </a:cxn>
              <a:cxn ang="0">
                <a:pos x="1187607" y="74"/>
              </a:cxn>
              <a:cxn ang="0">
                <a:pos x="1200945" y="1201740"/>
              </a:cxn>
              <a:cxn ang="0">
                <a:pos x="371627" y="2070933"/>
              </a:cxn>
              <a:cxn ang="0">
                <a:pos x="371626" y="2070933"/>
              </a:cxn>
              <a:cxn ang="0">
                <a:pos x="0" y="1201740"/>
              </a:cxn>
              <a:cxn ang="0">
                <a:pos x="1187607" y="74"/>
              </a:cxn>
            </a:cxnLst>
            <a:rect l="txL" t="txT" r="txR" b="txB"/>
            <a:pathLst>
              <a:path w="2405062" h="2403475" stroke="0">
                <a:moveTo>
                  <a:pt x="372118" y="2070931"/>
                </a:moveTo>
                <a:lnTo>
                  <a:pt x="372117" y="2070931"/>
                </a:lnTo>
                <a:cubicBezTo>
                  <a:pt x="134457" y="1844174"/>
                  <a:pt x="0" y="1530107"/>
                  <a:pt x="0" y="1201738"/>
                </a:cubicBezTo>
                <a:cubicBezTo>
                  <a:pt x="-1" y="543242"/>
                  <a:pt x="530286" y="7387"/>
                  <a:pt x="1189176" y="74"/>
                </a:cubicBezTo>
                <a:lnTo>
                  <a:pt x="1202531" y="1201738"/>
                </a:lnTo>
                <a:close/>
              </a:path>
              <a:path w="2405062" h="2403475" fill="none">
                <a:moveTo>
                  <a:pt x="372118" y="2070931"/>
                </a:moveTo>
                <a:lnTo>
                  <a:pt x="372117" y="2070931"/>
                </a:lnTo>
                <a:cubicBezTo>
                  <a:pt x="134457" y="1844174"/>
                  <a:pt x="0" y="1530107"/>
                  <a:pt x="0" y="1201738"/>
                </a:cubicBezTo>
                <a:cubicBezTo>
                  <a:pt x="-1" y="543242"/>
                  <a:pt x="530286" y="7387"/>
                  <a:pt x="1189176" y="74"/>
                </a:cubicBezTo>
              </a:path>
            </a:pathLst>
          </a:custGeom>
          <a:noFill/>
          <a:ln w="15875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37903" name="三角形 65"/>
          <p:cNvSpPr/>
          <p:nvPr/>
        </p:nvSpPr>
        <p:spPr>
          <a:xfrm flipV="1">
            <a:off x="4484688" y="2574925"/>
            <a:ext cx="342900" cy="257175"/>
          </a:xfrm>
          <a:prstGeom prst="triangle">
            <a:avLst>
              <a:gd name="adj" fmla="val 50000"/>
            </a:avLst>
          </a:prstGeom>
          <a:solidFill>
            <a:schemeClr val="accent1"/>
          </a:solidFill>
          <a:ln w="9525">
            <a:noFill/>
          </a:ln>
        </p:spPr>
        <p:txBody>
          <a:bodyPr anchor="ctr"/>
          <a:lstStyle/>
          <a:p>
            <a:pPr algn="ctr"/>
            <a:endParaRPr lang="zh-CN" altLang="en-US" sz="3200" dirty="0">
              <a:solidFill>
                <a:srgbClr val="404040"/>
              </a:solidFill>
              <a:latin typeface="Calibri" panose="020F0502020204030204" pitchFamily="34" charset="0"/>
              <a:ea typeface="微软雅黑" panose="020B0503020204020204" pitchFamily="34" charset="-122"/>
            </a:endParaRPr>
          </a:p>
        </p:txBody>
      </p:sp>
      <p:sp>
        <p:nvSpPr>
          <p:cNvPr id="37905" name="文本框 67"/>
          <p:cNvSpPr txBox="1"/>
          <p:nvPr/>
        </p:nvSpPr>
        <p:spPr>
          <a:xfrm>
            <a:off x="3672205" y="1504315"/>
            <a:ext cx="2117090" cy="1076325"/>
          </a:xfrm>
          <a:prstGeom prst="rect">
            <a:avLst/>
          </a:prstGeom>
          <a:noFill/>
          <a:ln w="9525">
            <a:noFill/>
          </a:ln>
        </p:spPr>
        <p:txBody>
          <a:bodyPr wrap="square">
            <a:spAutoFit/>
          </a:bodyPr>
          <a:lstStyle/>
          <a:p>
            <a:pPr algn="ctr" defTabSz="913130"/>
            <a:r>
              <a:rPr lang="zh-CN" altLang="en-US" sz="3200" b="1" dirty="0">
                <a:solidFill>
                  <a:srgbClr val="FB6305"/>
                </a:solidFill>
                <a:latin typeface="Calibri" panose="020F0502020204030204" pitchFamily="34" charset="0"/>
                <a:ea typeface="微软雅黑" panose="020B0503020204020204" pitchFamily="34" charset="-122"/>
              </a:rPr>
              <a:t>国际标准医学数据</a:t>
            </a:r>
          </a:p>
        </p:txBody>
      </p:sp>
      <p:sp>
        <p:nvSpPr>
          <p:cNvPr id="37906" name="矩形 17"/>
          <p:cNvSpPr/>
          <p:nvPr/>
        </p:nvSpPr>
        <p:spPr>
          <a:xfrm>
            <a:off x="3535363" y="4430713"/>
            <a:ext cx="2241550" cy="1649095"/>
          </a:xfrm>
          <a:prstGeom prst="rect">
            <a:avLst/>
          </a:prstGeom>
          <a:noFill/>
          <a:ln w="9525">
            <a:noFill/>
          </a:ln>
        </p:spPr>
        <p:txBody>
          <a:bodyPr>
            <a:spAutoFit/>
          </a:bodyPr>
          <a:lstStyle/>
          <a:p>
            <a:pPr>
              <a:lnSpc>
                <a:spcPct val="130000"/>
              </a:lnSpc>
            </a:pPr>
            <a:r>
              <a:rPr lang="zh-CN" altLang="en-US" sz="1300" b="1" dirty="0">
                <a:solidFill>
                  <a:srgbClr val="FB6305"/>
                </a:solidFill>
                <a:latin typeface="微软雅黑" panose="020B0503020204020204" pitchFamily="34" charset="-122"/>
                <a:ea typeface="微软雅黑" panose="020B0503020204020204" pitchFamily="34" charset="-122"/>
              </a:rPr>
              <a:t>无创血液分析仪是生成的所有检测结果，全部为临床检验医学的标准化数据和标准化医学信息，无需另行解释，所有医务人员可以直接与数据交流沟通</a:t>
            </a:r>
          </a:p>
        </p:txBody>
      </p:sp>
      <p:sp>
        <p:nvSpPr>
          <p:cNvPr id="37907" name="饼图 70"/>
          <p:cNvSpPr/>
          <p:nvPr/>
        </p:nvSpPr>
        <p:spPr>
          <a:xfrm flipH="1" flipV="1">
            <a:off x="7048500" y="3808413"/>
            <a:ext cx="893763" cy="893762"/>
          </a:xfrm>
          <a:custGeom>
            <a:avLst/>
            <a:gdLst>
              <a:gd name="txL" fmla="*/ 0 w 893763"/>
              <a:gd name="txT" fmla="*/ 0 h 893762"/>
              <a:gd name="txR" fmla="*/ 893763 w 893763"/>
              <a:gd name="txB" fmla="*/ 893762 h 893762"/>
            </a:gdLst>
            <a:ahLst/>
            <a:cxnLst>
              <a:cxn ang="0">
                <a:pos x="893763" y="446881"/>
              </a:cxn>
              <a:cxn ang="0">
                <a:pos x="893763" y="446881"/>
              </a:cxn>
              <a:cxn ang="0">
                <a:pos x="446881" y="893762"/>
              </a:cxn>
              <a:cxn ang="0">
                <a:pos x="17" y="450941"/>
              </a:cxn>
              <a:cxn ang="0">
                <a:pos x="446882" y="446881"/>
              </a:cxn>
            </a:cxnLst>
            <a:rect l="txL" t="txT" r="txR" b="txB"/>
            <a:pathLst>
              <a:path w="893763" h="893762">
                <a:moveTo>
                  <a:pt x="893763" y="446881"/>
                </a:moveTo>
                <a:lnTo>
                  <a:pt x="893763" y="446881"/>
                </a:lnTo>
                <a:cubicBezTo>
                  <a:pt x="893763" y="693686"/>
                  <a:pt x="693687" y="893762"/>
                  <a:pt x="446881" y="893762"/>
                </a:cubicBezTo>
                <a:cubicBezTo>
                  <a:pt x="201659" y="893762"/>
                  <a:pt x="2245" y="696152"/>
                  <a:pt x="17" y="450941"/>
                </a:cubicBezTo>
                <a:lnTo>
                  <a:pt x="446882" y="446881"/>
                </a:lnTo>
                <a:close/>
              </a:path>
            </a:pathLst>
          </a:custGeom>
          <a:solidFill>
            <a:srgbClr val="70AD47">
              <a:alpha val="100000"/>
            </a:srgbClr>
          </a:solidFill>
          <a:ln w="9525">
            <a:noFill/>
          </a:ln>
        </p:spPr>
        <p:txBody>
          <a:bodyPr/>
          <a:lstStyle/>
          <a:p>
            <a:endParaRPr lang="zh-CN" altLang="en-US"/>
          </a:p>
        </p:txBody>
      </p:sp>
      <p:sp>
        <p:nvSpPr>
          <p:cNvPr id="37908" name="弧形 76"/>
          <p:cNvSpPr/>
          <p:nvPr/>
        </p:nvSpPr>
        <p:spPr>
          <a:xfrm rot="5400000">
            <a:off x="6861175" y="3622675"/>
            <a:ext cx="1266825" cy="1263650"/>
          </a:xfrm>
          <a:custGeom>
            <a:avLst/>
            <a:gdLst>
              <a:gd name="txL" fmla="*/ 0 w 1265238"/>
              <a:gd name="txT" fmla="*/ 0 h 1263650"/>
              <a:gd name="txR" fmla="*/ 1265238 w 1265238"/>
              <a:gd name="txB" fmla="*/ 1263650 h 1263650"/>
            </a:gdLst>
            <a:ahLst/>
            <a:cxnLst>
              <a:cxn ang="0">
                <a:pos x="615903" y="1263387"/>
              </a:cxn>
              <a:cxn ang="0">
                <a:pos x="615903" y="1263386"/>
              </a:cxn>
              <a:cxn ang="0">
                <a:pos x="0" y="631825"/>
              </a:cxn>
              <a:cxn ang="0">
                <a:pos x="627167" y="38"/>
              </a:cxn>
              <a:cxn ang="0">
                <a:pos x="634206" y="631825"/>
              </a:cxn>
              <a:cxn ang="0">
                <a:pos x="615903" y="1263387"/>
              </a:cxn>
              <a:cxn ang="0">
                <a:pos x="615903" y="1263386"/>
              </a:cxn>
              <a:cxn ang="0">
                <a:pos x="0" y="631825"/>
              </a:cxn>
              <a:cxn ang="0">
                <a:pos x="627167" y="38"/>
              </a:cxn>
            </a:cxnLst>
            <a:rect l="txL" t="txT" r="txR" b="txB"/>
            <a:pathLst>
              <a:path w="1265238" h="1263650" stroke="0">
                <a:moveTo>
                  <a:pt x="614360" y="1263387"/>
                </a:moveTo>
                <a:lnTo>
                  <a:pt x="614360" y="1263386"/>
                </a:lnTo>
                <a:cubicBezTo>
                  <a:pt x="272227" y="1253520"/>
                  <a:pt x="0" y="973670"/>
                  <a:pt x="0" y="631825"/>
                </a:cubicBezTo>
                <a:cubicBezTo>
                  <a:pt x="-1" y="285613"/>
                  <a:pt x="278971" y="3881"/>
                  <a:pt x="625596" y="38"/>
                </a:cubicBezTo>
                <a:lnTo>
                  <a:pt x="632619" y="631825"/>
                </a:lnTo>
                <a:close/>
              </a:path>
              <a:path w="1265238" h="1263650" fill="none">
                <a:moveTo>
                  <a:pt x="614360" y="1263387"/>
                </a:moveTo>
                <a:lnTo>
                  <a:pt x="614360" y="1263386"/>
                </a:lnTo>
                <a:cubicBezTo>
                  <a:pt x="272227" y="1253520"/>
                  <a:pt x="0" y="973670"/>
                  <a:pt x="0" y="631825"/>
                </a:cubicBezTo>
                <a:cubicBezTo>
                  <a:pt x="-1" y="285613"/>
                  <a:pt x="278971" y="3881"/>
                  <a:pt x="625596" y="38"/>
                </a:cubicBezTo>
              </a:path>
            </a:pathLst>
          </a:custGeom>
          <a:noFill/>
          <a:ln w="158750" cap="flat" cmpd="sng">
            <a:solidFill>
              <a:srgbClr val="A5A5A5">
                <a:alpha val="100000"/>
              </a:srgbClr>
            </a:solidFill>
            <a:prstDash val="solid"/>
            <a:miter lim="800000"/>
            <a:headEnd type="none" w="med" len="med"/>
            <a:tailEnd type="none" w="med" len="med"/>
          </a:ln>
        </p:spPr>
        <p:txBody>
          <a:bodyPr/>
          <a:lstStyle/>
          <a:p>
            <a:endParaRPr lang="zh-CN" altLang="en-US"/>
          </a:p>
        </p:txBody>
      </p:sp>
      <p:sp>
        <p:nvSpPr>
          <p:cNvPr id="37909" name="弧形 76"/>
          <p:cNvSpPr/>
          <p:nvPr/>
        </p:nvSpPr>
        <p:spPr>
          <a:xfrm rot="5400000">
            <a:off x="6578600" y="3336925"/>
            <a:ext cx="1831975" cy="1835150"/>
          </a:xfrm>
          <a:custGeom>
            <a:avLst/>
            <a:gdLst>
              <a:gd name="txL" fmla="*/ 0 w 1833562"/>
              <a:gd name="txT" fmla="*/ 0 h 1835150"/>
              <a:gd name="txR" fmla="*/ 1833562 w 1833562"/>
              <a:gd name="txB" fmla="*/ 1835150 h 1835150"/>
            </a:gdLst>
            <a:ahLst/>
            <a:cxnLst>
              <a:cxn ang="0">
                <a:pos x="926973" y="1835074"/>
              </a:cxn>
              <a:cxn ang="0">
                <a:pos x="926973" y="1835074"/>
              </a:cxn>
              <a:cxn ang="0">
                <a:pos x="915195" y="1835150"/>
              </a:cxn>
              <a:cxn ang="0">
                <a:pos x="0" y="917575"/>
              </a:cxn>
              <a:cxn ang="0">
                <a:pos x="560437" y="71740"/>
              </a:cxn>
              <a:cxn ang="0">
                <a:pos x="915195" y="917575"/>
              </a:cxn>
              <a:cxn ang="0">
                <a:pos x="926973" y="1835074"/>
              </a:cxn>
              <a:cxn ang="0">
                <a:pos x="926973" y="1835074"/>
              </a:cxn>
              <a:cxn ang="0">
                <a:pos x="915195" y="1835150"/>
              </a:cxn>
              <a:cxn ang="0">
                <a:pos x="0" y="917575"/>
              </a:cxn>
              <a:cxn ang="0">
                <a:pos x="560437" y="71740"/>
              </a:cxn>
            </a:cxnLst>
            <a:rect l="txL" t="txT" r="txR" b="txB"/>
            <a:pathLst>
              <a:path w="1833562" h="1835150" stroke="0">
                <a:moveTo>
                  <a:pt x="928580" y="1835074"/>
                </a:moveTo>
                <a:lnTo>
                  <a:pt x="928580" y="1835074"/>
                </a:lnTo>
                <a:cubicBezTo>
                  <a:pt x="924647" y="1835124"/>
                  <a:pt x="920714" y="1835149"/>
                  <a:pt x="916781" y="1835150"/>
                </a:cubicBezTo>
                <a:cubicBezTo>
                  <a:pt x="410456" y="1835150"/>
                  <a:pt x="0" y="1424337"/>
                  <a:pt x="0" y="917575"/>
                </a:cubicBezTo>
                <a:cubicBezTo>
                  <a:pt x="-1" y="548240"/>
                  <a:pt x="221245" y="214906"/>
                  <a:pt x="561408" y="71740"/>
                </a:cubicBezTo>
                <a:lnTo>
                  <a:pt x="916781" y="917575"/>
                </a:lnTo>
                <a:close/>
              </a:path>
              <a:path w="1833562" h="1835150" fill="none">
                <a:moveTo>
                  <a:pt x="928580" y="1835074"/>
                </a:moveTo>
                <a:lnTo>
                  <a:pt x="928580" y="1835074"/>
                </a:lnTo>
                <a:cubicBezTo>
                  <a:pt x="924647" y="1835124"/>
                  <a:pt x="920714" y="1835149"/>
                  <a:pt x="916781" y="1835150"/>
                </a:cubicBezTo>
                <a:cubicBezTo>
                  <a:pt x="410456" y="1835150"/>
                  <a:pt x="0" y="1424337"/>
                  <a:pt x="0" y="917575"/>
                </a:cubicBezTo>
                <a:cubicBezTo>
                  <a:pt x="-1" y="548240"/>
                  <a:pt x="221245" y="214906"/>
                  <a:pt x="561408" y="71740"/>
                </a:cubicBezTo>
              </a:path>
            </a:pathLst>
          </a:custGeom>
          <a:noFill/>
          <a:ln w="158750" cap="flat" cmpd="sng">
            <a:solidFill>
              <a:schemeClr val="accent1">
                <a:alpha val="100000"/>
              </a:schemeClr>
            </a:solidFill>
            <a:prstDash val="solid"/>
            <a:miter lim="800000"/>
            <a:headEnd type="none" w="med" len="med"/>
            <a:tailEnd type="none" w="med" len="med"/>
          </a:ln>
        </p:spPr>
        <p:txBody>
          <a:bodyPr/>
          <a:lstStyle/>
          <a:p>
            <a:endParaRPr lang="zh-CN" altLang="en-US"/>
          </a:p>
        </p:txBody>
      </p:sp>
      <p:sp>
        <p:nvSpPr>
          <p:cNvPr id="37910" name="弧形 76"/>
          <p:cNvSpPr/>
          <p:nvPr/>
        </p:nvSpPr>
        <p:spPr>
          <a:xfrm rot="5400000">
            <a:off x="6291263" y="3052763"/>
            <a:ext cx="2403475" cy="2403475"/>
          </a:xfrm>
          <a:custGeom>
            <a:avLst/>
            <a:gdLst>
              <a:gd name="txL" fmla="*/ 0 w 2405062"/>
              <a:gd name="txT" fmla="*/ 0 h 2403475"/>
              <a:gd name="txR" fmla="*/ 2405062 w 2405062"/>
              <a:gd name="txB" fmla="*/ 2403475 h 2403475"/>
            </a:gdLst>
            <a:ahLst/>
            <a:cxnLst>
              <a:cxn ang="0">
                <a:pos x="1855" y="1268496"/>
              </a:cxn>
              <a:cxn ang="0">
                <a:pos x="1854" y="1268496"/>
              </a:cxn>
              <a:cxn ang="0">
                <a:pos x="0" y="1201739"/>
              </a:cxn>
              <a:cxn ang="0">
                <a:pos x="1187607" y="73"/>
              </a:cxn>
              <a:cxn ang="0">
                <a:pos x="1200945" y="1201740"/>
              </a:cxn>
              <a:cxn ang="0">
                <a:pos x="1855" y="1268496"/>
              </a:cxn>
              <a:cxn ang="0">
                <a:pos x="1854" y="1268496"/>
              </a:cxn>
              <a:cxn ang="0">
                <a:pos x="0" y="1201739"/>
              </a:cxn>
              <a:cxn ang="0">
                <a:pos x="1187607" y="73"/>
              </a:cxn>
            </a:cxnLst>
            <a:rect l="txL" t="txT" r="txR" b="txB"/>
            <a:pathLst>
              <a:path w="2405062" h="2403475" stroke="0">
                <a:moveTo>
                  <a:pt x="1857" y="1268494"/>
                </a:moveTo>
                <a:lnTo>
                  <a:pt x="1856" y="1268494"/>
                </a:lnTo>
                <a:cubicBezTo>
                  <a:pt x="619" y="1246263"/>
                  <a:pt x="0" y="1224002"/>
                  <a:pt x="0" y="1201737"/>
                </a:cubicBezTo>
                <a:cubicBezTo>
                  <a:pt x="-1" y="543241"/>
                  <a:pt x="530286" y="7386"/>
                  <a:pt x="1189176" y="73"/>
                </a:cubicBezTo>
                <a:lnTo>
                  <a:pt x="1202531" y="1201738"/>
                </a:lnTo>
                <a:close/>
              </a:path>
              <a:path w="2405062" h="2403475" fill="none">
                <a:moveTo>
                  <a:pt x="1857" y="1268494"/>
                </a:moveTo>
                <a:lnTo>
                  <a:pt x="1856" y="1268494"/>
                </a:lnTo>
                <a:cubicBezTo>
                  <a:pt x="619" y="1246263"/>
                  <a:pt x="0" y="1224002"/>
                  <a:pt x="0" y="1201737"/>
                </a:cubicBezTo>
                <a:cubicBezTo>
                  <a:pt x="-1" y="543241"/>
                  <a:pt x="530286" y="7386"/>
                  <a:pt x="1189176" y="73"/>
                </a:cubicBezTo>
              </a:path>
            </a:pathLst>
          </a:custGeom>
          <a:noFill/>
          <a:ln w="15875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37911" name="三角形 74"/>
          <p:cNvSpPr/>
          <p:nvPr/>
        </p:nvSpPr>
        <p:spPr>
          <a:xfrm flipV="1">
            <a:off x="7323138" y="2574925"/>
            <a:ext cx="342900" cy="257175"/>
          </a:xfrm>
          <a:prstGeom prst="triangle">
            <a:avLst>
              <a:gd name="adj" fmla="val 50000"/>
            </a:avLst>
          </a:prstGeom>
          <a:solidFill>
            <a:schemeClr val="accent1"/>
          </a:solidFill>
          <a:ln w="9525">
            <a:noFill/>
          </a:ln>
        </p:spPr>
        <p:txBody>
          <a:bodyPr anchor="ctr"/>
          <a:lstStyle/>
          <a:p>
            <a:pPr algn="ctr"/>
            <a:endParaRPr lang="zh-CN" altLang="en-US" sz="3200" dirty="0">
              <a:solidFill>
                <a:srgbClr val="404040"/>
              </a:solidFill>
              <a:latin typeface="Calibri" panose="020F0502020204030204" pitchFamily="34" charset="0"/>
              <a:ea typeface="微软雅黑" panose="020B0503020204020204" pitchFamily="34" charset="-122"/>
            </a:endParaRPr>
          </a:p>
        </p:txBody>
      </p:sp>
      <p:sp>
        <p:nvSpPr>
          <p:cNvPr id="37912" name="文本框 75"/>
          <p:cNvSpPr txBox="1"/>
          <p:nvPr/>
        </p:nvSpPr>
        <p:spPr>
          <a:xfrm>
            <a:off x="6896100" y="2184400"/>
            <a:ext cx="1211263" cy="400050"/>
          </a:xfrm>
          <a:prstGeom prst="rect">
            <a:avLst/>
          </a:prstGeom>
          <a:noFill/>
          <a:ln w="9525">
            <a:noFill/>
          </a:ln>
        </p:spPr>
        <p:txBody>
          <a:bodyPr wrap="none">
            <a:spAutoFit/>
          </a:bodyPr>
          <a:lstStyle/>
          <a:p>
            <a:pPr algn="ctr" defTabSz="913130"/>
            <a:r>
              <a:rPr lang="zh-CN" altLang="en-US" sz="2000" b="1" dirty="0">
                <a:solidFill>
                  <a:srgbClr val="00B050"/>
                </a:solidFill>
                <a:latin typeface="Calibri Light" panose="020F0302020204030204" pitchFamily="34" charset="0"/>
                <a:ea typeface="微软雅黑" panose="020B0503020204020204" pitchFamily="34" charset="-122"/>
              </a:rPr>
              <a:t>没有耗材</a:t>
            </a:r>
            <a:endParaRPr lang="en-US" altLang="x-none" sz="2000" b="1" dirty="0">
              <a:solidFill>
                <a:srgbClr val="00B050"/>
              </a:solidFill>
              <a:latin typeface="Calibri Light" panose="020F0302020204030204" pitchFamily="34" charset="0"/>
              <a:ea typeface="微软雅黑" panose="020B0503020204020204" pitchFamily="34" charset="-122"/>
            </a:endParaRPr>
          </a:p>
        </p:txBody>
      </p:sp>
      <p:sp>
        <p:nvSpPr>
          <p:cNvPr id="37913" name="文本框 76"/>
          <p:cNvSpPr txBox="1"/>
          <p:nvPr/>
        </p:nvSpPr>
        <p:spPr>
          <a:xfrm>
            <a:off x="6219825" y="1504950"/>
            <a:ext cx="2686050" cy="708025"/>
          </a:xfrm>
          <a:prstGeom prst="rect">
            <a:avLst/>
          </a:prstGeom>
          <a:noFill/>
          <a:ln w="9525">
            <a:noFill/>
          </a:ln>
        </p:spPr>
        <p:txBody>
          <a:bodyPr>
            <a:spAutoFit/>
          </a:bodyPr>
          <a:lstStyle/>
          <a:p>
            <a:pPr algn="ctr" defTabSz="913130"/>
            <a:r>
              <a:rPr lang="zh-CN" altLang="en-US" sz="4000" b="1" dirty="0">
                <a:solidFill>
                  <a:srgbClr val="00B050"/>
                </a:solidFill>
                <a:latin typeface="Calibri" panose="020F0502020204030204" pitchFamily="34" charset="0"/>
                <a:ea typeface="微软雅黑" panose="020B0503020204020204" pitchFamily="34" charset="-122"/>
              </a:rPr>
              <a:t>低碳环保</a:t>
            </a:r>
            <a:endParaRPr lang="en-US" altLang="zh-CN" sz="4000" b="1" dirty="0">
              <a:solidFill>
                <a:srgbClr val="00B050"/>
              </a:solidFill>
              <a:latin typeface="Calibri" panose="020F0502020204030204" pitchFamily="34" charset="0"/>
              <a:ea typeface="微软雅黑" panose="020B0503020204020204" pitchFamily="34" charset="-122"/>
            </a:endParaRPr>
          </a:p>
        </p:txBody>
      </p:sp>
      <p:sp>
        <p:nvSpPr>
          <p:cNvPr id="37914" name="矩形 25"/>
          <p:cNvSpPr/>
          <p:nvPr/>
        </p:nvSpPr>
        <p:spPr>
          <a:xfrm>
            <a:off x="6724650" y="4430713"/>
            <a:ext cx="1914525" cy="2033587"/>
          </a:xfrm>
          <a:prstGeom prst="rect">
            <a:avLst/>
          </a:prstGeom>
          <a:noFill/>
          <a:ln w="9525">
            <a:noFill/>
          </a:ln>
        </p:spPr>
        <p:txBody>
          <a:bodyPr>
            <a:spAutoFit/>
          </a:bodyPr>
          <a:lstStyle/>
          <a:p>
            <a:pPr>
              <a:lnSpc>
                <a:spcPct val="130000"/>
              </a:lnSpc>
            </a:pPr>
            <a:r>
              <a:rPr lang="zh-CN" altLang="en-US" sz="1600" b="1" dirty="0">
                <a:solidFill>
                  <a:srgbClr val="00B050"/>
                </a:solidFill>
                <a:latin typeface="微软雅黑" panose="020B0503020204020204" pitchFamily="34" charset="-122"/>
                <a:ea typeface="微软雅黑" panose="020B0503020204020204" pitchFamily="34" charset="-122"/>
              </a:rPr>
              <a:t>没有耗材低碳环保节约看病过程时间！</a:t>
            </a:r>
            <a:endParaRPr lang="en-US" altLang="zh-CN" sz="1600" b="1" dirty="0">
              <a:solidFill>
                <a:srgbClr val="00B050"/>
              </a:solidFill>
              <a:latin typeface="微软雅黑" panose="020B0503020204020204" pitchFamily="34" charset="-122"/>
              <a:ea typeface="微软雅黑" panose="020B0503020204020204" pitchFamily="34" charset="-122"/>
            </a:endParaRPr>
          </a:p>
          <a:p>
            <a:pPr>
              <a:lnSpc>
                <a:spcPct val="130000"/>
              </a:lnSpc>
            </a:pPr>
            <a:r>
              <a:rPr lang="zh-CN" altLang="en-US" sz="1300" b="1" dirty="0">
                <a:solidFill>
                  <a:srgbClr val="00B050"/>
                </a:solidFill>
                <a:latin typeface="微软雅黑" panose="020B0503020204020204" pitchFamily="34" charset="-122"/>
                <a:ea typeface="微软雅黑" panose="020B0503020204020204" pitchFamily="34" charset="-122"/>
              </a:rPr>
              <a:t>健康管理系统平台可实现居民健康自助式管理</a:t>
            </a:r>
            <a:r>
              <a:rPr lang="en-US" altLang="zh-CN" sz="1300" b="1" dirty="0">
                <a:solidFill>
                  <a:srgbClr val="00B050"/>
                </a:solidFill>
                <a:latin typeface="微软雅黑" panose="020B0503020204020204" pitchFamily="34" charset="-122"/>
                <a:ea typeface="微软雅黑" panose="020B0503020204020204" pitchFamily="34" charset="-122"/>
              </a:rPr>
              <a:t>0</a:t>
            </a:r>
            <a:r>
              <a:rPr lang="zh-CN" altLang="en-US" sz="1300" b="1" dirty="0">
                <a:solidFill>
                  <a:srgbClr val="00B050"/>
                </a:solidFill>
                <a:latin typeface="微软雅黑" panose="020B0503020204020204" pitchFamily="34" charset="-122"/>
                <a:ea typeface="微软雅黑" panose="020B0503020204020204" pitchFamily="34" charset="-122"/>
              </a:rPr>
              <a:t>时间；实现分级诊疗（社区智能首诊）高效</a:t>
            </a:r>
            <a:r>
              <a:rPr lang="en-US" altLang="zh-CN" sz="1300" b="1" dirty="0">
                <a:solidFill>
                  <a:srgbClr val="00B050"/>
                </a:solidFill>
                <a:latin typeface="微软雅黑" panose="020B0503020204020204" pitchFamily="34" charset="-122"/>
                <a:ea typeface="微软雅黑" panose="020B0503020204020204" pitchFamily="34" charset="-122"/>
              </a:rPr>
              <a:t>0</a:t>
            </a:r>
            <a:r>
              <a:rPr lang="zh-CN" altLang="en-US" sz="1300" b="1" dirty="0">
                <a:solidFill>
                  <a:srgbClr val="00B050"/>
                </a:solidFill>
                <a:latin typeface="微软雅黑" panose="020B0503020204020204" pitchFamily="34" charset="-122"/>
                <a:ea typeface="微软雅黑" panose="020B0503020204020204" pitchFamily="34" charset="-122"/>
              </a:rPr>
              <a:t>时间。</a:t>
            </a:r>
          </a:p>
        </p:txBody>
      </p:sp>
      <p:sp>
        <p:nvSpPr>
          <p:cNvPr id="37915" name="饼图 79"/>
          <p:cNvSpPr/>
          <p:nvPr/>
        </p:nvSpPr>
        <p:spPr>
          <a:xfrm flipH="1" flipV="1">
            <a:off x="9886950" y="3808413"/>
            <a:ext cx="893763" cy="893762"/>
          </a:xfrm>
          <a:custGeom>
            <a:avLst/>
            <a:gdLst>
              <a:gd name="txL" fmla="*/ 0 w 893763"/>
              <a:gd name="txT" fmla="*/ 0 h 893762"/>
              <a:gd name="txR" fmla="*/ 893763 w 893763"/>
              <a:gd name="txB" fmla="*/ 893762 h 893762"/>
            </a:gdLst>
            <a:ahLst/>
            <a:cxnLst>
              <a:cxn ang="0">
                <a:pos x="893763" y="446881"/>
              </a:cxn>
              <a:cxn ang="0">
                <a:pos x="893763" y="446881"/>
              </a:cxn>
              <a:cxn ang="0">
                <a:pos x="446881" y="893762"/>
              </a:cxn>
              <a:cxn ang="0">
                <a:pos x="17" y="450941"/>
              </a:cxn>
              <a:cxn ang="0">
                <a:pos x="446882" y="446881"/>
              </a:cxn>
            </a:cxnLst>
            <a:rect l="txL" t="txT" r="txR" b="txB"/>
            <a:pathLst>
              <a:path w="893763" h="893762">
                <a:moveTo>
                  <a:pt x="893763" y="446881"/>
                </a:moveTo>
                <a:lnTo>
                  <a:pt x="893763" y="446881"/>
                </a:lnTo>
                <a:cubicBezTo>
                  <a:pt x="893763" y="693686"/>
                  <a:pt x="693687" y="893762"/>
                  <a:pt x="446881" y="893762"/>
                </a:cubicBezTo>
                <a:cubicBezTo>
                  <a:pt x="201659" y="893762"/>
                  <a:pt x="2245" y="696152"/>
                  <a:pt x="17" y="450941"/>
                </a:cubicBezTo>
                <a:lnTo>
                  <a:pt x="446882" y="446881"/>
                </a:lnTo>
                <a:close/>
              </a:path>
            </a:pathLst>
          </a:custGeom>
          <a:solidFill>
            <a:srgbClr val="70AD47">
              <a:alpha val="100000"/>
            </a:srgbClr>
          </a:solidFill>
          <a:ln w="9525">
            <a:noFill/>
          </a:ln>
        </p:spPr>
        <p:txBody>
          <a:bodyPr/>
          <a:lstStyle/>
          <a:p>
            <a:endParaRPr lang="zh-CN" altLang="en-US"/>
          </a:p>
        </p:txBody>
      </p:sp>
      <p:sp>
        <p:nvSpPr>
          <p:cNvPr id="37916" name="弧形 76"/>
          <p:cNvSpPr/>
          <p:nvPr/>
        </p:nvSpPr>
        <p:spPr>
          <a:xfrm rot="5400000">
            <a:off x="9701213" y="3622675"/>
            <a:ext cx="1265237" cy="1265238"/>
          </a:xfrm>
          <a:custGeom>
            <a:avLst/>
            <a:gdLst>
              <a:gd name="txL" fmla="*/ 0 w 1265238"/>
              <a:gd name="txT" fmla="*/ 0 h 1265237"/>
              <a:gd name="txR" fmla="*/ 1265238 w 1265238"/>
              <a:gd name="txB" fmla="*/ 1265237 h 1265237"/>
            </a:gdLst>
            <a:ahLst/>
            <a:cxnLst>
              <a:cxn ang="0">
                <a:pos x="614338" y="1264973"/>
              </a:cxn>
              <a:cxn ang="0">
                <a:pos x="614338" y="1264972"/>
              </a:cxn>
              <a:cxn ang="0">
                <a:pos x="0" y="632618"/>
              </a:cxn>
              <a:cxn ang="0">
                <a:pos x="625589" y="38"/>
              </a:cxn>
              <a:cxn ang="0">
                <a:pos x="632619" y="632619"/>
              </a:cxn>
              <a:cxn ang="0">
                <a:pos x="614338" y="1264973"/>
              </a:cxn>
              <a:cxn ang="0">
                <a:pos x="614338" y="1264972"/>
              </a:cxn>
              <a:cxn ang="0">
                <a:pos x="0" y="632618"/>
              </a:cxn>
              <a:cxn ang="0">
                <a:pos x="625589" y="38"/>
              </a:cxn>
            </a:cxnLst>
            <a:rect l="txL" t="txT" r="txR" b="txB"/>
            <a:pathLst>
              <a:path w="1265238" h="1265237" stroke="0">
                <a:moveTo>
                  <a:pt x="614338" y="1264973"/>
                </a:moveTo>
                <a:lnTo>
                  <a:pt x="614338" y="1264972"/>
                </a:lnTo>
                <a:cubicBezTo>
                  <a:pt x="272214" y="1255082"/>
                  <a:pt x="0" y="974884"/>
                  <a:pt x="0" y="632618"/>
                </a:cubicBezTo>
                <a:cubicBezTo>
                  <a:pt x="-1" y="285974"/>
                  <a:pt x="278966" y="3890"/>
                  <a:pt x="625589" y="38"/>
                </a:cubicBezTo>
                <a:lnTo>
                  <a:pt x="632619" y="632619"/>
                </a:lnTo>
                <a:close/>
              </a:path>
              <a:path w="1265238" h="1265237" fill="none">
                <a:moveTo>
                  <a:pt x="614338" y="1264973"/>
                </a:moveTo>
                <a:lnTo>
                  <a:pt x="614338" y="1264972"/>
                </a:lnTo>
                <a:cubicBezTo>
                  <a:pt x="272214" y="1255082"/>
                  <a:pt x="0" y="974884"/>
                  <a:pt x="0" y="632618"/>
                </a:cubicBezTo>
                <a:cubicBezTo>
                  <a:pt x="-1" y="285974"/>
                  <a:pt x="278966" y="3890"/>
                  <a:pt x="625589" y="38"/>
                </a:cubicBezTo>
              </a:path>
            </a:pathLst>
          </a:custGeom>
          <a:noFill/>
          <a:ln w="158750" cap="flat" cmpd="sng">
            <a:solidFill>
              <a:srgbClr val="A5A5A5">
                <a:alpha val="100000"/>
              </a:srgbClr>
            </a:solidFill>
            <a:prstDash val="solid"/>
            <a:miter lim="800000"/>
            <a:headEnd type="none" w="med" len="med"/>
            <a:tailEnd type="none" w="med" len="med"/>
          </a:ln>
        </p:spPr>
        <p:txBody>
          <a:bodyPr/>
          <a:lstStyle/>
          <a:p>
            <a:endParaRPr lang="zh-CN" altLang="en-US"/>
          </a:p>
        </p:txBody>
      </p:sp>
      <p:sp>
        <p:nvSpPr>
          <p:cNvPr id="37917" name="弧形 76"/>
          <p:cNvSpPr/>
          <p:nvPr/>
        </p:nvSpPr>
        <p:spPr>
          <a:xfrm rot="5400000">
            <a:off x="9417050" y="3338513"/>
            <a:ext cx="1833563" cy="1833562"/>
          </a:xfrm>
          <a:custGeom>
            <a:avLst/>
            <a:gdLst>
              <a:gd name="txL" fmla="*/ 0 w 1833562"/>
              <a:gd name="txT" fmla="*/ 0 h 1833563"/>
              <a:gd name="txR" fmla="*/ 1833562 w 1833562"/>
              <a:gd name="txB" fmla="*/ 1833563 h 1833563"/>
            </a:gdLst>
            <a:ahLst/>
            <a:cxnLst>
              <a:cxn ang="0">
                <a:pos x="928570" y="1833487"/>
              </a:cxn>
              <a:cxn ang="0">
                <a:pos x="928570" y="1833487"/>
              </a:cxn>
              <a:cxn ang="0">
                <a:pos x="916781" y="1833563"/>
              </a:cxn>
              <a:cxn ang="0">
                <a:pos x="0" y="916781"/>
              </a:cxn>
              <a:cxn ang="0">
                <a:pos x="561670" y="71567"/>
              </a:cxn>
              <a:cxn ang="0">
                <a:pos x="916781" y="916782"/>
              </a:cxn>
              <a:cxn ang="0">
                <a:pos x="928570" y="1833487"/>
              </a:cxn>
              <a:cxn ang="0">
                <a:pos x="928570" y="1833487"/>
              </a:cxn>
              <a:cxn ang="0">
                <a:pos x="916781" y="1833563"/>
              </a:cxn>
              <a:cxn ang="0">
                <a:pos x="0" y="916781"/>
              </a:cxn>
              <a:cxn ang="0">
                <a:pos x="561670" y="71567"/>
              </a:cxn>
            </a:cxnLst>
            <a:rect l="txL" t="txT" r="txR" b="txB"/>
            <a:pathLst>
              <a:path w="1833562" h="1833563" stroke="0">
                <a:moveTo>
                  <a:pt x="928570" y="1833487"/>
                </a:moveTo>
                <a:lnTo>
                  <a:pt x="928570" y="1833487"/>
                </a:lnTo>
                <a:cubicBezTo>
                  <a:pt x="924640" y="1833537"/>
                  <a:pt x="920710" y="1833562"/>
                  <a:pt x="916781" y="1833563"/>
                </a:cubicBezTo>
                <a:cubicBezTo>
                  <a:pt x="410456" y="1833563"/>
                  <a:pt x="0" y="1423105"/>
                  <a:pt x="0" y="916781"/>
                </a:cubicBezTo>
                <a:cubicBezTo>
                  <a:pt x="-1" y="547662"/>
                  <a:pt x="221367" y="214543"/>
                  <a:pt x="561670" y="71567"/>
                </a:cubicBezTo>
                <a:lnTo>
                  <a:pt x="916781" y="916782"/>
                </a:lnTo>
                <a:close/>
              </a:path>
              <a:path w="1833562" h="1833563" fill="none">
                <a:moveTo>
                  <a:pt x="928570" y="1833487"/>
                </a:moveTo>
                <a:lnTo>
                  <a:pt x="928570" y="1833487"/>
                </a:lnTo>
                <a:cubicBezTo>
                  <a:pt x="924640" y="1833537"/>
                  <a:pt x="920710" y="1833562"/>
                  <a:pt x="916781" y="1833563"/>
                </a:cubicBezTo>
                <a:cubicBezTo>
                  <a:pt x="410456" y="1833563"/>
                  <a:pt x="0" y="1423105"/>
                  <a:pt x="0" y="916781"/>
                </a:cubicBezTo>
                <a:cubicBezTo>
                  <a:pt x="-1" y="547662"/>
                  <a:pt x="221367" y="214543"/>
                  <a:pt x="561670" y="71567"/>
                </a:cubicBezTo>
              </a:path>
            </a:pathLst>
          </a:custGeom>
          <a:noFill/>
          <a:ln w="158750" cap="flat" cmpd="sng">
            <a:solidFill>
              <a:schemeClr val="accent1">
                <a:alpha val="100000"/>
              </a:schemeClr>
            </a:solidFill>
            <a:prstDash val="solid"/>
            <a:miter lim="800000"/>
            <a:headEnd type="none" w="med" len="med"/>
            <a:tailEnd type="none" w="med" len="med"/>
          </a:ln>
        </p:spPr>
        <p:txBody>
          <a:bodyPr/>
          <a:lstStyle/>
          <a:p>
            <a:endParaRPr lang="zh-CN" altLang="en-US"/>
          </a:p>
        </p:txBody>
      </p:sp>
      <p:sp>
        <p:nvSpPr>
          <p:cNvPr id="37918" name="弧形 76"/>
          <p:cNvSpPr/>
          <p:nvPr/>
        </p:nvSpPr>
        <p:spPr>
          <a:xfrm rot="5400000">
            <a:off x="9131300" y="3052763"/>
            <a:ext cx="2405063" cy="2405062"/>
          </a:xfrm>
          <a:custGeom>
            <a:avLst/>
            <a:gdLst>
              <a:gd name="txL" fmla="*/ 0 w 2405062"/>
              <a:gd name="txT" fmla="*/ 0 h 2405063"/>
              <a:gd name="txR" fmla="*/ 2405062 w 2405062"/>
              <a:gd name="txB" fmla="*/ 2405063 h 2405063"/>
            </a:gdLst>
            <a:ahLst/>
            <a:cxnLst>
              <a:cxn ang="0">
                <a:pos x="1854" y="1269290"/>
              </a:cxn>
              <a:cxn ang="0">
                <a:pos x="1854" y="1269289"/>
              </a:cxn>
              <a:cxn ang="0">
                <a:pos x="0" y="1202533"/>
              </a:cxn>
              <a:cxn ang="0">
                <a:pos x="1189167" y="73"/>
              </a:cxn>
              <a:cxn ang="0">
                <a:pos x="1202531" y="1202534"/>
              </a:cxn>
              <a:cxn ang="0">
                <a:pos x="1854" y="1269290"/>
              </a:cxn>
              <a:cxn ang="0">
                <a:pos x="1854" y="1269289"/>
              </a:cxn>
              <a:cxn ang="0">
                <a:pos x="0" y="1202533"/>
              </a:cxn>
              <a:cxn ang="0">
                <a:pos x="1189167" y="73"/>
              </a:cxn>
            </a:cxnLst>
            <a:rect l="txL" t="txT" r="txR" b="txB"/>
            <a:pathLst>
              <a:path w="2405062" h="2405063" stroke="0">
                <a:moveTo>
                  <a:pt x="1854" y="1269288"/>
                </a:moveTo>
                <a:lnTo>
                  <a:pt x="1854" y="1269287"/>
                </a:lnTo>
                <a:cubicBezTo>
                  <a:pt x="618" y="1247057"/>
                  <a:pt x="0" y="1224796"/>
                  <a:pt x="0" y="1202531"/>
                </a:cubicBezTo>
                <a:cubicBezTo>
                  <a:pt x="-1" y="543604"/>
                  <a:pt x="530281" y="7396"/>
                  <a:pt x="1189167" y="73"/>
                </a:cubicBezTo>
                <a:lnTo>
                  <a:pt x="1202531" y="1202532"/>
                </a:lnTo>
                <a:close/>
              </a:path>
              <a:path w="2405062" h="2405063" fill="none">
                <a:moveTo>
                  <a:pt x="1854" y="1269288"/>
                </a:moveTo>
                <a:lnTo>
                  <a:pt x="1854" y="1269287"/>
                </a:lnTo>
                <a:cubicBezTo>
                  <a:pt x="618" y="1247057"/>
                  <a:pt x="0" y="1224796"/>
                  <a:pt x="0" y="1202531"/>
                </a:cubicBezTo>
                <a:cubicBezTo>
                  <a:pt x="-1" y="543604"/>
                  <a:pt x="530281" y="7396"/>
                  <a:pt x="1189167" y="73"/>
                </a:cubicBezTo>
              </a:path>
            </a:pathLst>
          </a:custGeom>
          <a:noFill/>
          <a:ln w="15875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37919" name="三角形 83"/>
          <p:cNvSpPr/>
          <p:nvPr/>
        </p:nvSpPr>
        <p:spPr>
          <a:xfrm flipV="1">
            <a:off x="10161588" y="2574925"/>
            <a:ext cx="344487" cy="257175"/>
          </a:xfrm>
          <a:prstGeom prst="triangle">
            <a:avLst>
              <a:gd name="adj" fmla="val 50000"/>
            </a:avLst>
          </a:prstGeom>
          <a:solidFill>
            <a:schemeClr val="accent1"/>
          </a:solidFill>
          <a:ln w="9525">
            <a:noFill/>
          </a:ln>
        </p:spPr>
        <p:txBody>
          <a:bodyPr anchor="ctr"/>
          <a:lstStyle/>
          <a:p>
            <a:pPr algn="ctr"/>
            <a:endParaRPr lang="zh-CN" altLang="en-US" sz="3200" dirty="0">
              <a:solidFill>
                <a:srgbClr val="404040"/>
              </a:solidFill>
              <a:latin typeface="Calibri" panose="020F0502020204030204" pitchFamily="34" charset="0"/>
              <a:ea typeface="微软雅黑" panose="020B0503020204020204" pitchFamily="34" charset="-122"/>
            </a:endParaRPr>
          </a:p>
        </p:txBody>
      </p:sp>
      <p:sp>
        <p:nvSpPr>
          <p:cNvPr id="37920" name="文本框 85"/>
          <p:cNvSpPr txBox="1"/>
          <p:nvPr/>
        </p:nvSpPr>
        <p:spPr>
          <a:xfrm>
            <a:off x="9417685" y="1590675"/>
            <a:ext cx="2117725" cy="1506855"/>
          </a:xfrm>
          <a:prstGeom prst="rect">
            <a:avLst/>
          </a:prstGeom>
          <a:noFill/>
          <a:ln w="9525">
            <a:noFill/>
          </a:ln>
        </p:spPr>
        <p:txBody>
          <a:bodyPr wrap="square">
            <a:spAutoFit/>
          </a:bodyPr>
          <a:lstStyle/>
          <a:p>
            <a:pPr algn="ctr" defTabSz="913130"/>
            <a:r>
              <a:rPr lang="zh-CN" altLang="en-US" sz="3200" b="1" dirty="0">
                <a:solidFill>
                  <a:srgbClr val="FB6305"/>
                </a:solidFill>
                <a:latin typeface="Calibri Light" panose="020F0302020204030204" pitchFamily="34" charset="0"/>
                <a:ea typeface="微软雅黑" panose="020B0503020204020204" pitchFamily="34" charset="-122"/>
              </a:rPr>
              <a:t>可无限制重复</a:t>
            </a:r>
          </a:p>
          <a:p>
            <a:pPr algn="ctr" defTabSz="913130"/>
            <a:endParaRPr lang="zh-CN" altLang="en-US" sz="2800" b="1" dirty="0">
              <a:solidFill>
                <a:srgbClr val="FB6305"/>
              </a:solidFill>
              <a:latin typeface="Calibri Light" panose="020F0302020204030204" pitchFamily="34" charset="0"/>
              <a:ea typeface="微软雅黑" panose="020B0503020204020204" pitchFamily="34" charset="-122"/>
            </a:endParaRPr>
          </a:p>
        </p:txBody>
      </p:sp>
      <p:sp>
        <p:nvSpPr>
          <p:cNvPr id="37921" name="矩形 33"/>
          <p:cNvSpPr/>
          <p:nvPr/>
        </p:nvSpPr>
        <p:spPr>
          <a:xfrm>
            <a:off x="9212263" y="4430713"/>
            <a:ext cx="2243137" cy="869950"/>
          </a:xfrm>
          <a:prstGeom prst="rect">
            <a:avLst/>
          </a:prstGeom>
          <a:noFill/>
          <a:ln w="9525">
            <a:noFill/>
          </a:ln>
        </p:spPr>
        <p:txBody>
          <a:bodyPr>
            <a:spAutoFit/>
          </a:bodyPr>
          <a:lstStyle/>
          <a:p>
            <a:pPr>
              <a:lnSpc>
                <a:spcPct val="130000"/>
              </a:lnSpc>
            </a:pPr>
            <a:r>
              <a:rPr lang="zh-CN" altLang="en-US" sz="1300" b="1" dirty="0">
                <a:solidFill>
                  <a:srgbClr val="FB6305"/>
                </a:solidFill>
                <a:latin typeface="微软雅黑" panose="020B0503020204020204" pitchFamily="34" charset="-122"/>
                <a:ea typeface="微软雅黑" panose="020B0503020204020204" pitchFamily="34" charset="-122"/>
              </a:rPr>
              <a:t>无物理、化学、生物、精神和心理性创伤，理论上具有无限重复测量的能力</a:t>
            </a:r>
          </a:p>
        </p:txBody>
      </p:sp>
      <p:sp>
        <p:nvSpPr>
          <p:cNvPr id="35" name="矩形 34"/>
          <p:cNvSpPr/>
          <p:nvPr/>
        </p:nvSpPr>
        <p:spPr>
          <a:xfrm>
            <a:off x="142875" y="171450"/>
            <a:ext cx="377825" cy="8572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7923" name="图片 38" descr="G:\未标题111.jpg"/>
          <p:cNvPicPr>
            <a:picLocks noChangeAspect="1"/>
          </p:cNvPicPr>
          <p:nvPr/>
        </p:nvPicPr>
        <p:blipFill>
          <a:blip r:embed="rId2"/>
          <a:stretch>
            <a:fillRect/>
          </a:stretch>
        </p:blipFill>
        <p:spPr>
          <a:xfrm>
            <a:off x="0" y="0"/>
            <a:ext cx="2484438" cy="1201738"/>
          </a:xfrm>
          <a:prstGeom prst="rect">
            <a:avLst/>
          </a:prstGeom>
          <a:noFill/>
          <a:ln w="9525">
            <a:noFill/>
          </a:ln>
        </p:spPr>
      </p:pic>
      <p:sp>
        <p:nvSpPr>
          <p:cNvPr id="37924" name="矩形 63"/>
          <p:cNvSpPr/>
          <p:nvPr/>
        </p:nvSpPr>
        <p:spPr>
          <a:xfrm>
            <a:off x="0" y="6610350"/>
            <a:ext cx="12192000" cy="2476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46990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5"/>
          <p:cNvGrpSpPr/>
          <p:nvPr/>
        </p:nvGrpSpPr>
        <p:grpSpPr bwMode="auto">
          <a:xfrm rot="5400000">
            <a:off x="3911599" y="2464435"/>
            <a:ext cx="1954213" cy="1592263"/>
            <a:chOff x="3456897" y="3211271"/>
            <a:chExt cx="1232193" cy="1004428"/>
          </a:xfrm>
          <a:solidFill>
            <a:srgbClr val="0070C0"/>
          </a:solidFill>
        </p:grpSpPr>
        <p:sp>
          <p:nvSpPr>
            <p:cNvPr id="25628" name="Freeform 70"/>
            <p:cNvSpPr>
              <a:spLocks noChangeAspect="1"/>
            </p:cNvSpPr>
            <p:nvPr/>
          </p:nvSpPr>
          <p:spPr bwMode="auto">
            <a:xfrm>
              <a:off x="3456897" y="3211271"/>
              <a:ext cx="1232193" cy="1004428"/>
            </a:xfrm>
            <a:custGeom>
              <a:avLst/>
              <a:gdLst>
                <a:gd name="T0" fmla="*/ 2147483647 w 1210"/>
                <a:gd name="T1" fmla="*/ 2147483647 h 986"/>
                <a:gd name="T2" fmla="*/ 2147483647 w 1210"/>
                <a:gd name="T3" fmla="*/ 2147483647 h 986"/>
                <a:gd name="T4" fmla="*/ 2147483647 w 1210"/>
                <a:gd name="T5" fmla="*/ 0 h 986"/>
                <a:gd name="T6" fmla="*/ 0 w 1210"/>
                <a:gd name="T7" fmla="*/ 2147483647 h 986"/>
                <a:gd name="T8" fmla="*/ 2147483647 w 1210"/>
                <a:gd name="T9" fmla="*/ 2147483647 h 986"/>
                <a:gd name="T10" fmla="*/ 2147483647 w 1210"/>
                <a:gd name="T11" fmla="*/ 2147483647 h 986"/>
                <a:gd name="T12" fmla="*/ 2147483647 w 1210"/>
                <a:gd name="T13" fmla="*/ 2147483647 h 986"/>
                <a:gd name="T14" fmla="*/ 0 60000 65536"/>
                <a:gd name="T15" fmla="*/ 0 60000 65536"/>
                <a:gd name="T16" fmla="*/ 0 60000 65536"/>
                <a:gd name="T17" fmla="*/ 0 60000 65536"/>
                <a:gd name="T18" fmla="*/ 0 60000 65536"/>
                <a:gd name="T19" fmla="*/ 0 60000 65536"/>
                <a:gd name="T20" fmla="*/ 0 60000 65536"/>
                <a:gd name="T21" fmla="*/ 0 w 1210"/>
                <a:gd name="T22" fmla="*/ 0 h 986"/>
                <a:gd name="T23" fmla="*/ 1210 w 1210"/>
                <a:gd name="T24" fmla="*/ 986 h 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grp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椭圆 7"/>
            <p:cNvSpPr/>
            <p:nvPr/>
          </p:nvSpPr>
          <p:spPr>
            <a:xfrm>
              <a:off x="3560997" y="3313416"/>
              <a:ext cx="800775" cy="80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 name="组合 23"/>
          <p:cNvGrpSpPr/>
          <p:nvPr/>
        </p:nvGrpSpPr>
        <p:grpSpPr bwMode="auto">
          <a:xfrm rot="5400000">
            <a:off x="5665786" y="2512060"/>
            <a:ext cx="1954213" cy="1592262"/>
            <a:chOff x="3456897" y="3211271"/>
            <a:chExt cx="1232193" cy="1004428"/>
          </a:xfrm>
          <a:solidFill>
            <a:schemeClr val="accent1">
              <a:lumMod val="75000"/>
            </a:schemeClr>
          </a:solidFill>
        </p:grpSpPr>
        <p:sp>
          <p:nvSpPr>
            <p:cNvPr id="26650" name="Freeform 70"/>
            <p:cNvSpPr>
              <a:spLocks noChangeAspect="1"/>
            </p:cNvSpPr>
            <p:nvPr/>
          </p:nvSpPr>
          <p:spPr bwMode="auto">
            <a:xfrm>
              <a:off x="3456897" y="3211271"/>
              <a:ext cx="1232193" cy="1004428"/>
            </a:xfrm>
            <a:custGeom>
              <a:avLst/>
              <a:gdLst>
                <a:gd name="T0" fmla="*/ 2147483647 w 1210"/>
                <a:gd name="T1" fmla="*/ 2147483647 h 986"/>
                <a:gd name="T2" fmla="*/ 2147483647 w 1210"/>
                <a:gd name="T3" fmla="*/ 2147483647 h 986"/>
                <a:gd name="T4" fmla="*/ 2147483647 w 1210"/>
                <a:gd name="T5" fmla="*/ 0 h 986"/>
                <a:gd name="T6" fmla="*/ 0 w 1210"/>
                <a:gd name="T7" fmla="*/ 2147483647 h 986"/>
                <a:gd name="T8" fmla="*/ 2147483647 w 1210"/>
                <a:gd name="T9" fmla="*/ 2147483647 h 986"/>
                <a:gd name="T10" fmla="*/ 2147483647 w 1210"/>
                <a:gd name="T11" fmla="*/ 2147483647 h 986"/>
                <a:gd name="T12" fmla="*/ 2147483647 w 1210"/>
                <a:gd name="T13" fmla="*/ 2147483647 h 986"/>
                <a:gd name="T14" fmla="*/ 0 60000 65536"/>
                <a:gd name="T15" fmla="*/ 0 60000 65536"/>
                <a:gd name="T16" fmla="*/ 0 60000 65536"/>
                <a:gd name="T17" fmla="*/ 0 60000 65536"/>
                <a:gd name="T18" fmla="*/ 0 60000 65536"/>
                <a:gd name="T19" fmla="*/ 0 60000 65536"/>
                <a:gd name="T20" fmla="*/ 0 60000 65536"/>
                <a:gd name="T21" fmla="*/ 0 w 1210"/>
                <a:gd name="T22" fmla="*/ 0 h 986"/>
                <a:gd name="T23" fmla="*/ 1210 w 1210"/>
                <a:gd name="T24" fmla="*/ 986 h 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grp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椭圆 25"/>
            <p:cNvSpPr/>
            <p:nvPr/>
          </p:nvSpPr>
          <p:spPr>
            <a:xfrm>
              <a:off x="3560997" y="3313416"/>
              <a:ext cx="800775" cy="800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组合 26"/>
          <p:cNvGrpSpPr/>
          <p:nvPr/>
        </p:nvGrpSpPr>
        <p:grpSpPr bwMode="auto">
          <a:xfrm rot="5400000">
            <a:off x="2157412" y="2478723"/>
            <a:ext cx="1954212" cy="1592262"/>
            <a:chOff x="3456897" y="3211271"/>
            <a:chExt cx="1232193" cy="1004428"/>
          </a:xfrm>
          <a:solidFill>
            <a:schemeClr val="accent1">
              <a:lumMod val="75000"/>
            </a:schemeClr>
          </a:solidFill>
        </p:grpSpPr>
        <p:sp>
          <p:nvSpPr>
            <p:cNvPr id="26648" name="Freeform 70"/>
            <p:cNvSpPr>
              <a:spLocks noChangeAspect="1"/>
            </p:cNvSpPr>
            <p:nvPr/>
          </p:nvSpPr>
          <p:spPr bwMode="auto">
            <a:xfrm>
              <a:off x="3456897" y="3211271"/>
              <a:ext cx="1232193" cy="1004428"/>
            </a:xfrm>
            <a:custGeom>
              <a:avLst/>
              <a:gdLst>
                <a:gd name="T0" fmla="*/ 2147483647 w 1210"/>
                <a:gd name="T1" fmla="*/ 2147483647 h 986"/>
                <a:gd name="T2" fmla="*/ 2147483647 w 1210"/>
                <a:gd name="T3" fmla="*/ 2147483647 h 986"/>
                <a:gd name="T4" fmla="*/ 2147483647 w 1210"/>
                <a:gd name="T5" fmla="*/ 0 h 986"/>
                <a:gd name="T6" fmla="*/ 0 w 1210"/>
                <a:gd name="T7" fmla="*/ 2147483647 h 986"/>
                <a:gd name="T8" fmla="*/ 2147483647 w 1210"/>
                <a:gd name="T9" fmla="*/ 2147483647 h 986"/>
                <a:gd name="T10" fmla="*/ 2147483647 w 1210"/>
                <a:gd name="T11" fmla="*/ 2147483647 h 986"/>
                <a:gd name="T12" fmla="*/ 2147483647 w 1210"/>
                <a:gd name="T13" fmla="*/ 2147483647 h 986"/>
                <a:gd name="T14" fmla="*/ 0 60000 65536"/>
                <a:gd name="T15" fmla="*/ 0 60000 65536"/>
                <a:gd name="T16" fmla="*/ 0 60000 65536"/>
                <a:gd name="T17" fmla="*/ 0 60000 65536"/>
                <a:gd name="T18" fmla="*/ 0 60000 65536"/>
                <a:gd name="T19" fmla="*/ 0 60000 65536"/>
                <a:gd name="T20" fmla="*/ 0 60000 65536"/>
                <a:gd name="T21" fmla="*/ 0 w 1210"/>
                <a:gd name="T22" fmla="*/ 0 h 986"/>
                <a:gd name="T23" fmla="*/ 1210 w 1210"/>
                <a:gd name="T24" fmla="*/ 986 h 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grp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椭圆 28"/>
            <p:cNvSpPr/>
            <p:nvPr/>
          </p:nvSpPr>
          <p:spPr>
            <a:xfrm>
              <a:off x="3560998" y="3313416"/>
              <a:ext cx="800776" cy="800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 name="组合 29"/>
          <p:cNvGrpSpPr/>
          <p:nvPr/>
        </p:nvGrpSpPr>
        <p:grpSpPr bwMode="auto">
          <a:xfrm rot="5400000">
            <a:off x="403226" y="2478722"/>
            <a:ext cx="1954212" cy="1592263"/>
            <a:chOff x="3456897" y="3211271"/>
            <a:chExt cx="1232193" cy="1004428"/>
          </a:xfrm>
          <a:solidFill>
            <a:srgbClr val="0070C0"/>
          </a:solidFill>
        </p:grpSpPr>
        <p:sp>
          <p:nvSpPr>
            <p:cNvPr id="25626" name="Freeform 70"/>
            <p:cNvSpPr>
              <a:spLocks noChangeAspect="1"/>
            </p:cNvSpPr>
            <p:nvPr/>
          </p:nvSpPr>
          <p:spPr bwMode="auto">
            <a:xfrm>
              <a:off x="3456897" y="3211271"/>
              <a:ext cx="1232193" cy="1004428"/>
            </a:xfrm>
            <a:custGeom>
              <a:avLst/>
              <a:gdLst>
                <a:gd name="T0" fmla="*/ 2147483647 w 1210"/>
                <a:gd name="T1" fmla="*/ 2147483647 h 986"/>
                <a:gd name="T2" fmla="*/ 2147483647 w 1210"/>
                <a:gd name="T3" fmla="*/ 2147483647 h 986"/>
                <a:gd name="T4" fmla="*/ 2147483647 w 1210"/>
                <a:gd name="T5" fmla="*/ 0 h 986"/>
                <a:gd name="T6" fmla="*/ 0 w 1210"/>
                <a:gd name="T7" fmla="*/ 2147483647 h 986"/>
                <a:gd name="T8" fmla="*/ 2147483647 w 1210"/>
                <a:gd name="T9" fmla="*/ 2147483647 h 986"/>
                <a:gd name="T10" fmla="*/ 2147483647 w 1210"/>
                <a:gd name="T11" fmla="*/ 2147483647 h 986"/>
                <a:gd name="T12" fmla="*/ 2147483647 w 1210"/>
                <a:gd name="T13" fmla="*/ 2147483647 h 986"/>
                <a:gd name="T14" fmla="*/ 0 60000 65536"/>
                <a:gd name="T15" fmla="*/ 0 60000 65536"/>
                <a:gd name="T16" fmla="*/ 0 60000 65536"/>
                <a:gd name="T17" fmla="*/ 0 60000 65536"/>
                <a:gd name="T18" fmla="*/ 0 60000 65536"/>
                <a:gd name="T19" fmla="*/ 0 60000 65536"/>
                <a:gd name="T20" fmla="*/ 0 60000 65536"/>
                <a:gd name="T21" fmla="*/ 0 w 1210"/>
                <a:gd name="T22" fmla="*/ 0 h 986"/>
                <a:gd name="T23" fmla="*/ 1210 w 1210"/>
                <a:gd name="T24" fmla="*/ 986 h 9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grp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椭圆 31"/>
            <p:cNvSpPr/>
            <p:nvPr/>
          </p:nvSpPr>
          <p:spPr>
            <a:xfrm>
              <a:off x="3560998" y="3313416"/>
              <a:ext cx="800776" cy="8001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8440" name="文本框 17"/>
          <p:cNvSpPr txBox="1"/>
          <p:nvPr/>
        </p:nvSpPr>
        <p:spPr>
          <a:xfrm>
            <a:off x="738188" y="2678113"/>
            <a:ext cx="1258887" cy="829945"/>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成本低</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441" name="文本框 18"/>
          <p:cNvSpPr txBox="1"/>
          <p:nvPr/>
        </p:nvSpPr>
        <p:spPr>
          <a:xfrm>
            <a:off x="2466975" y="2668588"/>
            <a:ext cx="1374775" cy="460375"/>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精度高</a:t>
            </a:r>
          </a:p>
        </p:txBody>
      </p:sp>
      <p:sp>
        <p:nvSpPr>
          <p:cNvPr id="18442" name="文本框 19"/>
          <p:cNvSpPr txBox="1"/>
          <p:nvPr/>
        </p:nvSpPr>
        <p:spPr>
          <a:xfrm>
            <a:off x="4429125" y="2676525"/>
            <a:ext cx="915988" cy="830263"/>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行业</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地位</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8443" name="文本框 20"/>
          <p:cNvSpPr txBox="1"/>
          <p:nvPr/>
        </p:nvSpPr>
        <p:spPr>
          <a:xfrm>
            <a:off x="6121400" y="2689225"/>
            <a:ext cx="1041400" cy="829945"/>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生命关怀</a:t>
            </a:r>
          </a:p>
        </p:txBody>
      </p:sp>
      <p:sp>
        <p:nvSpPr>
          <p:cNvPr id="26636" name="矩形 26"/>
          <p:cNvSpPr>
            <a:spLocks noChangeArrowheads="1"/>
          </p:cNvSpPr>
          <p:nvPr/>
        </p:nvSpPr>
        <p:spPr bwMode="auto">
          <a:xfrm>
            <a:off x="2560638" y="4446588"/>
            <a:ext cx="1306513" cy="132207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与经典临床检验部分数据相比，随机误差不超过</a:t>
            </a:r>
            <a:r>
              <a:rPr kumimoji="0" lang="en-US" altLang="zh-CN"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11.72%</a:t>
            </a:r>
          </a:p>
        </p:txBody>
      </p:sp>
      <p:sp>
        <p:nvSpPr>
          <p:cNvPr id="26638" name="矩形 29"/>
          <p:cNvSpPr>
            <a:spLocks noChangeArrowheads="1"/>
          </p:cNvSpPr>
          <p:nvPr/>
        </p:nvSpPr>
        <p:spPr bwMode="auto">
          <a:xfrm>
            <a:off x="6046788" y="4348163"/>
            <a:ext cx="2022475" cy="2047240"/>
          </a:xfrm>
          <a:prstGeom prst="rect">
            <a:avLst/>
          </a:prstGeom>
          <a:noFill/>
          <a:ln w="9525">
            <a:noFill/>
            <a:miter lim="800000"/>
          </a:ln>
        </p:spPr>
        <p:txBody>
          <a:bodyPr>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省时省钱免痛苦</a:t>
            </a:r>
            <a:endParaRPr kumimoji="0" lang="en-US" altLang="zh-CN"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rPr>
              <a:t>提高生命质量</a:t>
            </a:r>
            <a:endParaRPr kumimoji="0" lang="en-US" altLang="zh-CN"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rgbClr val="13396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0" dirty="0">
              <a:ln>
                <a:noFill/>
              </a:ln>
              <a:solidFill>
                <a:srgbClr val="D76739"/>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endParaRPr kumimoji="0" lang="en-US" sz="1800" b="1" i="0" u="none" strike="noStrike" kern="1200" cap="none" spc="0" normalizeH="0" baseline="0" noProof="0" dirty="0">
              <a:ln>
                <a:noFill/>
              </a:ln>
              <a:solidFill>
                <a:srgbClr val="D76739"/>
              </a:solidFill>
              <a:effectLst/>
              <a:uLnTx/>
              <a:uFillTx/>
              <a:latin typeface="微软雅黑" panose="020B0503020204020204" pitchFamily="34" charset="-122"/>
              <a:ea typeface="微软雅黑" panose="020B0503020204020204" pitchFamily="34" charset="-122"/>
              <a:cs typeface="+mn-cs"/>
            </a:endParaRPr>
          </a:p>
        </p:txBody>
      </p:sp>
      <p:sp>
        <p:nvSpPr>
          <p:cNvPr id="18447" name="矩形 30"/>
          <p:cNvSpPr/>
          <p:nvPr/>
        </p:nvSpPr>
        <p:spPr>
          <a:xfrm>
            <a:off x="615950" y="4394200"/>
            <a:ext cx="1535113" cy="1768475"/>
          </a:xfrm>
          <a:prstGeom prst="rect">
            <a:avLst/>
          </a:prstGeom>
          <a:noFill/>
          <a:ln w="9525">
            <a:noFill/>
          </a:ln>
        </p:spPr>
        <p:txBody>
          <a:bodyPr>
            <a:spAutoFit/>
          </a:bodyPr>
          <a:lstStyle/>
          <a:p>
            <a:pPr>
              <a:lnSpc>
                <a:spcPct val="130000"/>
              </a:lnSpc>
            </a:pPr>
            <a:r>
              <a:rPr lang="zh-CN" altLang="en-US" sz="1400" b="1" dirty="0">
                <a:solidFill>
                  <a:srgbClr val="0070C0"/>
                </a:solidFill>
                <a:latin typeface="微软雅黑" panose="020B0503020204020204" pitchFamily="34" charset="-122"/>
                <a:ea typeface="微软雅黑" panose="020B0503020204020204" pitchFamily="34" charset="-122"/>
              </a:rPr>
              <a:t>无痛无创无感染，不抽血无耗材，节省时间和金钱，与同类产品相比可以节约检测成本</a:t>
            </a:r>
            <a:r>
              <a:rPr lang="en-US" altLang="zh-CN" sz="1400" b="1" dirty="0">
                <a:solidFill>
                  <a:srgbClr val="0070C0"/>
                </a:solidFill>
                <a:latin typeface="微软雅黑" panose="020B0503020204020204" pitchFamily="34" charset="-122"/>
                <a:ea typeface="微软雅黑" panose="020B0503020204020204" pitchFamily="34" charset="-122"/>
              </a:rPr>
              <a:t>80%</a:t>
            </a:r>
            <a:r>
              <a:rPr lang="zh-CN" altLang="en-US" sz="1400" b="1" dirty="0">
                <a:solidFill>
                  <a:srgbClr val="0070C0"/>
                </a:solidFill>
                <a:latin typeface="微软雅黑" panose="020B0503020204020204" pitchFamily="34" charset="-122"/>
                <a:ea typeface="微软雅黑" panose="020B0503020204020204" pitchFamily="34" charset="-122"/>
              </a:rPr>
              <a:t>左右。</a:t>
            </a:r>
            <a:endParaRPr lang="en-US" altLang="x-none" sz="1400" b="1" dirty="0">
              <a:solidFill>
                <a:srgbClr val="0070C0"/>
              </a:solidFill>
              <a:latin typeface="微软雅黑" panose="020B0503020204020204" pitchFamily="34" charset="-122"/>
              <a:ea typeface="微软雅黑" panose="020B0503020204020204" pitchFamily="34" charset="-122"/>
            </a:endParaRPr>
          </a:p>
        </p:txBody>
      </p:sp>
      <p:sp>
        <p:nvSpPr>
          <p:cNvPr id="18448" name="矩形 35"/>
          <p:cNvSpPr/>
          <p:nvPr/>
        </p:nvSpPr>
        <p:spPr>
          <a:xfrm>
            <a:off x="4224338" y="4389438"/>
            <a:ext cx="1408112" cy="1309370"/>
          </a:xfrm>
          <a:prstGeom prst="rect">
            <a:avLst/>
          </a:prstGeom>
          <a:noFill/>
          <a:ln w="9525">
            <a:noFill/>
          </a:ln>
        </p:spPr>
        <p:txBody>
          <a:bodyPr>
            <a:spAutoFit/>
          </a:bodyPr>
          <a:lstStyle/>
          <a:p>
            <a:pPr>
              <a:lnSpc>
                <a:spcPct val="110000"/>
              </a:lnSpc>
            </a:pPr>
            <a:r>
              <a:rPr lang="zh-CN" altLang="en-US" b="1" dirty="0">
                <a:solidFill>
                  <a:srgbClr val="0070C0"/>
                </a:solidFill>
                <a:latin typeface="微软雅黑" panose="020B0503020204020204" pitchFamily="34" charset="-122"/>
                <a:ea typeface="微软雅黑" panose="020B0503020204020204" pitchFamily="34" charset="-122"/>
              </a:rPr>
              <a:t>无创临床血液检验和无创健康管理的领引者</a:t>
            </a:r>
            <a:endParaRPr lang="zh-CN" altLang="en-US" dirty="0">
              <a:solidFill>
                <a:srgbClr val="0070C0"/>
              </a:solidFill>
              <a:latin typeface="Arial" panose="020B0604020202020204" pitchFamily="34" charset="0"/>
            </a:endParaRPr>
          </a:p>
        </p:txBody>
      </p:sp>
      <p:pic>
        <p:nvPicPr>
          <p:cNvPr id="18450" name="Picture 1" descr="E:\宣传册资料图片\l老外检测图片.jpg"/>
          <p:cNvPicPr>
            <a:picLocks noChangeAspect="1"/>
          </p:cNvPicPr>
          <p:nvPr/>
        </p:nvPicPr>
        <p:blipFill>
          <a:blip r:embed="rId2">
            <a:clrChange>
              <a:clrFrom>
                <a:srgbClr val="FFFFFF"/>
              </a:clrFrom>
              <a:clrTo>
                <a:srgbClr val="FFFFFF">
                  <a:alpha val="0"/>
                </a:srgbClr>
              </a:clrTo>
            </a:clrChange>
          </a:blip>
          <a:stretch>
            <a:fillRect/>
          </a:stretch>
        </p:blipFill>
        <p:spPr>
          <a:xfrm>
            <a:off x="8347075" y="4221163"/>
            <a:ext cx="1733550" cy="1198562"/>
          </a:xfrm>
          <a:prstGeom prst="rect">
            <a:avLst/>
          </a:prstGeom>
          <a:noFill/>
          <a:ln w="9525">
            <a:noFill/>
          </a:ln>
        </p:spPr>
      </p:pic>
      <p:sp>
        <p:nvSpPr>
          <p:cNvPr id="18451" name="矩形 30"/>
          <p:cNvSpPr/>
          <p:nvPr/>
        </p:nvSpPr>
        <p:spPr>
          <a:xfrm>
            <a:off x="7438390" y="3441065"/>
            <a:ext cx="5066665" cy="645160"/>
          </a:xfrm>
          <a:prstGeom prst="rect">
            <a:avLst/>
          </a:prstGeom>
          <a:noFill/>
          <a:ln w="9525">
            <a:noFill/>
          </a:ln>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全球医学检验领域第一个全数字、标准化的</a:t>
            </a:r>
          </a:p>
          <a:p>
            <a:r>
              <a:rPr lang="zh-CN" altLang="en-US" b="1" dirty="0">
                <a:solidFill>
                  <a:srgbClr val="FF0000"/>
                </a:solidFill>
                <a:latin typeface="微软雅黑" panose="020B0503020204020204" pitchFamily="34" charset="-122"/>
                <a:ea typeface="微软雅黑" panose="020B0503020204020204" pitchFamily="34" charset="-122"/>
              </a:rPr>
              <a:t>“无创血液分析仪“</a:t>
            </a:r>
          </a:p>
        </p:txBody>
      </p:sp>
      <p:pic>
        <p:nvPicPr>
          <p:cNvPr id="18452" name="Picture 5" descr="C:\Users\Administrator\Desktop\Version_2\2_1.jpg"/>
          <p:cNvPicPr>
            <a:picLocks noChangeAspect="1"/>
          </p:cNvPicPr>
          <p:nvPr/>
        </p:nvPicPr>
        <p:blipFill>
          <a:blip r:embed="rId3">
            <a:clrChange>
              <a:clrFrom>
                <a:srgbClr val="F1F1F1"/>
              </a:clrFrom>
              <a:clrTo>
                <a:srgbClr val="F1F1F1">
                  <a:alpha val="0"/>
                </a:srgbClr>
              </a:clrTo>
            </a:clrChange>
          </a:blip>
          <a:stretch>
            <a:fillRect/>
          </a:stretch>
        </p:blipFill>
        <p:spPr>
          <a:xfrm>
            <a:off x="10128250" y="4184650"/>
            <a:ext cx="625475" cy="487363"/>
          </a:xfrm>
          <a:prstGeom prst="rect">
            <a:avLst/>
          </a:prstGeom>
          <a:noFill/>
          <a:ln w="9525">
            <a:noFill/>
          </a:ln>
        </p:spPr>
      </p:pic>
      <p:pic>
        <p:nvPicPr>
          <p:cNvPr id="18453" name="Picture 6" descr="C:\Users\Administrator\Desktop\u=3479611175,1445102869&amp;fm=21&amp;gp=0.jpg"/>
          <p:cNvPicPr>
            <a:picLocks noChangeAspect="1"/>
          </p:cNvPicPr>
          <p:nvPr/>
        </p:nvPicPr>
        <p:blipFill>
          <a:blip r:embed="rId4">
            <a:clrChange>
              <a:clrFrom>
                <a:srgbClr val="FEFEFE"/>
              </a:clrFrom>
              <a:clrTo>
                <a:srgbClr val="FEFEFE">
                  <a:alpha val="0"/>
                </a:srgbClr>
              </a:clrTo>
            </a:clrChange>
          </a:blip>
          <a:stretch>
            <a:fillRect/>
          </a:stretch>
        </p:blipFill>
        <p:spPr>
          <a:xfrm rot="1207231">
            <a:off x="10180638" y="4852988"/>
            <a:ext cx="809625" cy="693737"/>
          </a:xfrm>
          <a:prstGeom prst="rect">
            <a:avLst/>
          </a:prstGeom>
          <a:noFill/>
          <a:ln w="9525">
            <a:noFill/>
          </a:ln>
        </p:spPr>
      </p:pic>
      <p:pic>
        <p:nvPicPr>
          <p:cNvPr id="18455" name="图片 33" descr="G:\未标题111.jpg"/>
          <p:cNvPicPr>
            <a:picLocks noChangeAspect="1"/>
          </p:cNvPicPr>
          <p:nvPr/>
        </p:nvPicPr>
        <p:blipFill>
          <a:blip r:embed="rId5"/>
          <a:stretch>
            <a:fillRect/>
          </a:stretch>
        </p:blipFill>
        <p:spPr>
          <a:xfrm>
            <a:off x="0" y="0"/>
            <a:ext cx="2484438" cy="1201738"/>
          </a:xfrm>
          <a:prstGeom prst="rect">
            <a:avLst/>
          </a:prstGeom>
          <a:noFill/>
          <a:ln w="9525">
            <a:noFill/>
          </a:ln>
        </p:spPr>
      </p:pic>
      <p:sp>
        <p:nvSpPr>
          <p:cNvPr id="18456" name="矩形 63"/>
          <p:cNvSpPr/>
          <p:nvPr/>
        </p:nvSpPr>
        <p:spPr>
          <a:xfrm>
            <a:off x="0" y="6610350"/>
            <a:ext cx="12192000" cy="247650"/>
          </a:xfrm>
          <a:prstGeom prst="rect">
            <a:avLst/>
          </a:prstGeom>
          <a:solidFill>
            <a:srgbClr val="0070C0"/>
          </a:solidFill>
          <a:ln w="9525" cap="flat" cmpd="sng">
            <a:solidFill>
              <a:schemeClr val="tx1"/>
            </a:solidFill>
            <a:prstDash val="solid"/>
            <a:round/>
            <a:headEnd type="none" w="med" len="med"/>
            <a:tailEnd type="none" w="med" len="med"/>
          </a:ln>
        </p:spPr>
        <p:txBody>
          <a:bodyPr/>
          <a:lstStyle/>
          <a:p>
            <a:endParaRPr lang="zh-CN" altLang="en-US" dirty="0">
              <a:solidFill>
                <a:srgbClr val="00B05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12C869"/>
      </a:accent1>
      <a:accent2>
        <a:srgbClr val="323F4F"/>
      </a:accent2>
      <a:accent3>
        <a:srgbClr val="FFFFFF"/>
      </a:accent3>
      <a:accent4>
        <a:srgbClr val="000000"/>
      </a:accent4>
      <a:accent5>
        <a:srgbClr val="AAE0B9"/>
      </a:accent5>
      <a:accent6>
        <a:srgbClr val="2C3847"/>
      </a:accent6>
      <a:hlink>
        <a:srgbClr val="0563C1"/>
      </a:hlink>
      <a:folHlink>
        <a:srgbClr val="954F72"/>
      </a:folHlink>
    </a:clrScheme>
    <a:fontScheme name="1_Office 主题">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12C869"/>
        </a:accent1>
        <a:accent2>
          <a:srgbClr val="323F4F"/>
        </a:accent2>
        <a:accent3>
          <a:srgbClr val="FFFFFF"/>
        </a:accent3>
        <a:accent4>
          <a:srgbClr val="000000"/>
        </a:accent4>
        <a:accent5>
          <a:srgbClr val="AAE0B9"/>
        </a:accent5>
        <a:accent6>
          <a:srgbClr val="2C38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ZB全民健康系统</Template>
  <TotalTime>26</TotalTime>
  <Words>1612</Words>
  <Application>Microsoft Office PowerPoint</Application>
  <PresentationFormat>宽屏</PresentationFormat>
  <Paragraphs>118</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宋体</vt:lpstr>
      <vt:lpstr>微软雅黑</vt:lpstr>
      <vt:lpstr>Arial</vt:lpstr>
      <vt:lpstr>Calibri</vt:lpstr>
      <vt:lpstr>Calibri Light</vt:lpstr>
      <vt:lpstr>1_Office 主题</vt:lpstr>
      <vt:lpstr>PowerPoint 演示文稿</vt:lpstr>
      <vt:lpstr>PowerPoint 演示文稿</vt:lpstr>
      <vt:lpstr>PowerPoint 演示文稿</vt:lpstr>
      <vt:lpstr>                                 异动和风险提示</vt:lpstr>
      <vt:lpstr>PowerPoint 演示文稿</vt:lpstr>
      <vt:lpstr>PowerPoint 演示文稿</vt:lpstr>
      <vt:lpstr> 科研合作机构</vt:lpstr>
      <vt:lpstr>      技术优势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dc:creator>
  <cp:lastModifiedBy>黎昕</cp:lastModifiedBy>
  <cp:revision>894</cp:revision>
  <dcterms:created xsi:type="dcterms:W3CDTF">2015-11-20T08:16:00Z</dcterms:created>
  <dcterms:modified xsi:type="dcterms:W3CDTF">2017-10-19T21:55:53Z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