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0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05FD4B-DA84-4F11-94D6-9AF5FFA3E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D3D0AB8-1E94-4147-828A-5F62722C90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40A7A7-EE58-43A5-A334-BE6BC02E4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E770-EF5F-475A-BFE7-93AF1482FA1E}" type="datetimeFigureOut">
              <a:rPr lang="zh-CN" altLang="en-US" smtClean="0"/>
              <a:t>2018-10-22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8E13B1-D9D0-401A-BD68-3B7154E1B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4FB525-B661-40BC-A031-25F3B1F82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392A-7814-495A-AE4A-5EFC5E9A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028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5793C8-F462-4197-BA0D-F8FD00F08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810599B-6CB0-471A-9EB0-522CDDB88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70710A5-7AFC-4584-B5E3-A778C2168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E770-EF5F-475A-BFE7-93AF1482FA1E}" type="datetimeFigureOut">
              <a:rPr lang="zh-CN" altLang="en-US" smtClean="0"/>
              <a:t>2018-10-22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6B2E8DE-3498-4C25-BF8C-E6C1D6B7C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E552761-3E18-431C-B504-0C40A893D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392A-7814-495A-AE4A-5EFC5E9A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983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D1D5B7E-6231-4A03-9BC4-068DE41682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8C81205-EB33-47DC-BE46-D150A9CF7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015650-191B-4029-B766-18EF846D7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E770-EF5F-475A-BFE7-93AF1482FA1E}" type="datetimeFigureOut">
              <a:rPr lang="zh-CN" altLang="en-US" smtClean="0"/>
              <a:t>2018-10-22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D60054B-81C2-4050-9C76-DEEB3BE2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7B99A5-8544-4E03-8126-8C9799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392A-7814-495A-AE4A-5EFC5E9A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544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8733D3-A000-4797-9D06-ECAAA3368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E0555D-4D7F-4ED3-B8FD-B0283A1EF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4FCF72B-4A65-48FB-BE6D-EDB9EBA22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E770-EF5F-475A-BFE7-93AF1482FA1E}" type="datetimeFigureOut">
              <a:rPr lang="zh-CN" altLang="en-US" smtClean="0"/>
              <a:t>2018-10-22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62FEC6-3DF3-404F-897B-FBD6B983C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69EA28-961A-4DC0-8F6A-9008C8C57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392A-7814-495A-AE4A-5EFC5E9A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36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DFF896-5E58-4175-8D02-3BBC02ED5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6EDD771-5997-4B95-9762-D5E0009C4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0BCED9-AD56-4C0D-8D88-A7F47BAC1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E770-EF5F-475A-BFE7-93AF1482FA1E}" type="datetimeFigureOut">
              <a:rPr lang="zh-CN" altLang="en-US" smtClean="0"/>
              <a:t>2018-10-22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23C431-2121-4B5B-BA58-93BC4F9F9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379918E-0EC2-4AF7-AEAF-4ECA3805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392A-7814-495A-AE4A-5EFC5E9A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11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755109-2612-4C6A-9482-EA4E97B6E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379FB5-6420-4806-87AC-299D144C1A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9C8AE1A-EDA1-481E-A39C-16BD26407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976DE9-6B90-4DFE-B7D7-9F129A338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E770-EF5F-475A-BFE7-93AF1482FA1E}" type="datetimeFigureOut">
              <a:rPr lang="zh-CN" altLang="en-US" smtClean="0"/>
              <a:t>2018-10-22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4DA7A47-BCDD-4DB7-BDD3-BBABA17E9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6780D20-0610-4C5C-9D00-9922BF0A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392A-7814-495A-AE4A-5EFC5E9A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880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7F0E8B-35C4-4B15-9955-4E762703E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0BA38F-450D-4F7D-A3CA-D23F3056D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80886FD-E964-4681-9B34-35C39B70B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40B5547-DBD7-45F1-8AC2-F17BB536C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F5A8A31-2F2A-422B-95C9-4694283893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7059D3A-B25A-4135-B999-0B66474DF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E770-EF5F-475A-BFE7-93AF1482FA1E}" type="datetimeFigureOut">
              <a:rPr lang="zh-CN" altLang="en-US" smtClean="0"/>
              <a:t>2018-10-22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FCC9184-6B7F-4D91-AE2F-9D50B2B8C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6195E51-0617-4860-88E4-AAE1CBBDB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392A-7814-495A-AE4A-5EFC5E9A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967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189C8D-AC83-4D78-B49C-630B79523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1016C0E-945B-4322-A876-EB981BC00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E770-EF5F-475A-BFE7-93AF1482FA1E}" type="datetimeFigureOut">
              <a:rPr lang="zh-CN" altLang="en-US" smtClean="0"/>
              <a:t>2018-10-22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AE3015-91E6-45D0-BE6D-EE601CEBE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F8A2700-B524-4344-B8F3-D2984904B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392A-7814-495A-AE4A-5EFC5E9A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963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A308A86-6C51-403D-B5C9-1261D1D4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E770-EF5F-475A-BFE7-93AF1482FA1E}" type="datetimeFigureOut">
              <a:rPr lang="zh-CN" altLang="en-US" smtClean="0"/>
              <a:t>2018-10-22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F272200-35AB-438D-9157-913A0115B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5BEA028-071A-4D01-BA6A-A7EACB95C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392A-7814-495A-AE4A-5EFC5E9A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286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1E87CC-4210-488B-A6B6-093D6A6A3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E15AD6-3A30-47C4-897E-94E5615B8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F045A0A-885F-4215-918E-97DC7243E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05554F1-74B3-4ABF-91CF-8DE4FD6D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E770-EF5F-475A-BFE7-93AF1482FA1E}" type="datetimeFigureOut">
              <a:rPr lang="zh-CN" altLang="en-US" smtClean="0"/>
              <a:t>2018-10-22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11BEC68-BF6B-47BC-A942-854E1F9E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7E4014-E957-474D-93F1-CAF5511FC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392A-7814-495A-AE4A-5EFC5E9A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51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8A0745-6559-48F1-AA91-75A5018FB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048AD83-2B8B-456E-826E-2A2D31AB88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85D3A39-17E3-4216-9515-E112C3266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DF8E074-FB6C-4F71-802F-68DADC558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3E770-EF5F-475A-BFE7-93AF1482FA1E}" type="datetimeFigureOut">
              <a:rPr lang="zh-CN" altLang="en-US" smtClean="0"/>
              <a:t>2018-10-22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D785000-9756-4A5C-8533-3BF414E05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CE3510B-5046-4C76-9316-F30279A3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1392A-7814-495A-AE4A-5EFC5E9A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946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973B4ED-1F11-44D8-AAF0-003139EE0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9CAE62E-AE05-4BD6-B0E4-3F5F16E16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E5895EC-E7C5-43BD-9300-4DC27A3B6C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3E770-EF5F-475A-BFE7-93AF1482FA1E}" type="datetimeFigureOut">
              <a:rPr lang="zh-CN" altLang="en-US" smtClean="0"/>
              <a:t>2018-10-22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7C18F2-8DB4-4FBE-9583-7252CE140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2C6624-F420-4970-B081-ABD537230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1392A-7814-495A-AE4A-5EFC5E9A8A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08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BAAAFE-4757-4E4E-99F6-041AA1A23D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医学健身体质评估研究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C1F6003-C5F6-42F6-908B-10D5CD451B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99979"/>
          </a:xfrm>
        </p:spPr>
        <p:txBody>
          <a:bodyPr>
            <a:normAutofit/>
          </a:bodyPr>
          <a:lstStyle/>
          <a:p>
            <a:r>
              <a:rPr lang="zh-CN" altLang="en-US" dirty="0"/>
              <a:t>南京医科大学附属苏州医院</a:t>
            </a:r>
            <a:endParaRPr lang="en-US" altLang="zh-CN" dirty="0"/>
          </a:p>
          <a:p>
            <a:r>
              <a:rPr lang="zh-CN" altLang="en-US" dirty="0"/>
              <a:t>苏州市立医院北区</a:t>
            </a:r>
            <a:endParaRPr lang="en-US" altLang="zh-CN" dirty="0"/>
          </a:p>
          <a:p>
            <a:r>
              <a:rPr lang="zh-CN" altLang="en-US" dirty="0"/>
              <a:t>苏州市体育运动与赛事医疗保障指导中心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郝跃峰</a:t>
            </a:r>
          </a:p>
        </p:txBody>
      </p:sp>
    </p:spTree>
    <p:extLst>
      <p:ext uri="{BB962C8B-B14F-4D97-AF65-F5344CB8AC3E}">
        <p14:creationId xmlns:p14="http://schemas.microsoft.com/office/powerpoint/2010/main" val="3919648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905928-ACCE-46CC-B120-FA2C0997C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生活环境及劳动条件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4B157C-BA37-4A42-AD94-584D9B87D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dirty="0"/>
              <a:t>适当的体力劳动对体质的增强有积极的作用。但是，繁重的体力劳动或精神经常处于紧张状态下的劳动，操作分工过细、促使身体局部片面发展的劳动等，对人们的体质有着不利影响。</a:t>
            </a:r>
            <a:endParaRPr lang="en-US" altLang="zh-CN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dirty="0"/>
              <a:t>生活在空间狭小、关照不足、卫生条件差、污染严重的环境里，不利于体质发展。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637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3BBFE6-B6EE-40A8-A185-9855E408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体育锻炼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C0DA7A-11E5-46B2-98B3-A628DE278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472C4"/>
              </a:buClr>
              <a:buSzPct val="100000"/>
              <a:buFont typeface="等线" panose="02010600030101010101" pitchFamily="2" charset="-122"/>
              <a:buChar char="◇"/>
            </a:pPr>
            <a:r>
              <a:rPr lang="zh-CN" altLang="en-US" dirty="0"/>
              <a:t>改善神经系统功能</a:t>
            </a:r>
            <a:endParaRPr lang="en-US" altLang="zh-CN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472C4"/>
              </a:buClr>
              <a:buSzPct val="100000"/>
              <a:buFont typeface="等线" panose="02010600030101010101" pitchFamily="2" charset="-122"/>
              <a:buChar char="◇"/>
            </a:pPr>
            <a:r>
              <a:rPr lang="zh-CN" altLang="en-US" dirty="0"/>
              <a:t>改善心血管系统功能</a:t>
            </a:r>
            <a:endParaRPr lang="en-US" altLang="zh-CN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472C4"/>
              </a:buClr>
              <a:buSzPct val="100000"/>
              <a:buFont typeface="等线" panose="02010600030101010101" pitchFamily="2" charset="-122"/>
              <a:buChar char="◇"/>
            </a:pPr>
            <a:r>
              <a:rPr lang="zh-CN" altLang="en-US" dirty="0"/>
              <a:t>改善呼吸系统功能</a:t>
            </a:r>
            <a:endParaRPr lang="en-US" altLang="zh-CN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472C4"/>
              </a:buClr>
              <a:buSzPct val="100000"/>
              <a:buFont typeface="等线" panose="02010600030101010101" pitchFamily="2" charset="-122"/>
              <a:buChar char="◇"/>
            </a:pPr>
            <a:r>
              <a:rPr lang="zh-CN" altLang="en-US" dirty="0"/>
              <a:t>改善运动系统功能</a:t>
            </a:r>
            <a:r>
              <a:rPr lang="en-US" altLang="zh-CN" dirty="0"/>
              <a:t>(</a:t>
            </a:r>
            <a:r>
              <a:rPr lang="zh-CN" altLang="en-US" dirty="0"/>
              <a:t>骨骼、肌肉</a:t>
            </a:r>
            <a:r>
              <a:rPr lang="en-US" altLang="zh-CN" dirty="0"/>
              <a:t>)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472C4"/>
              </a:buClr>
              <a:buSzPct val="100000"/>
              <a:buFont typeface="等线" panose="02010600030101010101" pitchFamily="2" charset="-122"/>
              <a:buChar char="◇"/>
            </a:pPr>
            <a:r>
              <a:rPr lang="zh-CN" altLang="en-US" dirty="0"/>
              <a:t>提高机体对内外环境的适应能力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472C4"/>
              </a:buClr>
              <a:buSzPct val="100000"/>
              <a:buFont typeface="等线" panose="02010600030101010101" pitchFamily="2" charset="-122"/>
              <a:buChar char="◇"/>
            </a:pPr>
            <a:r>
              <a:rPr lang="zh-CN" altLang="en-US" dirty="0"/>
              <a:t>改善心理体验，增加幸福感与自信心</a:t>
            </a:r>
          </a:p>
        </p:txBody>
      </p:sp>
    </p:spTree>
    <p:extLst>
      <p:ext uri="{BB962C8B-B14F-4D97-AF65-F5344CB8AC3E}">
        <p14:creationId xmlns:p14="http://schemas.microsoft.com/office/powerpoint/2010/main" val="1449954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4CA9B9-7678-4E98-8A01-A8608A974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心理因素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B39774-0A4B-4B2C-83E6-119A952D7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dirty="0"/>
              <a:t>心理社会因素也同样影响体质</a:t>
            </a:r>
            <a:endParaRPr lang="en-US" altLang="zh-CN" dirty="0"/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4472C4"/>
              </a:buClr>
              <a:buSzPct val="100000"/>
              <a:buFont typeface="等线" panose="02010600030101010101" pitchFamily="2" charset="-122"/>
              <a:buChar char="◇"/>
            </a:pPr>
            <a:r>
              <a:rPr lang="zh-CN" altLang="en-US" dirty="0"/>
              <a:t>古语云：怒伤肝、喜伤心、忧伤肺、恐伤肾、思伤脾</a:t>
            </a:r>
            <a:endParaRPr lang="en-US" altLang="zh-CN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472C4"/>
              </a:buClr>
              <a:buSzPct val="100000"/>
              <a:buNone/>
            </a:pPr>
            <a:r>
              <a:rPr lang="zh-CN" altLang="en-US" dirty="0"/>
              <a:t>英国一项调查显示：</a:t>
            </a:r>
            <a:r>
              <a:rPr lang="en-US" altLang="zh-CN" dirty="0"/>
              <a:t>250</a:t>
            </a:r>
            <a:r>
              <a:rPr lang="zh-CN" altLang="en-US" dirty="0"/>
              <a:t>名癌症患者中，有</a:t>
            </a:r>
            <a:r>
              <a:rPr lang="en-US" altLang="zh-CN" dirty="0"/>
              <a:t>156</a:t>
            </a:r>
            <a:r>
              <a:rPr lang="zh-CN" altLang="en-US" dirty="0"/>
              <a:t>名在患病前受过重大精神打击，由此得出结论：压抑情绪易生癌。</a:t>
            </a:r>
            <a:endParaRPr lang="en-US" altLang="zh-CN" dirty="0"/>
          </a:p>
          <a:p>
            <a:pPr marL="0" lvl="0" inden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4472C4"/>
              </a:buClr>
              <a:buSzPct val="100000"/>
              <a:buNone/>
            </a:pPr>
            <a:r>
              <a:rPr lang="zh-CN" altLang="en-US" dirty="0"/>
              <a:t>健康的心理加上健全的身体是对幸福的一种剪短而全面的描述</a:t>
            </a:r>
            <a:r>
              <a:rPr lang="en-US" altLang="zh-CN" dirty="0"/>
              <a:t>(</a:t>
            </a:r>
            <a:r>
              <a:rPr lang="zh-CN" altLang="en-US" dirty="0"/>
              <a:t>约翰 </a:t>
            </a:r>
            <a:r>
              <a:rPr lang="en-US" altLang="zh-CN" dirty="0"/>
              <a:t>· </a:t>
            </a:r>
            <a:r>
              <a:rPr lang="zh-CN" altLang="en-US" dirty="0"/>
              <a:t>洛克</a:t>
            </a:r>
            <a:r>
              <a:rPr lang="en-US" altLang="zh-CN" dirty="0"/>
              <a:t>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6539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5D3925-C019-4332-9368-3EC25E148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适应能力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794623F-BDBD-4C48-A6B2-62A9D765D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472C4"/>
              </a:buClr>
              <a:buSzPct val="100000"/>
              <a:buFont typeface="等线" panose="02010600030101010101" pitchFamily="2" charset="-122"/>
              <a:buChar char="◇"/>
            </a:pPr>
            <a:r>
              <a:rPr lang="zh-CN" altLang="en-US" dirty="0"/>
              <a:t>对自然环境的适应</a:t>
            </a:r>
            <a:endParaRPr lang="en-US" altLang="zh-CN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472C4"/>
              </a:buClr>
              <a:buSzPct val="100000"/>
              <a:buFont typeface="等线" panose="02010600030101010101" pitchFamily="2" charset="-122"/>
              <a:buChar char="◇"/>
            </a:pPr>
            <a:r>
              <a:rPr lang="zh-CN" altLang="en-US" dirty="0"/>
              <a:t>对社会环境的适应</a:t>
            </a:r>
            <a:endParaRPr lang="en-US" altLang="zh-CN" dirty="0"/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472C4"/>
              </a:buClr>
              <a:buSzPct val="100000"/>
              <a:buFont typeface="等线" panose="02010600030101010101" pitchFamily="2" charset="-122"/>
              <a:buChar char="◇"/>
            </a:pPr>
            <a:r>
              <a:rPr lang="zh-CN" altLang="en-US" dirty="0"/>
              <a:t>对自身生理、病理性改变的适应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3576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7EA890-6B89-48D2-8E4B-A8FF357B2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生活方式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6D13C7-137B-44DC-B66D-9A8199D50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4472C4"/>
              </a:buClr>
              <a:buSzPct val="100000"/>
              <a:buNone/>
            </a:pPr>
            <a:r>
              <a:rPr lang="zh-CN" altLang="en-US" dirty="0"/>
              <a:t>生活方式是一个内容相当广泛的概念，它包括人们的衣、食、住、行、劳动工作、休息娱乐、社会交往、待人接物等物质生活和精神生活的价值观、道德观、审美观以及与这些方式相关的方面。可以理解为就是在一定的历史时期与社会条件下，各个民族、阶级和群体及个体的生活模式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32652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22B90F-771D-4D5D-92AB-FDD269A92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DD2304-284B-4F4D-9A48-6E850CCBF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谢谢</a:t>
            </a:r>
          </a:p>
        </p:txBody>
      </p:sp>
    </p:spTree>
    <p:extLst>
      <p:ext uri="{BB962C8B-B14F-4D97-AF65-F5344CB8AC3E}">
        <p14:creationId xmlns:p14="http://schemas.microsoft.com/office/powerpoint/2010/main" val="97537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18017-BAFB-41AD-A22B-78BE9DC10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119723-4CEC-4F7E-9D42-2AF5770B2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4400" b="1" dirty="0"/>
              <a:t>体 质</a:t>
            </a:r>
            <a:endParaRPr lang="en-US" altLang="zh-CN" sz="4400" b="1" dirty="0"/>
          </a:p>
          <a:p>
            <a:pPr marL="0" lvl="0" indent="0" algn="ctr">
              <a:lnSpc>
                <a:spcPct val="150000"/>
              </a:lnSpc>
              <a:spcBef>
                <a:spcPts val="1200"/>
              </a:spcBef>
              <a:buNone/>
            </a:pPr>
            <a:r>
              <a:rPr lang="zh-CN" altLang="en-US" sz="2400" dirty="0"/>
              <a:t>体质是人体的质量</a:t>
            </a:r>
            <a:endParaRPr lang="en-US" altLang="zh-CN" sz="2400" dirty="0"/>
          </a:p>
          <a:p>
            <a:pPr marL="0" lvl="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zh-CN" altLang="en-US" sz="2400" dirty="0"/>
              <a:t>它是在遗传性和获得性基础上表现出来的人体形态结构、生理功能和心理因素的综合的、相对稳定的特征。</a:t>
            </a:r>
            <a:endParaRPr lang="en-US" altLang="zh-CN" sz="2400" dirty="0"/>
          </a:p>
          <a:p>
            <a:pPr marL="0" lv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en-US" altLang="zh-CN" dirty="0"/>
              <a:t>Physical Fitness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382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6A963D-958D-4473-BEE7-5E3337BD3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19A737-9691-4EBD-98F3-F68A3E034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4000" dirty="0"/>
              <a:t>医学健身体质评估</a:t>
            </a:r>
            <a:endParaRPr lang="en-US" altLang="zh-CN" sz="40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4000" dirty="0"/>
              <a:t>国民体质监测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2166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2BC02C-0597-4068-B9B2-79B04373B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zh-CN" altLang="en-US" sz="3600" b="1" dirty="0">
                <a:latin typeface="等线" panose="020F0502020204030204"/>
                <a:ea typeface="等线" panose="02010600030101010101" pitchFamily="2" charset="-122"/>
                <a:cs typeface="+mn-cs"/>
              </a:rPr>
              <a:t>体质的范畴</a:t>
            </a:r>
            <a:br>
              <a:rPr lang="zh-CN" altLang="en-US" sz="3600" b="1" dirty="0">
                <a:latin typeface="等线" panose="020F0502020204030204"/>
                <a:ea typeface="等线" panose="02010600030101010101" pitchFamily="2" charset="-122"/>
                <a:cs typeface="+mn-cs"/>
              </a:rPr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318985-A63B-460F-9F2B-571DDD1A5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2400" dirty="0"/>
              <a:t>身体的发育水平</a:t>
            </a:r>
            <a:endParaRPr lang="en-US" altLang="zh-CN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1800" dirty="0"/>
              <a:t>包括体格、体型、体姿、体态、营养状况和身体成分等方面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2400" dirty="0"/>
              <a:t>身体的功能水平</a:t>
            </a:r>
            <a:endParaRPr lang="en-US" altLang="zh-CN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1800" dirty="0"/>
              <a:t>包括机体的新陈代谢状况和各器官、系统的效能等</a:t>
            </a:r>
            <a:endParaRPr lang="en-US" altLang="zh-CN" sz="18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1800" dirty="0"/>
              <a:t>肺活量、呼吸模式等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2400" dirty="0"/>
              <a:t>身体的素质及运动能力水平</a:t>
            </a:r>
            <a:endParaRPr lang="en-US" altLang="zh-CN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1800" dirty="0"/>
              <a:t>包括速度、力量、耐力、灵敏，还有走、跑、跳、投、攀越等身体的基本活动能力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2400" dirty="0"/>
              <a:t>心理的发育水平</a:t>
            </a:r>
            <a:endParaRPr lang="en-US" altLang="zh-CN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1800" dirty="0"/>
              <a:t>包括智力、情感、行为、感知觉、个性、性格、意志等方面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sz="2400" dirty="0"/>
              <a:t>适应能力</a:t>
            </a:r>
            <a:endParaRPr lang="en-US" altLang="zh-CN" sz="24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1800" dirty="0"/>
              <a:t>包括对自然环境、社会环境、各自生活紧张事件的适应能力，对疾病和其他有碍健康的不良应激源的抵抗能力等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1852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71C68-5ABB-415C-BBF3-1DCCBA7A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zh-CN" altLang="en-US" sz="4000" b="1" dirty="0">
                <a:latin typeface="等线" panose="020F0502020204030204"/>
                <a:ea typeface="等线" panose="02010600030101010101" pitchFamily="2" charset="-122"/>
                <a:cs typeface="+mn-cs"/>
              </a:rPr>
              <a:t>理想体质</a:t>
            </a:r>
            <a:br>
              <a:rPr lang="zh-CN" altLang="en-US" sz="4000" b="1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  <a:cs typeface="+mn-cs"/>
              </a:rPr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BA439F-6D81-432B-8B51-8A88A740D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600" dirty="0"/>
              <a:t>是指人体具有的良好质量，它是在遗传潜力充分发挥的基础上，经过后天的努力，达到人体形态结构、生理功能、心理、智力以及对内外环境适应能力全面发展的、相对良好的状态。同时，理想体质也具有明显的人群与个体差异</a:t>
            </a:r>
            <a:r>
              <a:rPr lang="en-US" altLang="zh-CN" sz="3600" dirty="0"/>
              <a:t>(</a:t>
            </a:r>
            <a:r>
              <a:rPr lang="zh-CN" altLang="en-US" sz="3600" dirty="0"/>
              <a:t>例如种族、地域、性别、年龄、职业等</a:t>
            </a:r>
            <a:r>
              <a:rPr lang="en-US" altLang="zh-CN" sz="3600" dirty="0"/>
              <a:t>)</a:t>
            </a:r>
            <a:endParaRPr lang="zh-CN" altLang="en-US" sz="36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1077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87A54-BCA3-4A97-B5C5-75DCDB8A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zh-CN" altLang="en-US" sz="4000" b="1" dirty="0">
                <a:latin typeface="等线" panose="020F0502020204030204"/>
                <a:ea typeface="等线" panose="02010600030101010101" pitchFamily="2" charset="-122"/>
                <a:cs typeface="+mn-cs"/>
              </a:rPr>
              <a:t>理想体质</a:t>
            </a:r>
            <a:br>
              <a:rPr lang="zh-CN" altLang="en-US" sz="4000" b="1" dirty="0">
                <a:latin typeface="等线" panose="020F0502020204030204"/>
                <a:ea typeface="等线" panose="02010600030101010101" pitchFamily="2" charset="-122"/>
                <a:cs typeface="+mn-cs"/>
              </a:rPr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BF3A94-F0BA-40F2-9837-4DBFD38E1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472" indent="-347472" fontAlgn="t">
              <a:spcBef>
                <a:spcPts val="0"/>
              </a:spcBef>
              <a:buClr>
                <a:schemeClr val="accent1"/>
              </a:buClr>
              <a:buSzPts val="2000"/>
              <a:buFont typeface="Arial" panose="020B0604020202020204" pitchFamily="34" charset="0"/>
              <a:buChar char="◇"/>
            </a:pPr>
            <a:r>
              <a:rPr lang="zh-CN" altLang="zh-CN" dirty="0">
                <a:latin typeface="等线" panose="02010600030101010101" pitchFamily="2" charset="-122"/>
              </a:rPr>
              <a:t>身体健康，主要脏器无疾病</a:t>
            </a:r>
            <a:endParaRPr lang="zh-CN" altLang="zh-CN" dirty="0">
              <a:latin typeface="Arial" panose="020B0604020202020204" pitchFamily="34" charset="0"/>
            </a:endParaRPr>
          </a:p>
          <a:p>
            <a:pPr marL="347472" indent="-347472" fontAlgn="t">
              <a:spcBef>
                <a:spcPts val="0"/>
              </a:spcBef>
            </a:pPr>
            <a:r>
              <a:rPr lang="zh-CN" altLang="zh-CN" dirty="0">
                <a:latin typeface="等线" panose="02010600030101010101" pitchFamily="2" charset="-122"/>
              </a:rPr>
              <a:t>身体发育良好，体格健壮，体型匀称，体质正确</a:t>
            </a:r>
            <a:endParaRPr lang="zh-CN" altLang="zh-CN" sz="2400" dirty="0">
              <a:latin typeface="Arial" panose="020B0604020202020204" pitchFamily="34" charset="0"/>
            </a:endParaRPr>
          </a:p>
          <a:p>
            <a:pPr marL="347472" indent="-347472" fontAlgn="t">
              <a:spcBef>
                <a:spcPts val="0"/>
              </a:spcBef>
            </a:pPr>
            <a:r>
              <a:rPr lang="zh-CN" altLang="zh-CN" dirty="0">
                <a:latin typeface="等线" panose="02010600030101010101" pitchFamily="2" charset="-122"/>
              </a:rPr>
              <a:t>心血管、呼吸与运动系统具有良好的功能</a:t>
            </a:r>
            <a:endParaRPr lang="zh-CN" altLang="zh-CN" sz="2400" dirty="0">
              <a:latin typeface="Arial" panose="020B0604020202020204" pitchFamily="34" charset="0"/>
            </a:endParaRPr>
          </a:p>
          <a:p>
            <a:pPr marL="347472" indent="-347472" fontAlgn="t">
              <a:spcBef>
                <a:spcPts val="0"/>
              </a:spcBef>
            </a:pPr>
            <a:r>
              <a:rPr lang="zh-CN" altLang="zh-CN" dirty="0">
                <a:latin typeface="等线" panose="02010600030101010101" pitchFamily="2" charset="-122"/>
              </a:rPr>
              <a:t>有较强的运动与劳动等身体活动能力</a:t>
            </a:r>
            <a:endParaRPr lang="zh-CN" altLang="zh-CN" sz="2400" dirty="0">
              <a:latin typeface="Arial" panose="020B0604020202020204" pitchFamily="34" charset="0"/>
            </a:endParaRPr>
          </a:p>
          <a:p>
            <a:pPr marL="347472" indent="-347472" fontAlgn="t">
              <a:spcBef>
                <a:spcPts val="0"/>
              </a:spcBef>
            </a:pPr>
            <a:r>
              <a:rPr lang="zh-CN" altLang="zh-CN" dirty="0">
                <a:latin typeface="等线" panose="02010600030101010101" pitchFamily="2" charset="-122"/>
              </a:rPr>
              <a:t>心理发育健全，情绪乐观，意志坚强，有较强的抗干扰、抗不良刺激的能力</a:t>
            </a:r>
            <a:endParaRPr lang="zh-CN" altLang="zh-CN" sz="2400" dirty="0">
              <a:latin typeface="Arial" panose="020B0604020202020204" pitchFamily="34" charset="0"/>
            </a:endParaRPr>
          </a:p>
          <a:p>
            <a:pPr marL="347472" indent="-347472" fontAlgn="t">
              <a:spcBef>
                <a:spcPts val="0"/>
              </a:spcBef>
            </a:pPr>
            <a:r>
              <a:rPr lang="zh-CN" altLang="zh-CN" dirty="0">
                <a:latin typeface="等线" panose="02010600030101010101" pitchFamily="2" charset="-122"/>
              </a:rPr>
              <a:t>对自然和社会环境有较强的适应力</a:t>
            </a:r>
            <a:endParaRPr lang="zh-CN" altLang="zh-CN" sz="2400" dirty="0">
              <a:latin typeface="Arial" panose="020B0604020202020204" pitchFamily="34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86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8261B3-C10E-432F-ACD2-67B1113F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547A67-EC45-43C3-AC84-86D5FBCA7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600" b="1" dirty="0"/>
              <a:t>影响体质的因素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2461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501A7B-D6AC-4E05-8468-97F3F2CF1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营养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DB8891-4AEA-4B99-BA07-4402E6BCE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CN" altLang="en-US" dirty="0"/>
              <a:t>营养水平，是决定体质强弱的重要因素。长期的营养低下或营养不良，会导致体质水平的下降。适当的增加营养和逐步改善营养状况，可有效地增强体质，提高健康水平，但营养过剩却可导致体质健康状况下降。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04084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D3D5DD-5CC3-436E-84AA-BEF619FF5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遗传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0EA5FE-A6F8-4680-91BD-4A62335BE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dirty="0"/>
              <a:t>人体的形态、结构、相貌、肤色等，受遗传的影响。人体有氧代谢能力、最大摄氧量、还有些身体素质</a:t>
            </a:r>
            <a:r>
              <a:rPr lang="en-US" altLang="zh-CN" dirty="0"/>
              <a:t>(</a:t>
            </a:r>
            <a:r>
              <a:rPr lang="zh-CN" altLang="en-US" dirty="0"/>
              <a:t>如速度</a:t>
            </a:r>
            <a:r>
              <a:rPr lang="en-US" altLang="zh-CN" dirty="0"/>
              <a:t>)</a:t>
            </a:r>
            <a:r>
              <a:rPr lang="zh-CN" altLang="en-US" dirty="0"/>
              <a:t>和运动能力均受遗传影响。但是，遗传对体质的影响不是绝对的，还有后天改造的可能性。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8759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737</Words>
  <Application>Microsoft Office PowerPoint</Application>
  <PresentationFormat>宽屏</PresentationFormat>
  <Paragraphs>60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9" baseType="lpstr">
      <vt:lpstr>等线</vt:lpstr>
      <vt:lpstr>等线 Light</vt:lpstr>
      <vt:lpstr>Arial</vt:lpstr>
      <vt:lpstr>Office 主题​​</vt:lpstr>
      <vt:lpstr>医学健身体质评估研究</vt:lpstr>
      <vt:lpstr>PowerPoint 演示文稿</vt:lpstr>
      <vt:lpstr>PowerPoint 演示文稿</vt:lpstr>
      <vt:lpstr>体质的范畴 </vt:lpstr>
      <vt:lpstr>理想体质 </vt:lpstr>
      <vt:lpstr>理想体质 </vt:lpstr>
      <vt:lpstr>PowerPoint 演示文稿</vt:lpstr>
      <vt:lpstr>营养 </vt:lpstr>
      <vt:lpstr>遗传 </vt:lpstr>
      <vt:lpstr>生活环境及劳动条件 </vt:lpstr>
      <vt:lpstr>体育锻炼 </vt:lpstr>
      <vt:lpstr>心理因素 </vt:lpstr>
      <vt:lpstr>适应能力 </vt:lpstr>
      <vt:lpstr>生活方式 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医学健身体质评估研究</dc:title>
  <dc:creator>郝跃峰</dc:creator>
  <cp:lastModifiedBy>郝跃峰</cp:lastModifiedBy>
  <cp:revision>4</cp:revision>
  <dcterms:created xsi:type="dcterms:W3CDTF">2018-10-22T02:51:40Z</dcterms:created>
  <dcterms:modified xsi:type="dcterms:W3CDTF">2018-10-22T03:29:30Z</dcterms:modified>
</cp:coreProperties>
</file>