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0"/>
  </p:notesMasterIdLst>
  <p:handoutMasterIdLst>
    <p:handoutMasterId r:id="rId41"/>
  </p:handoutMasterIdLst>
  <p:sldIdLst>
    <p:sldId id="256" r:id="rId4"/>
    <p:sldId id="1408" r:id="rId5"/>
    <p:sldId id="1094" r:id="rId6"/>
    <p:sldId id="853" r:id="rId7"/>
    <p:sldId id="1500" r:id="rId8"/>
    <p:sldId id="1092" r:id="rId9"/>
    <p:sldId id="867" r:id="rId10"/>
    <p:sldId id="1502" r:id="rId11"/>
    <p:sldId id="1506" r:id="rId12"/>
    <p:sldId id="1050" r:id="rId13"/>
    <p:sldId id="1756" r:id="rId14"/>
    <p:sldId id="1052" r:id="rId15"/>
    <p:sldId id="963" r:id="rId16"/>
    <p:sldId id="1048" r:id="rId17"/>
    <p:sldId id="924" r:id="rId18"/>
    <p:sldId id="1509" r:id="rId19"/>
    <p:sldId id="1508" r:id="rId20"/>
    <p:sldId id="1335" r:id="rId21"/>
    <p:sldId id="1512" r:id="rId22"/>
    <p:sldId id="1665" r:id="rId23"/>
    <p:sldId id="1750" r:id="rId24"/>
    <p:sldId id="1753" r:id="rId25"/>
    <p:sldId id="1739" r:id="rId26"/>
    <p:sldId id="1381" r:id="rId27"/>
    <p:sldId id="1740" r:id="rId28"/>
    <p:sldId id="938" r:id="rId29"/>
    <p:sldId id="1090" r:id="rId30"/>
    <p:sldId id="1603" r:id="rId31"/>
    <p:sldId id="1741" r:id="rId32"/>
    <p:sldId id="1743" r:id="rId33"/>
    <p:sldId id="1745" r:id="rId34"/>
    <p:sldId id="1744" r:id="rId35"/>
    <p:sldId id="1754" r:id="rId36"/>
    <p:sldId id="1755" r:id="rId37"/>
    <p:sldId id="1162" r:id="rId38"/>
    <p:sldId id="1746" r:id="rId39"/>
  </p:sldIdLst>
  <p:sldSz cx="9144000" cy="6858000" type="screen4x3"/>
  <p:notesSz cx="6858000" cy="9144000"/>
  <p:defaultTextStyle>
    <a:defPPr>
      <a:defRPr lang="zh-CN"/>
    </a:defPPr>
    <a:lvl1pPr algn="l" rtl="0" eaLnBrk="0" fontAlgn="base" hangingPunct="0">
      <a:spcBef>
        <a:spcPct val="0"/>
      </a:spcBef>
      <a:spcAft>
        <a:spcPct val="0"/>
      </a:spcAft>
      <a:defRPr sz="2000" kern="1200">
        <a:solidFill>
          <a:srgbClr val="FFFF00"/>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000" kern="1200">
        <a:solidFill>
          <a:srgbClr val="FFFF00"/>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000" kern="1200">
        <a:solidFill>
          <a:srgbClr val="FFFF00"/>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000" kern="1200">
        <a:solidFill>
          <a:srgbClr val="FFFF00"/>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000" kern="1200">
        <a:solidFill>
          <a:srgbClr val="FFFF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000" kern="1200">
        <a:solidFill>
          <a:srgbClr val="FFFF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000" kern="1200">
        <a:solidFill>
          <a:srgbClr val="FFFF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000" kern="1200">
        <a:solidFill>
          <a:srgbClr val="FFFF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000" kern="1200">
        <a:solidFill>
          <a:srgbClr val="FFFF00"/>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0">
          <p15:clr>
            <a:srgbClr val="A4A3A4"/>
          </p15:clr>
        </p15:guide>
        <p15:guide id="2" pos="2936">
          <p15:clr>
            <a:srgbClr val="A4A3A4"/>
          </p15:clr>
        </p15:guide>
      </p15:sldGuideLst>
    </p:ext>
    <p:ext uri="{2D200454-40CA-4A62-9FC3-DE9A4176ACB9}">
      <p15:notesGuideLst xmlns:p15="http://schemas.microsoft.com/office/powerpoint/2012/main">
        <p15:guide id="1" orient="horz" pos="2920">
          <p15:clr>
            <a:srgbClr val="A4A3A4"/>
          </p15:clr>
        </p15:guide>
        <p15:guide id="2" pos="2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FFCC99"/>
    <a:srgbClr val="FFCCFF"/>
    <a:srgbClr val="FE0000"/>
    <a:srgbClr val="FF0000"/>
    <a:srgbClr val="FF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5" autoAdjust="0"/>
    <p:restoredTop sz="80442" autoAdjust="0"/>
  </p:normalViewPr>
  <p:slideViewPr>
    <p:cSldViewPr>
      <p:cViewPr varScale="1">
        <p:scale>
          <a:sx n="62" d="100"/>
          <a:sy n="62" d="100"/>
        </p:scale>
        <p:origin x="1042" y="48"/>
      </p:cViewPr>
      <p:guideLst>
        <p:guide orient="horz" pos="2190"/>
        <p:guide pos="293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886" y="-84"/>
      </p:cViewPr>
      <p:guideLst>
        <p:guide orient="horz" pos="2920"/>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42FDE50-A2AD-41CE-BF0C-B3ADABA1EC8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a:extLst>
              <a:ext uri="{FF2B5EF4-FFF2-40B4-BE49-F238E27FC236}">
                <a16:creationId xmlns:a16="http://schemas.microsoft.com/office/drawing/2014/main" id="{78E2C7F8-66DA-4FBC-8339-E407E4C955C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25D4426-D59E-470D-B0F7-48FE8905300D}" type="datetimeFigureOut">
              <a:rPr lang="zh-CN" altLang="en-US"/>
              <a:pPr>
                <a:defRPr/>
              </a:pPr>
              <a:t>2025/7/18</a:t>
            </a:fld>
            <a:endParaRPr lang="zh-CN" altLang="en-US"/>
          </a:p>
        </p:txBody>
      </p:sp>
      <p:sp>
        <p:nvSpPr>
          <p:cNvPr id="4" name="页脚占位符 3">
            <a:extLst>
              <a:ext uri="{FF2B5EF4-FFF2-40B4-BE49-F238E27FC236}">
                <a16:creationId xmlns:a16="http://schemas.microsoft.com/office/drawing/2014/main" id="{F8CBC123-023E-40E9-A245-C020BA58AB3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5" name="灯片编号占位符 4">
            <a:extLst>
              <a:ext uri="{FF2B5EF4-FFF2-40B4-BE49-F238E27FC236}">
                <a16:creationId xmlns:a16="http://schemas.microsoft.com/office/drawing/2014/main" id="{4D686294-7865-4AC3-8351-FF97FAA4102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06B01E-D584-4D8E-8F13-5785B944D1DC}" type="slidenum">
              <a:rPr lang="zh-CN" altLang="en-US"/>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a:extLst>
              <a:ext uri="{FF2B5EF4-FFF2-40B4-BE49-F238E27FC236}">
                <a16:creationId xmlns:a16="http://schemas.microsoft.com/office/drawing/2014/main" id="{C2586208-983E-4168-A73D-AAD7906129D6}"/>
              </a:ext>
            </a:extLst>
          </p:cNvPr>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4099" name="日期占位符 2">
            <a:extLst>
              <a:ext uri="{FF2B5EF4-FFF2-40B4-BE49-F238E27FC236}">
                <a16:creationId xmlns:a16="http://schemas.microsoft.com/office/drawing/2014/main" id="{917FE42D-CFCB-4EDC-8755-DD6A154B8301}"/>
              </a:ext>
            </a:extLst>
          </p:cNvPr>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200">
                <a:ea typeface="宋体" panose="02010600030101010101" pitchFamily="2" charset="-122"/>
              </a:defRPr>
            </a:lvl1pPr>
          </a:lstStyle>
          <a:p>
            <a:pPr>
              <a:defRPr/>
            </a:pPr>
            <a:fld id="{D98733C7-ED5D-4205-807C-1C9C5985BBF2}" type="datetimeFigureOut">
              <a:rPr lang="zh-CN" altLang="en-US"/>
              <a:pPr>
                <a:defRPr/>
              </a:pPr>
              <a:t>2025/7/18</a:t>
            </a:fld>
            <a:endParaRPr lang="zh-CN" altLang="en-US"/>
          </a:p>
        </p:txBody>
      </p:sp>
      <p:sp>
        <p:nvSpPr>
          <p:cNvPr id="16388" name="幻灯片图像占位符 3">
            <a:extLst>
              <a:ext uri="{FF2B5EF4-FFF2-40B4-BE49-F238E27FC236}">
                <a16:creationId xmlns:a16="http://schemas.microsoft.com/office/drawing/2014/main" id="{A3EEF748-0D38-4D12-B9E2-7ED952AB3EF2}"/>
              </a:ext>
            </a:extLst>
          </p:cNvPr>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备注占位符 4">
            <a:extLst>
              <a:ext uri="{FF2B5EF4-FFF2-40B4-BE49-F238E27FC236}">
                <a16:creationId xmlns:a16="http://schemas.microsoft.com/office/drawing/2014/main" id="{6743FFA2-A20C-4D1E-A3A1-F17E04B5B9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页脚占位符 5">
            <a:extLst>
              <a:ext uri="{FF2B5EF4-FFF2-40B4-BE49-F238E27FC236}">
                <a16:creationId xmlns:a16="http://schemas.microsoft.com/office/drawing/2014/main" id="{F7E67170-38DF-471A-9C71-3625989DBD19}"/>
              </a:ext>
            </a:extLst>
          </p:cNvPr>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4103" name="灯片编号占位符 6">
            <a:extLst>
              <a:ext uri="{FF2B5EF4-FFF2-40B4-BE49-F238E27FC236}">
                <a16:creationId xmlns:a16="http://schemas.microsoft.com/office/drawing/2014/main" id="{4DD94405-1F52-4872-8845-6F50A0061F2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fld id="{9E74D813-200E-47B9-BDFB-E103919245D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1DB6CC4F-8906-4CB6-8CCD-2D90BDFC9A13}"/>
              </a:ext>
            </a:extLst>
          </p:cNvPr>
          <p:cNvSpPr>
            <a:spLocks noGrp="1" noRot="1" noChangeAspect="1" noTextEdit="1"/>
          </p:cNvSpPr>
          <p:nvPr>
            <p:ph type="sldImg"/>
          </p:nvPr>
        </p:nvSpPr>
        <p:spPr/>
      </p:sp>
      <p:sp>
        <p:nvSpPr>
          <p:cNvPr id="19459" name="备注占位符 2">
            <a:extLst>
              <a:ext uri="{FF2B5EF4-FFF2-40B4-BE49-F238E27FC236}">
                <a16:creationId xmlns:a16="http://schemas.microsoft.com/office/drawing/2014/main" id="{CD08C96C-4E8A-4FBA-A5E2-41DCBB9374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19460" name="灯片编号占位符 3">
            <a:extLst>
              <a:ext uri="{FF2B5EF4-FFF2-40B4-BE49-F238E27FC236}">
                <a16:creationId xmlns:a16="http://schemas.microsoft.com/office/drawing/2014/main" id="{ED0E9F87-9112-48CE-9ED9-084432DC6B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C7C116E2-CCDD-44AB-8618-F43465F3ED28}" type="slidenum">
              <a:rPr lang="zh-CN" altLang="en-US" sz="1200"/>
              <a:pPr>
                <a:buFontTx/>
                <a:buNone/>
              </a:pPr>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CA44C3BB-8BE6-4D83-BCA8-A8A0D65D7394}"/>
              </a:ext>
            </a:extLst>
          </p:cNvPr>
          <p:cNvSpPr>
            <a:spLocks noGrp="1" noRot="1" noChangeAspect="1" noTextEdit="1"/>
          </p:cNvSpPr>
          <p:nvPr>
            <p:ph type="sldImg"/>
          </p:nvPr>
        </p:nvSpPr>
        <p:spPr/>
      </p:sp>
      <p:sp>
        <p:nvSpPr>
          <p:cNvPr id="40963" name="备注占位符 2">
            <a:extLst>
              <a:ext uri="{FF2B5EF4-FFF2-40B4-BE49-F238E27FC236}">
                <a16:creationId xmlns:a16="http://schemas.microsoft.com/office/drawing/2014/main" id="{60DA6D9F-656B-41EF-B1F8-02D186B729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spcBef>
                <a:spcPct val="10000"/>
              </a:spcBef>
              <a:buClr>
                <a:schemeClr val="hlink"/>
              </a:buClr>
              <a:buSzPct val="110000"/>
              <a:buFont typeface="Wingdings" panose="05000000000000000000" pitchFamily="2" charset="2"/>
              <a:buNone/>
            </a:pPr>
            <a:r>
              <a:rPr lang="zh-CN" altLang="en-US">
                <a:solidFill>
                  <a:srgbClr val="0000FF"/>
                </a:solidFill>
                <a:latin typeface="Times New Roman" panose="02020603050405020304" pitchFamily="18" charset="0"/>
                <a:ea typeface="华文新魏" panose="02010800040101010101" pitchFamily="2" charset="-122"/>
              </a:rPr>
              <a:t>1、</a:t>
            </a:r>
            <a:r>
              <a:rPr kumimoji="1" lang="en-US" altLang="zh-CN">
                <a:solidFill>
                  <a:srgbClr val="0000FF"/>
                </a:solidFill>
                <a:latin typeface="Times New Roman" panose="02020603050405020304" pitchFamily="18" charset="0"/>
                <a:ea typeface="华文新魏" panose="02010800040101010101" pitchFamily="2" charset="-122"/>
              </a:rPr>
              <a:t>Union Pacific</a:t>
            </a:r>
            <a:r>
              <a:rPr kumimoji="1" lang="zh-CN" altLang="en-US">
                <a:solidFill>
                  <a:srgbClr val="0000FF"/>
                </a:solidFill>
                <a:latin typeface="Times New Roman" panose="02020603050405020304" pitchFamily="18" charset="0"/>
                <a:ea typeface="华文新魏" panose="02010800040101010101" pitchFamily="2" charset="-122"/>
              </a:rPr>
              <a:t>铁路公司  </a:t>
            </a:r>
            <a:r>
              <a:rPr kumimoji="1" lang="zh-CN" altLang="en-US">
                <a:latin typeface="Times New Roman" panose="02020603050405020304" pitchFamily="18" charset="0"/>
                <a:ea typeface="华文新魏" panose="02010800040101010101" pitchFamily="2" charset="-122"/>
              </a:rPr>
              <a:t>对28,000员工推行项目，每人每年花费50美元。结果每年纯节省126万美元。费用/效益 = 1: 1.57 (第一年)。以群体计，患高血压危险性下降45%，高血胆固醇下降34%，体重过高下降 30%，21%停止吸烟。</a:t>
            </a:r>
            <a:endParaRPr lang="zh-CN" altLang="en-US">
              <a:latin typeface="Times New Roman" panose="02020603050405020304" pitchFamily="18" charset="0"/>
              <a:ea typeface="华文新魏" panose="02010800040101010101" pitchFamily="2" charset="-122"/>
            </a:endParaRPr>
          </a:p>
          <a:p>
            <a:pPr>
              <a:spcBef>
                <a:spcPct val="10000"/>
              </a:spcBef>
              <a:buClr>
                <a:schemeClr val="hlink"/>
              </a:buClr>
              <a:buSzPct val="110000"/>
              <a:buFont typeface="Wingdings" panose="05000000000000000000" pitchFamily="2" charset="2"/>
              <a:buNone/>
            </a:pPr>
            <a:r>
              <a:rPr kumimoji="1" lang="zh-CN" altLang="en-US">
                <a:solidFill>
                  <a:srgbClr val="0000FF"/>
                </a:solidFill>
                <a:latin typeface="Times New Roman" panose="02020603050405020304" pitchFamily="18" charset="0"/>
                <a:ea typeface="华文新魏" panose="02010800040101010101" pitchFamily="2" charset="-122"/>
              </a:rPr>
              <a:t>2、</a:t>
            </a:r>
            <a:r>
              <a:rPr lang="en-US" altLang="zh-CN">
                <a:solidFill>
                  <a:srgbClr val="0000FF"/>
                </a:solidFill>
                <a:latin typeface="Times New Roman" panose="02020603050405020304" pitchFamily="18" charset="0"/>
                <a:ea typeface="华文新魏" panose="02010800040101010101" pitchFamily="2" charset="-122"/>
              </a:rPr>
              <a:t>DuPont </a:t>
            </a:r>
            <a:r>
              <a:rPr lang="zh-CN" altLang="en-US">
                <a:solidFill>
                  <a:srgbClr val="0000FF"/>
                </a:solidFill>
                <a:latin typeface="Times New Roman" panose="02020603050405020304" pitchFamily="18" charset="0"/>
                <a:ea typeface="华文新魏" panose="02010800040101010101" pitchFamily="2" charset="-122"/>
              </a:rPr>
              <a:t>公司  </a:t>
            </a:r>
            <a:r>
              <a:rPr lang="zh-CN" altLang="en-US">
                <a:latin typeface="Times New Roman" panose="02020603050405020304" pitchFamily="18" charset="0"/>
                <a:ea typeface="华文新魏" panose="02010800040101010101" pitchFamily="2" charset="-122"/>
              </a:rPr>
              <a:t>仅就缺勤而言，费用/效益 = 1: 1.42 (2年)。45,000工人中因病缺勤下降14% (41个点)，而不开展健康促进项目的19个点在同期下降 5.8%。</a:t>
            </a:r>
          </a:p>
          <a:p>
            <a:pPr>
              <a:lnSpc>
                <a:spcPct val="125000"/>
              </a:lnSpc>
              <a:spcBef>
                <a:spcPct val="0"/>
              </a:spcBef>
            </a:pPr>
            <a:r>
              <a:rPr lang="zh-CN" altLang="en-US" b="1">
                <a:solidFill>
                  <a:srgbClr val="0000FF"/>
                </a:solidFill>
                <a:latin typeface="Times New Roman" panose="02020603050405020304" pitchFamily="18" charset="0"/>
                <a:ea typeface="华文新魏" panose="02010800040101010101" pitchFamily="2" charset="-122"/>
              </a:rPr>
              <a:t>3</a:t>
            </a:r>
            <a:r>
              <a:rPr kumimoji="1" lang="zh-CN" altLang="en-US" b="1">
                <a:solidFill>
                  <a:srgbClr val="0000FF"/>
                </a:solidFill>
                <a:latin typeface="Times New Roman" panose="02020603050405020304" pitchFamily="18" charset="0"/>
                <a:ea typeface="华文新魏" panose="02010800040101010101" pitchFamily="2" charset="-122"/>
              </a:rPr>
              <a:t>、</a:t>
            </a:r>
            <a:r>
              <a:rPr lang="en-US" altLang="zh-CN" b="1">
                <a:solidFill>
                  <a:srgbClr val="0000FF"/>
                </a:solidFill>
                <a:latin typeface="Times New Roman" panose="02020603050405020304" pitchFamily="18" charset="0"/>
                <a:ea typeface="华文新魏" panose="02010800040101010101" pitchFamily="2" charset="-122"/>
              </a:rPr>
              <a:t> Providence </a:t>
            </a:r>
            <a:r>
              <a:rPr lang="zh-CN" altLang="en-US" b="1">
                <a:solidFill>
                  <a:srgbClr val="0000FF"/>
                </a:solidFill>
                <a:latin typeface="Times New Roman" panose="02020603050405020304" pitchFamily="18" charset="0"/>
                <a:ea typeface="华文新魏" panose="02010800040101010101" pitchFamily="2" charset="-122"/>
              </a:rPr>
              <a:t>公司</a:t>
            </a:r>
            <a:r>
              <a:rPr lang="zh-CN" altLang="en-US" b="1">
                <a:latin typeface="Times New Roman" panose="02020603050405020304" pitchFamily="18" charset="0"/>
                <a:ea typeface="华文新魏" panose="02010800040101010101" pitchFamily="2" charset="-122"/>
              </a:rPr>
              <a:t>	三年中节省150万美元医疗费，费用/效应 = 1: 4.24，就医次数减少33.6%。	</a:t>
            </a:r>
            <a:endParaRPr lang="zh-CN" altLang="en-US" sz="200" b="1">
              <a:latin typeface="Times New Roman" panose="02020603050405020304" pitchFamily="18" charset="0"/>
              <a:ea typeface="华文新魏" panose="02010800040101010101" pitchFamily="2" charset="-122"/>
            </a:endParaRPr>
          </a:p>
          <a:p>
            <a:pPr>
              <a:lnSpc>
                <a:spcPct val="125000"/>
              </a:lnSpc>
              <a:buFont typeface="Wingdings" panose="05000000000000000000" pitchFamily="2" charset="2"/>
              <a:buNone/>
            </a:pPr>
            <a:r>
              <a:rPr lang="zh-CN" altLang="en-US" b="1">
                <a:solidFill>
                  <a:srgbClr val="0000FF"/>
                </a:solidFill>
                <a:latin typeface="Times New Roman" panose="02020603050405020304" pitchFamily="18" charset="0"/>
                <a:ea typeface="华文新魏" panose="02010800040101010101" pitchFamily="2" charset="-122"/>
              </a:rPr>
              <a:t>4、</a:t>
            </a:r>
            <a:r>
              <a:rPr lang="en-US" altLang="zh-CN" b="1">
                <a:solidFill>
                  <a:srgbClr val="0000FF"/>
                </a:solidFill>
                <a:latin typeface="Times New Roman" panose="02020603050405020304" pitchFamily="18" charset="0"/>
                <a:ea typeface="华文新魏" panose="02010800040101010101" pitchFamily="2" charset="-122"/>
              </a:rPr>
              <a:t>Steelcase </a:t>
            </a:r>
            <a:r>
              <a:rPr lang="zh-CN" altLang="en-US" b="1">
                <a:solidFill>
                  <a:srgbClr val="0000FF"/>
                </a:solidFill>
                <a:latin typeface="Times New Roman" panose="02020603050405020304" pitchFamily="18" charset="0"/>
                <a:ea typeface="华文新魏" panose="02010800040101010101" pitchFamily="2" charset="-122"/>
              </a:rPr>
              <a:t>钢铁公司</a:t>
            </a:r>
            <a:r>
              <a:rPr lang="zh-CN" altLang="en-US" b="1">
                <a:latin typeface="Times New Roman" panose="02020603050405020304" pitchFamily="18" charset="0"/>
                <a:ea typeface="华文新魏" panose="02010800040101010101" pitchFamily="2" charset="-122"/>
              </a:rPr>
              <a:t>高危员工 (2 - 4个危险因素 — 吸烟、不运动、高体重) 通过参加项目后危险因素减少，就诊率减半，医疗保险费用平均每人每年减少618美元。</a:t>
            </a:r>
          </a:p>
          <a:p>
            <a:endParaRPr lang="zh-CN" altLang="en-US"/>
          </a:p>
        </p:txBody>
      </p:sp>
      <p:sp>
        <p:nvSpPr>
          <p:cNvPr id="40964" name="灯片编号占位符 3">
            <a:extLst>
              <a:ext uri="{FF2B5EF4-FFF2-40B4-BE49-F238E27FC236}">
                <a16:creationId xmlns:a16="http://schemas.microsoft.com/office/drawing/2014/main" id="{64D374A3-42D9-4994-98AF-A3D76B022A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F3AF4491-D766-41AB-8DAC-16E6D93C98AE}" type="slidenum">
              <a:rPr lang="zh-CN" altLang="en-US" sz="1200"/>
              <a:pPr>
                <a:buFontTx/>
                <a:buNone/>
              </a:pPr>
              <a:t>13</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B7C4CA6C-E69A-4C4A-B432-6C18F71427C3}"/>
              </a:ext>
            </a:extLst>
          </p:cNvPr>
          <p:cNvSpPr>
            <a:spLocks noGrp="1" noRot="1" noChangeAspect="1" noTextEdit="1"/>
          </p:cNvSpPr>
          <p:nvPr>
            <p:ph type="sldImg"/>
          </p:nvPr>
        </p:nvSpPr>
        <p:spPr/>
      </p:sp>
      <p:sp>
        <p:nvSpPr>
          <p:cNvPr id="43011" name="备注占位符 2">
            <a:extLst>
              <a:ext uri="{FF2B5EF4-FFF2-40B4-BE49-F238E27FC236}">
                <a16:creationId xmlns:a16="http://schemas.microsoft.com/office/drawing/2014/main" id="{3A310487-1B95-4058-8ED5-641073F922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zh-CN"/>
              <a:t>现代健康管理的出现是时代发展的需要，与生产力和人力资源观念的演变密切相关。</a:t>
            </a:r>
            <a:endParaRPr lang="en-US" altLang="zh-CN"/>
          </a:p>
          <a:p>
            <a:r>
              <a:rPr lang="zh-CN" altLang="zh-CN"/>
              <a:t>前工业化时代，判断生产力的指标是</a:t>
            </a:r>
            <a:r>
              <a:rPr lang="zh-CN" altLang="zh-CN" b="1"/>
              <a:t>劳动力</a:t>
            </a:r>
            <a:r>
              <a:rPr lang="zh-CN" altLang="zh-CN"/>
              <a:t>，“我的人比你的人劳动更买力”；</a:t>
            </a:r>
            <a:endParaRPr lang="en-US" altLang="zh-CN"/>
          </a:p>
          <a:p>
            <a:r>
              <a:rPr lang="zh-CN" altLang="zh-CN"/>
              <a:t>工业化时代判断生产力的指标是</a:t>
            </a:r>
            <a:r>
              <a:rPr lang="zh-CN" altLang="zh-CN" b="1"/>
              <a:t>机器</a:t>
            </a:r>
            <a:r>
              <a:rPr lang="zh-CN" altLang="zh-CN"/>
              <a:t>，“我的机器比你的机器更大、更快、更有威力”；</a:t>
            </a:r>
            <a:endParaRPr lang="en-US" altLang="zh-CN"/>
          </a:p>
          <a:p>
            <a:r>
              <a:rPr lang="zh-CN" altLang="zh-CN"/>
              <a:t>后工业化时代判断生产力的指标是</a:t>
            </a:r>
            <a:r>
              <a:rPr lang="zh-CN" altLang="zh-CN" b="1"/>
              <a:t>员工的生产效率</a:t>
            </a:r>
            <a:r>
              <a:rPr lang="zh-CN" altLang="zh-CN"/>
              <a:t>，“我的员工比你的员工更有创造力，更有工作效率”。</a:t>
            </a:r>
          </a:p>
          <a:p>
            <a:r>
              <a:rPr lang="zh-CN" altLang="en-US">
                <a:latin typeface="Arial" panose="020B0604020202020204" pitchFamily="34" charset="0"/>
              </a:rPr>
              <a:t>后工业化时代或者说信息时代有创造力的高效率的员工主要是知识工作者，需要时间来完成高等教育训练和积累工作经验。</a:t>
            </a:r>
            <a:endParaRPr lang="zh-CN" altLang="en-US"/>
          </a:p>
        </p:txBody>
      </p:sp>
      <p:sp>
        <p:nvSpPr>
          <p:cNvPr id="43012" name="灯片编号占位符 3">
            <a:extLst>
              <a:ext uri="{FF2B5EF4-FFF2-40B4-BE49-F238E27FC236}">
                <a16:creationId xmlns:a16="http://schemas.microsoft.com/office/drawing/2014/main" id="{0EDCDB97-63F2-41FE-B847-04A40945C9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E4CDD6EE-4236-4DAD-B275-81185BA8EAEA}" type="slidenum">
              <a:rPr lang="zh-CN" altLang="en-US" sz="1200"/>
              <a:pPr>
                <a:buFontTx/>
                <a:buNone/>
              </a:pPr>
              <a:t>14</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a:extLst>
              <a:ext uri="{FF2B5EF4-FFF2-40B4-BE49-F238E27FC236}">
                <a16:creationId xmlns:a16="http://schemas.microsoft.com/office/drawing/2014/main" id="{D568A3A9-92AD-445B-ADFB-6B0F5D423D13}"/>
              </a:ext>
            </a:extLst>
          </p:cNvPr>
          <p:cNvSpPr>
            <a:spLocks noGrp="1" noRot="1" noChangeAspect="1" noTextEdit="1"/>
          </p:cNvSpPr>
          <p:nvPr>
            <p:ph type="sldImg" idx="2"/>
          </p:nvPr>
        </p:nvSpPr>
        <p:spPr/>
      </p:sp>
      <p:sp>
        <p:nvSpPr>
          <p:cNvPr id="48131" name="文本占位符 2">
            <a:extLst>
              <a:ext uri="{FF2B5EF4-FFF2-40B4-BE49-F238E27FC236}">
                <a16:creationId xmlns:a16="http://schemas.microsoft.com/office/drawing/2014/main" id="{135573F8-F554-4FEA-A133-AA024F451292}"/>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6DF93F07-DF36-4359-ADEA-76BBF38BC68B}"/>
              </a:ext>
            </a:extLst>
          </p:cNvPr>
          <p:cNvSpPr>
            <a:spLocks noGrp="1" noRot="1" noChangeAspect="1" noTextEdit="1"/>
          </p:cNvSpPr>
          <p:nvPr>
            <p:ph type="sldImg" idx="2"/>
          </p:nvPr>
        </p:nvSpPr>
        <p:spPr/>
      </p:sp>
      <p:sp>
        <p:nvSpPr>
          <p:cNvPr id="50179" name="文本占位符 2">
            <a:extLst>
              <a:ext uri="{FF2B5EF4-FFF2-40B4-BE49-F238E27FC236}">
                <a16:creationId xmlns:a16="http://schemas.microsoft.com/office/drawing/2014/main" id="{55BC143D-71A3-4376-ADC2-5D1C9E7F438D}"/>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7A7E85DC-7121-459E-8EDD-37BAF92A0707}"/>
              </a:ext>
            </a:extLst>
          </p:cNvPr>
          <p:cNvSpPr>
            <a:spLocks noGrp="1" noRot="1" noChangeAspect="1" noTextEdit="1"/>
          </p:cNvSpPr>
          <p:nvPr>
            <p:ph type="sldImg" idx="2"/>
          </p:nvPr>
        </p:nvSpPr>
        <p:spPr/>
      </p:sp>
      <p:sp>
        <p:nvSpPr>
          <p:cNvPr id="52227" name="文本占位符 2">
            <a:extLst>
              <a:ext uri="{FF2B5EF4-FFF2-40B4-BE49-F238E27FC236}">
                <a16:creationId xmlns:a16="http://schemas.microsoft.com/office/drawing/2014/main" id="{50629294-F490-4077-97B9-6FBE58C182C7}"/>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38277BD-6967-4760-87FE-B4A420D83995}"/>
              </a:ext>
            </a:extLst>
          </p:cNvPr>
          <p:cNvSpPr>
            <a:spLocks noGrp="1"/>
          </p:cNvSpPr>
          <p:nvPr>
            <p:ph type="sldNum" sz="quarter" idx="5"/>
          </p:nvPr>
        </p:nvSpPr>
        <p:spPr>
          <a:xfrm>
            <a:off x="5592763" y="6456363"/>
            <a:ext cx="42799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7214C87F-921B-4DE1-BEFD-90FE8B4379DA}" type="slidenum">
              <a:rPr lang="nb-NO" altLang="zh-CN" sz="1200"/>
              <a:pPr>
                <a:buFontTx/>
                <a:buNone/>
              </a:pPr>
              <a:t>23</a:t>
            </a:fld>
            <a:endParaRPr lang="nb-NO" altLang="zh-CN" sz="1200"/>
          </a:p>
        </p:txBody>
      </p:sp>
      <p:sp>
        <p:nvSpPr>
          <p:cNvPr id="56323" name="Rectangle 7">
            <a:extLst>
              <a:ext uri="{FF2B5EF4-FFF2-40B4-BE49-F238E27FC236}">
                <a16:creationId xmlns:a16="http://schemas.microsoft.com/office/drawing/2014/main" id="{5BA8C2EE-2438-4436-A3FD-A9975FE97CF6}"/>
              </a:ext>
            </a:extLst>
          </p:cNvPr>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r" eaLnBrk="1" hangingPunct="1"/>
            <a:fld id="{8C501397-DF0D-4A5D-8A51-D4B97F99BD03}" type="slidenum">
              <a:rPr lang="en-US" altLang="zh-CN" sz="1200"/>
              <a:pPr algn="r" eaLnBrk="1" hangingPunct="1"/>
              <a:t>23</a:t>
            </a:fld>
            <a:endParaRPr lang="en-US" altLang="zh-CN" sz="1200"/>
          </a:p>
        </p:txBody>
      </p:sp>
      <p:sp>
        <p:nvSpPr>
          <p:cNvPr id="56324" name="Slide Image Placeholder 1">
            <a:extLst>
              <a:ext uri="{FF2B5EF4-FFF2-40B4-BE49-F238E27FC236}">
                <a16:creationId xmlns:a16="http://schemas.microsoft.com/office/drawing/2014/main" id="{CBEF7839-8203-48C0-871B-0F43E563D4C9}"/>
              </a:ext>
            </a:extLst>
          </p:cNvPr>
          <p:cNvSpPr>
            <a:spLocks noGrp="1" noRot="1" noChangeAspect="1" noTextEdit="1"/>
          </p:cNvSpPr>
          <p:nvPr>
            <p:ph type="sldImg"/>
          </p:nvPr>
        </p:nvSpPr>
        <p:spPr>
          <a:xfrm>
            <a:off x="3236913" y="511175"/>
            <a:ext cx="3400425" cy="2549525"/>
          </a:xfrm>
        </p:spPr>
      </p:sp>
      <p:sp>
        <p:nvSpPr>
          <p:cNvPr id="56325" name="Notes Placeholder 2">
            <a:extLst>
              <a:ext uri="{FF2B5EF4-FFF2-40B4-BE49-F238E27FC236}">
                <a16:creationId xmlns:a16="http://schemas.microsoft.com/office/drawing/2014/main" id="{A5BCC66E-E1AF-4C14-8F05-CC424BE4D672}"/>
              </a:ext>
            </a:extLst>
          </p:cNvPr>
          <p:cNvSpPr>
            <a:spLocks noGrp="1"/>
          </p:cNvSpPr>
          <p:nvPr>
            <p:ph type="body" idx="1"/>
          </p:nvPr>
        </p:nvSpPr>
        <p:spPr>
          <a:xfrm>
            <a:off x="1273175" y="3230563"/>
            <a:ext cx="7321550" cy="3055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23" tIns="44462" rIns="88923" bIns="44462" anchor="t">
            <a:prstTxWarp prst="textNoShape">
              <a:avLst/>
            </a:prstTxWarp>
          </a:bodyPr>
          <a:lstStyle/>
          <a:p>
            <a:pPr eaLnBrk="1" hangingPunct="1"/>
            <a:r>
              <a:rPr lang="zh-CN" altLang="en-US"/>
              <a:t>截至</a:t>
            </a:r>
            <a:r>
              <a:rPr lang="en-US" altLang="zh-CN"/>
              <a:t>2013</a:t>
            </a:r>
            <a:r>
              <a:rPr lang="zh-CN" altLang="en-US"/>
              <a:t>年底，我国</a:t>
            </a:r>
            <a:r>
              <a:rPr lang="en-US" altLang="zh-CN"/>
              <a:t>60</a:t>
            </a:r>
            <a:r>
              <a:rPr lang="zh-CN" altLang="en-US"/>
              <a:t>岁以上老年人口已占到总人口的</a:t>
            </a:r>
            <a:r>
              <a:rPr lang="en-US" altLang="zh-CN"/>
              <a:t>1/7</a:t>
            </a:r>
            <a:r>
              <a:rPr lang="zh-CN" altLang="en-US"/>
              <a:t>。据预测，到</a:t>
            </a:r>
            <a:r>
              <a:rPr lang="en-US" altLang="zh-CN"/>
              <a:t>2033</a:t>
            </a:r>
            <a:r>
              <a:rPr lang="zh-CN" altLang="en-US"/>
              <a:t>年将占到总人口的</a:t>
            </a:r>
            <a:r>
              <a:rPr lang="en-US" altLang="zh-CN"/>
              <a:t>1/4</a:t>
            </a:r>
            <a:r>
              <a:rPr lang="zh-CN" altLang="en-US"/>
              <a:t>左右</a:t>
            </a:r>
            <a:endParaRPr lang="en-GB" altLang="zh-CN"/>
          </a:p>
        </p:txBody>
      </p:sp>
      <p:sp>
        <p:nvSpPr>
          <p:cNvPr id="56326" name="Slide Number Placeholder 3">
            <a:extLst>
              <a:ext uri="{FF2B5EF4-FFF2-40B4-BE49-F238E27FC236}">
                <a16:creationId xmlns:a16="http://schemas.microsoft.com/office/drawing/2014/main" id="{BC228C3B-E181-45CC-99A3-6044927CFCEC}"/>
              </a:ext>
            </a:extLst>
          </p:cNvPr>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defRPr sz="2000">
                <a:solidFill>
                  <a:srgbClr val="FFFF00"/>
                </a:solidFill>
                <a:latin typeface="Times New Roman" panose="02020603050405020304" pitchFamily="18" charset="0"/>
                <a:ea typeface="宋体" panose="02010600030101010101" pitchFamily="2" charset="-122"/>
              </a:defRPr>
            </a:lvl1pPr>
            <a:lvl2pPr marL="742950" indent="-285750" defTabSz="844550">
              <a:defRPr sz="2000">
                <a:solidFill>
                  <a:srgbClr val="FFFF00"/>
                </a:solidFill>
                <a:latin typeface="Times New Roman" panose="02020603050405020304" pitchFamily="18" charset="0"/>
                <a:ea typeface="宋体" panose="02010600030101010101" pitchFamily="2" charset="-122"/>
              </a:defRPr>
            </a:lvl2pPr>
            <a:lvl3pPr marL="1143000" indent="-228600" defTabSz="844550">
              <a:defRPr sz="2000">
                <a:solidFill>
                  <a:srgbClr val="FFFF00"/>
                </a:solidFill>
                <a:latin typeface="Times New Roman" panose="02020603050405020304" pitchFamily="18" charset="0"/>
                <a:ea typeface="宋体" panose="02010600030101010101" pitchFamily="2" charset="-122"/>
              </a:defRPr>
            </a:lvl3pPr>
            <a:lvl4pPr marL="1600200" indent="-228600" defTabSz="844550">
              <a:defRPr sz="2000">
                <a:solidFill>
                  <a:srgbClr val="FFFF00"/>
                </a:solidFill>
                <a:latin typeface="Times New Roman" panose="02020603050405020304" pitchFamily="18" charset="0"/>
                <a:ea typeface="宋体" panose="02010600030101010101" pitchFamily="2" charset="-122"/>
              </a:defRPr>
            </a:lvl4pPr>
            <a:lvl5pPr marL="2057400" indent="-228600" defTabSz="844550">
              <a:defRPr sz="2000">
                <a:solidFill>
                  <a:srgbClr val="FFFF00"/>
                </a:solidFill>
                <a:latin typeface="Times New Roman" panose="02020603050405020304" pitchFamily="18" charset="0"/>
                <a:ea typeface="宋体" panose="02010600030101010101" pitchFamily="2" charset="-122"/>
              </a:defRPr>
            </a:lvl5pPr>
            <a:lvl6pPr marL="2514600" indent="-228600" defTabSz="8445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8445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8445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8445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r" eaLnBrk="1" hangingPunct="1"/>
            <a:fld id="{44B1AE0C-0431-4D31-88AA-3BE39A510359}" type="slidenum">
              <a:rPr lang="en-GB" altLang="zh-CN" sz="1200">
                <a:latin typeface="Calibri" panose="020F0502020204030204" pitchFamily="34" charset="0"/>
              </a:rPr>
              <a:pPr algn="r" eaLnBrk="1" hangingPunct="1"/>
              <a:t>23</a:t>
            </a:fld>
            <a:endParaRPr lang="en-GB" altLang="zh-CN"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a:extLst>
              <a:ext uri="{FF2B5EF4-FFF2-40B4-BE49-F238E27FC236}">
                <a16:creationId xmlns:a16="http://schemas.microsoft.com/office/drawing/2014/main" id="{37181D89-0AC1-430B-BC8B-56D0579E3F5F}"/>
              </a:ext>
            </a:extLst>
          </p:cNvPr>
          <p:cNvSpPr>
            <a:spLocks noGrp="1" noRot="1" noChangeAspect="1" noTextEdit="1"/>
          </p:cNvSpPr>
          <p:nvPr>
            <p:ph type="sldImg" idx="2"/>
          </p:nvPr>
        </p:nvSpPr>
        <p:spPr/>
      </p:sp>
      <p:sp>
        <p:nvSpPr>
          <p:cNvPr id="58371" name="文本占位符 2">
            <a:extLst>
              <a:ext uri="{FF2B5EF4-FFF2-40B4-BE49-F238E27FC236}">
                <a16:creationId xmlns:a16="http://schemas.microsoft.com/office/drawing/2014/main" id="{3A19AD11-3100-4812-8EE0-EB9C3A862431}"/>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id="{64ABEA42-F9A0-43BE-887A-219BDEADCBB3}"/>
              </a:ext>
            </a:extLst>
          </p:cNvPr>
          <p:cNvSpPr>
            <a:spLocks noGrp="1" noRot="1" noChangeAspect="1" noTextEdit="1"/>
          </p:cNvSpPr>
          <p:nvPr>
            <p:ph type="sldImg"/>
          </p:nvPr>
        </p:nvSpPr>
        <p:spPr/>
      </p:sp>
      <p:sp>
        <p:nvSpPr>
          <p:cNvPr id="60419" name="备注占位符 2">
            <a:extLst>
              <a:ext uri="{FF2B5EF4-FFF2-40B4-BE49-F238E27FC236}">
                <a16:creationId xmlns:a16="http://schemas.microsoft.com/office/drawing/2014/main" id="{9FDCEE7C-2026-41B6-92F6-598BE42C00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prstTxWarp prst="textNoShape">
              <a:avLst/>
            </a:prstTxWarp>
          </a:bodyPr>
          <a:lstStyle/>
          <a:p>
            <a:pPr eaLnBrk="1" hangingPunct="1">
              <a:spcBef>
                <a:spcPct val="0"/>
              </a:spcBef>
            </a:pPr>
            <a:r>
              <a:rPr lang="zh-CN" altLang="en-US"/>
              <a:t>医改</a:t>
            </a:r>
            <a:r>
              <a:rPr lang="en-US" altLang="zh-CN"/>
              <a:t>6</a:t>
            </a:r>
            <a:r>
              <a:rPr lang="zh-CN" altLang="en-US"/>
              <a:t>年卫生总费用大幅增加，</a:t>
            </a:r>
            <a:r>
              <a:rPr lang="en-US" altLang="zh-CN"/>
              <a:t>2013</a:t>
            </a:r>
            <a:r>
              <a:rPr lang="zh-CN" altLang="en-US"/>
              <a:t>年卫生总费用约占</a:t>
            </a:r>
            <a:r>
              <a:rPr lang="en-US" altLang="zh-CN"/>
              <a:t>GDP</a:t>
            </a:r>
            <a:r>
              <a:rPr lang="zh-CN" altLang="en-US"/>
              <a:t>总额的</a:t>
            </a:r>
            <a:r>
              <a:rPr lang="en-US" altLang="zh-CN"/>
              <a:t>5.57%</a:t>
            </a:r>
            <a:r>
              <a:rPr lang="zh-CN" altLang="en-US"/>
              <a:t>。</a:t>
            </a:r>
          </a:p>
          <a:p>
            <a:endParaRPr lang="zh-CN" altLang="en-US"/>
          </a:p>
        </p:txBody>
      </p:sp>
      <p:sp>
        <p:nvSpPr>
          <p:cNvPr id="60420" name="灯片编号占位符 3">
            <a:extLst>
              <a:ext uri="{FF2B5EF4-FFF2-40B4-BE49-F238E27FC236}">
                <a16:creationId xmlns:a16="http://schemas.microsoft.com/office/drawing/2014/main" id="{898647E5-B016-4BEA-853F-F747B47EF506}"/>
              </a:ext>
            </a:extLst>
          </p:cNvPr>
          <p:cNvSpPr>
            <a:spLocks noGrp="1"/>
          </p:cNvSpPr>
          <p:nvPr>
            <p:ph type="sldNum" sz="quarter" idx="5"/>
          </p:nvPr>
        </p:nvSpPr>
        <p:spPr>
          <a:xfrm>
            <a:off x="5592763" y="6456363"/>
            <a:ext cx="4279900" cy="33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224223BE-F27D-426F-A05C-A8CEB52AE5B9}" type="slidenum">
              <a:rPr lang="zh-CN" altLang="en-US" sz="1200"/>
              <a:pPr>
                <a:buFontTx/>
                <a:buNone/>
              </a:pPr>
              <a:t>25</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id="{42CDF55B-1703-47BB-8888-ACA0B91EC90E}"/>
              </a:ext>
            </a:extLst>
          </p:cNvPr>
          <p:cNvSpPr>
            <a:spLocks noGrp="1" noRot="1" noChangeAspect="1" noTextEdit="1"/>
          </p:cNvSpPr>
          <p:nvPr>
            <p:ph type="sldImg"/>
          </p:nvPr>
        </p:nvSpPr>
        <p:spPr/>
      </p:sp>
      <p:sp>
        <p:nvSpPr>
          <p:cNvPr id="63491" name="备注占位符 2">
            <a:extLst>
              <a:ext uri="{FF2B5EF4-FFF2-40B4-BE49-F238E27FC236}">
                <a16:creationId xmlns:a16="http://schemas.microsoft.com/office/drawing/2014/main" id="{E2F15958-28BF-4768-9F99-145B5A5D74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zh-CN"/>
              <a:t>自</a:t>
            </a:r>
            <a:r>
              <a:rPr lang="en-US" altLang="zh-CN"/>
              <a:t>2001</a:t>
            </a:r>
            <a:r>
              <a:rPr lang="zh-CN" altLang="zh-CN"/>
              <a:t>年国内第一家健康管理公司注册到今天，健康管理走过了艰难而重要的五年。其先进的理念，对国内健康服务的全新视角和理解，逐步获得了社会的认可和追捧。进入</a:t>
            </a:r>
            <a:r>
              <a:rPr lang="en-US" altLang="zh-CN"/>
              <a:t>2006</a:t>
            </a:r>
            <a:r>
              <a:rPr lang="zh-CN" altLang="zh-CN"/>
              <a:t>年，我们明显地看到，以健康管理为主题的各类会议、论坛、培训在增多。甚至有业内人士称</a:t>
            </a:r>
            <a:r>
              <a:rPr lang="en-US" altLang="zh-CN"/>
              <a:t>2006</a:t>
            </a:r>
            <a:r>
              <a:rPr lang="zh-CN" altLang="zh-CN"/>
              <a:t>年是</a:t>
            </a:r>
            <a:r>
              <a:rPr lang="en-US" altLang="zh-CN"/>
              <a:t>“</a:t>
            </a:r>
            <a:r>
              <a:rPr lang="zh-CN" altLang="zh-CN"/>
              <a:t>健康管理年</a:t>
            </a:r>
            <a:r>
              <a:rPr lang="en-US" altLang="zh-CN"/>
              <a:t>”</a:t>
            </a:r>
            <a:r>
              <a:rPr lang="zh-CN" altLang="zh-CN"/>
              <a:t>。但是必须看到的是，</a:t>
            </a:r>
            <a:endParaRPr lang="en-US" altLang="zh-CN"/>
          </a:p>
          <a:p>
            <a:r>
              <a:rPr lang="zh-CN" altLang="zh-CN"/>
              <a:t>目前国内在健康评估、健康维护、健康产品、服务模式、运行模式、服务范围上都与国际水平存在着一定的差距。</a:t>
            </a:r>
            <a:endParaRPr lang="en-US" altLang="zh-CN"/>
          </a:p>
          <a:p>
            <a:r>
              <a:rPr lang="zh-CN" altLang="zh-CN"/>
              <a:t>我国在健康管理学术理论和技术研究方面还有许多工作要做。</a:t>
            </a:r>
          </a:p>
          <a:p>
            <a:endParaRPr lang="zh-CN" altLang="en-US"/>
          </a:p>
        </p:txBody>
      </p:sp>
      <p:sp>
        <p:nvSpPr>
          <p:cNvPr id="63492" name="灯片编号占位符 3">
            <a:extLst>
              <a:ext uri="{FF2B5EF4-FFF2-40B4-BE49-F238E27FC236}">
                <a16:creationId xmlns:a16="http://schemas.microsoft.com/office/drawing/2014/main" id="{EC022BB9-2464-4BAE-8E16-A6D52D345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AF34BEE5-D458-4B18-B9B1-E2A870883A00}" type="slidenum">
              <a:rPr lang="zh-CN" altLang="en-US" sz="1200"/>
              <a:pPr>
                <a:buFontTx/>
                <a:buNone/>
              </a:pPr>
              <a:t>27</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a:extLst>
              <a:ext uri="{FF2B5EF4-FFF2-40B4-BE49-F238E27FC236}">
                <a16:creationId xmlns:a16="http://schemas.microsoft.com/office/drawing/2014/main" id="{B099077D-2487-469B-AB1B-8599413A4849}"/>
              </a:ext>
            </a:extLst>
          </p:cNvPr>
          <p:cNvSpPr>
            <a:spLocks noGrp="1" noRot="1" noChangeAspect="1" noTextEdit="1"/>
          </p:cNvSpPr>
          <p:nvPr>
            <p:ph type="sldImg"/>
          </p:nvPr>
        </p:nvSpPr>
        <p:spPr/>
      </p:sp>
      <p:sp>
        <p:nvSpPr>
          <p:cNvPr id="65539" name="备注占位符 2">
            <a:extLst>
              <a:ext uri="{FF2B5EF4-FFF2-40B4-BE49-F238E27FC236}">
                <a16:creationId xmlns:a16="http://schemas.microsoft.com/office/drawing/2014/main" id="{DE399A7F-CAB3-4A6B-BE35-CC6C273A2E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zh-CN"/>
              <a:t>现代健康管理的出现是时代发展的需要，与生产力和人力资源观念的演变密切相关。</a:t>
            </a:r>
            <a:endParaRPr lang="en-US" altLang="zh-CN"/>
          </a:p>
          <a:p>
            <a:r>
              <a:rPr lang="zh-CN" altLang="zh-CN"/>
              <a:t>前工业化时代，判断生产力的指标是</a:t>
            </a:r>
            <a:r>
              <a:rPr lang="zh-CN" altLang="zh-CN" b="1"/>
              <a:t>劳动力</a:t>
            </a:r>
            <a:r>
              <a:rPr lang="zh-CN" altLang="zh-CN"/>
              <a:t>，“我的人比你的人劳动更买力”；</a:t>
            </a:r>
            <a:endParaRPr lang="en-US" altLang="zh-CN"/>
          </a:p>
          <a:p>
            <a:r>
              <a:rPr lang="zh-CN" altLang="zh-CN"/>
              <a:t>工业化时代判断生产力的指标是</a:t>
            </a:r>
            <a:r>
              <a:rPr lang="zh-CN" altLang="zh-CN" b="1"/>
              <a:t>机器</a:t>
            </a:r>
            <a:r>
              <a:rPr lang="zh-CN" altLang="zh-CN"/>
              <a:t>，“我的机器比你的机器更大、更快、更有威力”；</a:t>
            </a:r>
            <a:endParaRPr lang="en-US" altLang="zh-CN"/>
          </a:p>
          <a:p>
            <a:r>
              <a:rPr lang="zh-CN" altLang="zh-CN"/>
              <a:t>后工业化时代判断生产力的指标是</a:t>
            </a:r>
            <a:r>
              <a:rPr lang="zh-CN" altLang="zh-CN" b="1"/>
              <a:t>员工的生产效率</a:t>
            </a:r>
            <a:r>
              <a:rPr lang="zh-CN" altLang="zh-CN"/>
              <a:t>，“我的员工比你的员工更有创造力，更有工作效率”。</a:t>
            </a:r>
          </a:p>
          <a:p>
            <a:r>
              <a:rPr lang="zh-CN" altLang="en-US">
                <a:latin typeface="Arial" panose="020B0604020202020204" pitchFamily="34" charset="0"/>
              </a:rPr>
              <a:t>后工业化时代或者说信息时代有创造力的高效率的员工主要是知识工作者，需要时间来完成高等教育训练和积累工作经验。</a:t>
            </a:r>
            <a:endParaRPr lang="zh-CN" altLang="en-US"/>
          </a:p>
        </p:txBody>
      </p:sp>
      <p:sp>
        <p:nvSpPr>
          <p:cNvPr id="65540" name="灯片编号占位符 3">
            <a:extLst>
              <a:ext uri="{FF2B5EF4-FFF2-40B4-BE49-F238E27FC236}">
                <a16:creationId xmlns:a16="http://schemas.microsoft.com/office/drawing/2014/main" id="{98F60357-64A2-40AE-A16A-311B62E8F3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8E1AB61D-2EFA-4844-89FB-402345D63A17}" type="slidenum">
              <a:rPr lang="zh-CN" altLang="en-US" sz="1200"/>
              <a:pPr>
                <a:buFontTx/>
                <a:buNone/>
              </a:pPr>
              <a:t>28</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FFF7036A-8572-4F0D-B7C2-DEF3F3BFF69D}"/>
              </a:ext>
            </a:extLst>
          </p:cNvPr>
          <p:cNvSpPr>
            <a:spLocks noGrp="1" noRot="1" noChangeAspect="1" noTextEdit="1"/>
          </p:cNvSpPr>
          <p:nvPr>
            <p:ph type="sldImg"/>
          </p:nvPr>
        </p:nvSpPr>
        <p:spPr/>
      </p:sp>
      <p:sp>
        <p:nvSpPr>
          <p:cNvPr id="22531" name="备注占位符 2">
            <a:extLst>
              <a:ext uri="{FF2B5EF4-FFF2-40B4-BE49-F238E27FC236}">
                <a16:creationId xmlns:a16="http://schemas.microsoft.com/office/drawing/2014/main" id="{46EB0DAF-98B8-4ED9-8099-CBD9705499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22532" name="灯片编号占位符 3">
            <a:extLst>
              <a:ext uri="{FF2B5EF4-FFF2-40B4-BE49-F238E27FC236}">
                <a16:creationId xmlns:a16="http://schemas.microsoft.com/office/drawing/2014/main" id="{FE015D12-B159-419D-BFDA-035A366FA7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3FD87A3B-850A-4D90-BFD7-2A7D548EF141}" type="slidenum">
              <a:rPr lang="zh-CN" altLang="en-US" sz="1200"/>
              <a:pPr>
                <a:buFontTx/>
                <a:buNone/>
              </a:pPr>
              <a:t>3</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a:extLst>
              <a:ext uri="{FF2B5EF4-FFF2-40B4-BE49-F238E27FC236}">
                <a16:creationId xmlns:a16="http://schemas.microsoft.com/office/drawing/2014/main" id="{EE9F321F-3E26-4A1E-880C-B31E2C2B38BA}"/>
              </a:ext>
            </a:extLst>
          </p:cNvPr>
          <p:cNvSpPr>
            <a:spLocks noGrp="1" noRot="1" noChangeAspect="1" noTextEdit="1"/>
          </p:cNvSpPr>
          <p:nvPr>
            <p:ph type="sldImg"/>
          </p:nvPr>
        </p:nvSpPr>
        <p:spPr/>
      </p:sp>
      <p:sp>
        <p:nvSpPr>
          <p:cNvPr id="67587" name="备注占位符 2">
            <a:extLst>
              <a:ext uri="{FF2B5EF4-FFF2-40B4-BE49-F238E27FC236}">
                <a16:creationId xmlns:a16="http://schemas.microsoft.com/office/drawing/2014/main" id="{6BC5E56D-4F8A-48E8-A27E-1981EBDA13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67588" name="灯片编号占位符 3">
            <a:extLst>
              <a:ext uri="{FF2B5EF4-FFF2-40B4-BE49-F238E27FC236}">
                <a16:creationId xmlns:a16="http://schemas.microsoft.com/office/drawing/2014/main" id="{D25861BE-849A-4F97-8324-7251096FBD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01218349-4341-4326-AD64-08FD4104714F}" type="slidenum">
              <a:rPr lang="zh-CN" altLang="en-US" sz="1200"/>
              <a:pPr>
                <a:buFontTx/>
                <a:buNone/>
              </a:pPr>
              <a:t>29</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a:extLst>
              <a:ext uri="{FF2B5EF4-FFF2-40B4-BE49-F238E27FC236}">
                <a16:creationId xmlns:a16="http://schemas.microsoft.com/office/drawing/2014/main" id="{3645C522-1D58-46B6-9447-109C5DA91DA3}"/>
              </a:ext>
            </a:extLst>
          </p:cNvPr>
          <p:cNvSpPr>
            <a:spLocks noGrp="1" noRot="1" noChangeAspect="1" noTextEdit="1"/>
          </p:cNvSpPr>
          <p:nvPr>
            <p:ph type="sldImg"/>
          </p:nvPr>
        </p:nvSpPr>
        <p:spPr/>
      </p:sp>
      <p:sp>
        <p:nvSpPr>
          <p:cNvPr id="69635" name="备注占位符 2">
            <a:extLst>
              <a:ext uri="{FF2B5EF4-FFF2-40B4-BE49-F238E27FC236}">
                <a16:creationId xmlns:a16="http://schemas.microsoft.com/office/drawing/2014/main" id="{5F906FD5-E72C-41E8-9025-E9DE687AC8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69636" name="灯片编号占位符 3">
            <a:extLst>
              <a:ext uri="{FF2B5EF4-FFF2-40B4-BE49-F238E27FC236}">
                <a16:creationId xmlns:a16="http://schemas.microsoft.com/office/drawing/2014/main" id="{359659F6-5942-4B3D-9149-E566DE245A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BE73BF80-126C-44A4-B7EC-17C87BAC3A84}" type="slidenum">
              <a:rPr lang="zh-CN" altLang="en-US" sz="1200"/>
              <a:pPr>
                <a:buFontTx/>
                <a:buNone/>
              </a:pPr>
              <a:t>30</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a:extLst>
              <a:ext uri="{FF2B5EF4-FFF2-40B4-BE49-F238E27FC236}">
                <a16:creationId xmlns:a16="http://schemas.microsoft.com/office/drawing/2014/main" id="{FB4101B6-696A-491F-BF72-D6F39697E9B6}"/>
              </a:ext>
            </a:extLst>
          </p:cNvPr>
          <p:cNvSpPr>
            <a:spLocks noGrp="1" noRot="1" noChangeAspect="1" noTextEdit="1"/>
          </p:cNvSpPr>
          <p:nvPr>
            <p:ph type="sldImg"/>
          </p:nvPr>
        </p:nvSpPr>
        <p:spPr/>
      </p:sp>
      <p:sp>
        <p:nvSpPr>
          <p:cNvPr id="71683" name="备注占位符 2">
            <a:extLst>
              <a:ext uri="{FF2B5EF4-FFF2-40B4-BE49-F238E27FC236}">
                <a16:creationId xmlns:a16="http://schemas.microsoft.com/office/drawing/2014/main" id="{FC918F30-A0AA-43DC-81BF-F02D182924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71684" name="灯片编号占位符 3">
            <a:extLst>
              <a:ext uri="{FF2B5EF4-FFF2-40B4-BE49-F238E27FC236}">
                <a16:creationId xmlns:a16="http://schemas.microsoft.com/office/drawing/2014/main" id="{5F233B60-D93F-4D29-8C23-F3941C373E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DC238902-9458-4D2D-BD09-DA7E51B28169}" type="slidenum">
              <a:rPr lang="zh-CN" altLang="en-US" sz="1200"/>
              <a:pPr>
                <a:buFontTx/>
                <a:buNone/>
              </a:pPr>
              <a:t>31</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a:extLst>
              <a:ext uri="{FF2B5EF4-FFF2-40B4-BE49-F238E27FC236}">
                <a16:creationId xmlns:a16="http://schemas.microsoft.com/office/drawing/2014/main" id="{D893D8E5-2ED7-472E-AE51-A67FE3F2E28E}"/>
              </a:ext>
            </a:extLst>
          </p:cNvPr>
          <p:cNvSpPr>
            <a:spLocks noGrp="1" noRot="1" noChangeAspect="1" noTextEdit="1"/>
          </p:cNvSpPr>
          <p:nvPr>
            <p:ph type="sldImg"/>
          </p:nvPr>
        </p:nvSpPr>
        <p:spPr/>
      </p:sp>
      <p:sp>
        <p:nvSpPr>
          <p:cNvPr id="73731" name="备注占位符 2">
            <a:extLst>
              <a:ext uri="{FF2B5EF4-FFF2-40B4-BE49-F238E27FC236}">
                <a16:creationId xmlns:a16="http://schemas.microsoft.com/office/drawing/2014/main" id="{4FB42A52-F66E-457F-9728-BBCEB70FB3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73732" name="灯片编号占位符 3">
            <a:extLst>
              <a:ext uri="{FF2B5EF4-FFF2-40B4-BE49-F238E27FC236}">
                <a16:creationId xmlns:a16="http://schemas.microsoft.com/office/drawing/2014/main" id="{793ECC12-7953-4505-9437-5624D63960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09935E78-C118-460D-B145-2F9344E3A3AF}" type="slidenum">
              <a:rPr lang="zh-CN" altLang="en-US" sz="1200"/>
              <a:pPr>
                <a:buFontTx/>
                <a:buNone/>
              </a:pPr>
              <a:t>32</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a:extLst>
              <a:ext uri="{FF2B5EF4-FFF2-40B4-BE49-F238E27FC236}">
                <a16:creationId xmlns:a16="http://schemas.microsoft.com/office/drawing/2014/main" id="{7FBA93C8-086A-4955-B82F-E7E02B4FDEF3}"/>
              </a:ext>
            </a:extLst>
          </p:cNvPr>
          <p:cNvSpPr>
            <a:spLocks noGrp="1" noRot="1" noChangeAspect="1" noTextEdit="1"/>
          </p:cNvSpPr>
          <p:nvPr>
            <p:ph type="sldImg"/>
          </p:nvPr>
        </p:nvSpPr>
        <p:spPr/>
      </p:sp>
      <p:sp>
        <p:nvSpPr>
          <p:cNvPr id="76803" name="备注占位符 2">
            <a:extLst>
              <a:ext uri="{FF2B5EF4-FFF2-40B4-BE49-F238E27FC236}">
                <a16:creationId xmlns:a16="http://schemas.microsoft.com/office/drawing/2014/main" id="{7FBED0C7-5075-41B5-9327-A84A25ABC7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76804" name="灯片编号占位符 3">
            <a:extLst>
              <a:ext uri="{FF2B5EF4-FFF2-40B4-BE49-F238E27FC236}">
                <a16:creationId xmlns:a16="http://schemas.microsoft.com/office/drawing/2014/main" id="{17020EA1-E2B1-465B-AB2C-DD20F6A40E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52898934-9470-404E-8BD0-1BBC3FC0C45B}" type="slidenum">
              <a:rPr lang="zh-CN" altLang="en-US" sz="1200"/>
              <a:pPr>
                <a:buFontTx/>
                <a:buNone/>
              </a:pPr>
              <a:t>34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a:extLst>
              <a:ext uri="{FF2B5EF4-FFF2-40B4-BE49-F238E27FC236}">
                <a16:creationId xmlns:a16="http://schemas.microsoft.com/office/drawing/2014/main" id="{58B1EDFD-F248-4F58-B23C-23939AC1B292}"/>
              </a:ext>
            </a:extLst>
          </p:cNvPr>
          <p:cNvSpPr>
            <a:spLocks noGrp="1" noRot="1" noChangeAspect="1" noTextEdit="1"/>
          </p:cNvSpPr>
          <p:nvPr>
            <p:ph type="sldImg"/>
          </p:nvPr>
        </p:nvSpPr>
        <p:spPr/>
      </p:sp>
      <p:sp>
        <p:nvSpPr>
          <p:cNvPr id="78851" name="备注占位符 2">
            <a:extLst>
              <a:ext uri="{FF2B5EF4-FFF2-40B4-BE49-F238E27FC236}">
                <a16:creationId xmlns:a16="http://schemas.microsoft.com/office/drawing/2014/main" id="{6918D1F7-A7EE-4BA3-BF91-93696427B7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78852" name="灯片编号占位符 3">
            <a:extLst>
              <a:ext uri="{FF2B5EF4-FFF2-40B4-BE49-F238E27FC236}">
                <a16:creationId xmlns:a16="http://schemas.microsoft.com/office/drawing/2014/main" id="{08252767-4EBD-4B7D-A27D-AC335451D2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B3B6174B-66F1-42DD-94FA-A062AD5D169B}" type="slidenum">
              <a:rPr lang="zh-CN" altLang="en-US" sz="1200"/>
              <a:pPr>
                <a:buFontTx/>
                <a:buNone/>
              </a:pPr>
              <a:t>35</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a:extLst>
              <a:ext uri="{FF2B5EF4-FFF2-40B4-BE49-F238E27FC236}">
                <a16:creationId xmlns:a16="http://schemas.microsoft.com/office/drawing/2014/main" id="{DFD1EAFD-0FA1-4DF1-88BC-74CEC1ED1400}"/>
              </a:ext>
            </a:extLst>
          </p:cNvPr>
          <p:cNvSpPr>
            <a:spLocks noGrp="1" noRot="1" noChangeAspect="1" noTextEdit="1"/>
          </p:cNvSpPr>
          <p:nvPr>
            <p:ph type="sldImg"/>
          </p:nvPr>
        </p:nvSpPr>
        <p:spPr/>
      </p:sp>
      <p:sp>
        <p:nvSpPr>
          <p:cNvPr id="24579" name="备注占位符 2">
            <a:extLst>
              <a:ext uri="{FF2B5EF4-FFF2-40B4-BE49-F238E27FC236}">
                <a16:creationId xmlns:a16="http://schemas.microsoft.com/office/drawing/2014/main" id="{3C7C060C-D836-4367-894A-528E463FCA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lnSpc>
                <a:spcPct val="90000"/>
              </a:lnSpc>
            </a:pPr>
            <a:r>
              <a:rPr lang="zh-CN" altLang="en-US" b="1">
                <a:solidFill>
                  <a:schemeClr val="accent2"/>
                </a:solidFill>
              </a:rPr>
              <a:t>虽然在美国已经有二十多年健康管理的实践和应用性研究，但是目前还没有见到全面系统的理论研究和权威的专著。</a:t>
            </a:r>
          </a:p>
          <a:p>
            <a:pPr>
              <a:lnSpc>
                <a:spcPct val="90000"/>
              </a:lnSpc>
            </a:pPr>
            <a:r>
              <a:rPr lang="zh-CN" altLang="en-US" b="1">
                <a:solidFill>
                  <a:schemeClr val="accent2"/>
                </a:solidFill>
              </a:rPr>
              <a:t>健康管理在中国的出现时间很短，更没有一个大家公认的定义。</a:t>
            </a:r>
          </a:p>
          <a:p>
            <a:pPr>
              <a:lnSpc>
                <a:spcPct val="90000"/>
              </a:lnSpc>
            </a:pPr>
            <a:r>
              <a:rPr lang="zh-CN" altLang="en-US" b="1">
                <a:solidFill>
                  <a:schemeClr val="accent2"/>
                </a:solidFill>
              </a:rPr>
              <a:t>可以说，目前世界上还没有一个大家都能够接受的健康管理定义。 </a:t>
            </a:r>
          </a:p>
          <a:p>
            <a:pPr>
              <a:lnSpc>
                <a:spcPct val="90000"/>
              </a:lnSpc>
            </a:pPr>
            <a:r>
              <a:rPr lang="zh-CN" altLang="en-US" b="1">
                <a:solidFill>
                  <a:schemeClr val="accent2"/>
                </a:solidFill>
              </a:rPr>
              <a:t>综合国内外关于健康管理的几种代表性定义，结合我国</a:t>
            </a:r>
            <a:r>
              <a:rPr lang="en-US" altLang="zh-CN" b="1">
                <a:solidFill>
                  <a:schemeClr val="accent2"/>
                </a:solidFill>
              </a:rPr>
              <a:t>《</a:t>
            </a:r>
            <a:r>
              <a:rPr lang="zh-CN" altLang="en-US" b="1">
                <a:solidFill>
                  <a:schemeClr val="accent2"/>
                </a:solidFill>
              </a:rPr>
              <a:t>健康管理师国家职业标准</a:t>
            </a:r>
            <a:r>
              <a:rPr lang="en-US" altLang="zh-CN" b="1">
                <a:solidFill>
                  <a:schemeClr val="accent2"/>
                </a:solidFill>
              </a:rPr>
              <a:t>》</a:t>
            </a:r>
            <a:r>
              <a:rPr lang="zh-CN" altLang="en-US" b="1">
                <a:solidFill>
                  <a:schemeClr val="accent2"/>
                </a:solidFill>
              </a:rPr>
              <a:t>中关于健康管理师的职业定义 </a:t>
            </a:r>
            <a:r>
              <a:rPr lang="en-US" altLang="zh-CN" b="1">
                <a:solidFill>
                  <a:schemeClr val="accent2"/>
                </a:solidFill>
              </a:rPr>
              <a:t>,</a:t>
            </a:r>
            <a:r>
              <a:rPr lang="zh-CN" altLang="en-US" b="1">
                <a:solidFill>
                  <a:schemeClr val="accent2"/>
                </a:solidFill>
              </a:rPr>
              <a:t>我们将健康管理定义如下</a:t>
            </a:r>
            <a:r>
              <a:rPr lang="en-US" altLang="zh-CN" b="1">
                <a:solidFill>
                  <a:schemeClr val="accent2"/>
                </a:solidFill>
              </a:rPr>
              <a:t>:</a:t>
            </a:r>
            <a:endParaRPr lang="en-US" altLang="zh-CN" b="1">
              <a:solidFill>
                <a:schemeClr val="accent2"/>
              </a:solidFill>
              <a:latin typeface="宋体" panose="02010600030101010101" pitchFamily="2" charset="-122"/>
            </a:endParaRPr>
          </a:p>
          <a:p>
            <a:pPr algn="ctr">
              <a:lnSpc>
                <a:spcPct val="90000"/>
              </a:lnSpc>
            </a:pPr>
            <a:r>
              <a:rPr lang="en-US" altLang="zh-CN" sz="1800" b="1">
                <a:solidFill>
                  <a:schemeClr val="accent2"/>
                </a:solidFill>
                <a:latin typeface="宋体" panose="02010600030101010101" pitchFamily="2" charset="-122"/>
              </a:rPr>
              <a:t> </a:t>
            </a:r>
          </a:p>
          <a:p>
            <a:endParaRPr lang="zh-CN" altLang="en-US"/>
          </a:p>
        </p:txBody>
      </p:sp>
      <p:sp>
        <p:nvSpPr>
          <p:cNvPr id="24580" name="灯片编号占位符 3">
            <a:extLst>
              <a:ext uri="{FF2B5EF4-FFF2-40B4-BE49-F238E27FC236}">
                <a16:creationId xmlns:a16="http://schemas.microsoft.com/office/drawing/2014/main" id="{5A3EA550-8327-44ED-A6E1-7ADBAA2B6F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3C6FA338-607B-410D-8B03-AD54C72BE1CC}" type="slidenum">
              <a:rPr lang="zh-CN" altLang="en-US" sz="1200"/>
              <a:pPr>
                <a:buFontTx/>
                <a:buNone/>
              </a:pPr>
              <a:t>4</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B8E63AE4-973F-427C-B72D-D292E6FC9363}"/>
              </a:ext>
            </a:extLst>
          </p:cNvPr>
          <p:cNvSpPr>
            <a:spLocks noGrp="1" noRot="1" noChangeAspect="1" noTextEdit="1"/>
          </p:cNvSpPr>
          <p:nvPr>
            <p:ph type="sldImg"/>
          </p:nvPr>
        </p:nvSpPr>
        <p:spPr/>
      </p:sp>
      <p:sp>
        <p:nvSpPr>
          <p:cNvPr id="27651" name="备注占位符 2">
            <a:extLst>
              <a:ext uri="{FF2B5EF4-FFF2-40B4-BE49-F238E27FC236}">
                <a16:creationId xmlns:a16="http://schemas.microsoft.com/office/drawing/2014/main" id="{B04CB0F2-9224-45F9-84D6-CA6D0C33C0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27652" name="灯片编号占位符 3">
            <a:extLst>
              <a:ext uri="{FF2B5EF4-FFF2-40B4-BE49-F238E27FC236}">
                <a16:creationId xmlns:a16="http://schemas.microsoft.com/office/drawing/2014/main" id="{B0D9FF97-0896-468F-B7A1-C742AFD49D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A9CAC308-AEA2-42A6-BE0B-F8B92EB7C421}" type="slidenum">
              <a:rPr lang="zh-CN" altLang="en-US" sz="1200"/>
              <a:pPr>
                <a:buFontTx/>
                <a:buNone/>
              </a:pPr>
              <a:t>6</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867B5289-E40A-42C5-8151-CD6762B1ECD7}"/>
              </a:ext>
            </a:extLst>
          </p:cNvPr>
          <p:cNvSpPr>
            <a:spLocks noGrp="1" noRot="1" noChangeAspect="1" noTextEdit="1"/>
          </p:cNvSpPr>
          <p:nvPr>
            <p:ph type="sldImg"/>
          </p:nvPr>
        </p:nvSpPr>
        <p:spPr/>
      </p:sp>
      <p:sp>
        <p:nvSpPr>
          <p:cNvPr id="29699" name="备注占位符 2">
            <a:extLst>
              <a:ext uri="{FF2B5EF4-FFF2-40B4-BE49-F238E27FC236}">
                <a16:creationId xmlns:a16="http://schemas.microsoft.com/office/drawing/2014/main" id="{87A124E2-C927-4013-B5A4-6A8B4488BA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29700" name="灯片编号占位符 3">
            <a:extLst>
              <a:ext uri="{FF2B5EF4-FFF2-40B4-BE49-F238E27FC236}">
                <a16:creationId xmlns:a16="http://schemas.microsoft.com/office/drawing/2014/main" id="{BE1A1AFA-9A4C-47A2-B988-1EA9A899C6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6046CBFD-776B-45B8-A425-710B0FFC2B82}" type="slidenum">
              <a:rPr lang="zh-CN" altLang="en-US" sz="1200"/>
              <a:pPr>
                <a:buFontTx/>
                <a:buNone/>
              </a:pPr>
              <a:t>7</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A8C8BB81-9F47-42FB-82B5-188A533F8F5E}"/>
              </a:ext>
            </a:extLst>
          </p:cNvPr>
          <p:cNvSpPr>
            <a:spLocks noGrp="1" noRot="1" noChangeAspect="1" noTextEdit="1"/>
          </p:cNvSpPr>
          <p:nvPr>
            <p:ph type="sldImg"/>
          </p:nvPr>
        </p:nvSpPr>
        <p:spPr/>
      </p:sp>
      <p:sp>
        <p:nvSpPr>
          <p:cNvPr id="31747" name="备注占位符 2">
            <a:extLst>
              <a:ext uri="{FF2B5EF4-FFF2-40B4-BE49-F238E27FC236}">
                <a16:creationId xmlns:a16="http://schemas.microsoft.com/office/drawing/2014/main" id="{B24032D5-4904-4E46-979E-61AC38B128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t>健康管理是一门新兴正在发展中的学科，它涉及医学、人文科学、管理学三大学科的知识和技能，是一门综合性和应用性的学科。</a:t>
            </a:r>
          </a:p>
        </p:txBody>
      </p:sp>
      <p:sp>
        <p:nvSpPr>
          <p:cNvPr id="31748" name="灯片编号占位符 3">
            <a:extLst>
              <a:ext uri="{FF2B5EF4-FFF2-40B4-BE49-F238E27FC236}">
                <a16:creationId xmlns:a16="http://schemas.microsoft.com/office/drawing/2014/main" id="{4A5F689D-E378-48F0-8D9B-E45ABC1598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D18B35B7-BEB1-49A9-9589-2703AF4F1490}" type="slidenum">
              <a:rPr lang="zh-CN" altLang="en-US" sz="1200"/>
              <a:pPr>
                <a:buFontTx/>
                <a:buNone/>
              </a:pPr>
              <a:t>8</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1250B082-CB15-4E7E-BB5B-4BB84CA7CCE7}"/>
              </a:ext>
            </a:extLst>
          </p:cNvPr>
          <p:cNvSpPr>
            <a:spLocks noGrp="1" noRot="1" noChangeAspect="1" noTextEdit="1"/>
          </p:cNvSpPr>
          <p:nvPr>
            <p:ph type="sldImg"/>
          </p:nvPr>
        </p:nvSpPr>
        <p:spPr/>
      </p:sp>
      <p:sp>
        <p:nvSpPr>
          <p:cNvPr id="33795" name="备注占位符 2">
            <a:extLst>
              <a:ext uri="{FF2B5EF4-FFF2-40B4-BE49-F238E27FC236}">
                <a16:creationId xmlns:a16="http://schemas.microsoft.com/office/drawing/2014/main" id="{F68CA0CB-0734-4F11-BA0E-94312F572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a:p>
        </p:txBody>
      </p:sp>
      <p:sp>
        <p:nvSpPr>
          <p:cNvPr id="33796" name="灯片编号占位符 3">
            <a:extLst>
              <a:ext uri="{FF2B5EF4-FFF2-40B4-BE49-F238E27FC236}">
                <a16:creationId xmlns:a16="http://schemas.microsoft.com/office/drawing/2014/main" id="{25C2BE7E-AAAC-4776-A77B-C3D2398D9E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DED72EEE-2599-461E-845A-2BE277C47359}" type="slidenum">
              <a:rPr lang="zh-CN" altLang="en-US" sz="1200"/>
              <a:pPr>
                <a:buFontTx/>
                <a:buNone/>
              </a:pPr>
              <a:t>9</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762F278C-262F-42E1-8A68-3A1EFB111EED}"/>
              </a:ext>
            </a:extLst>
          </p:cNvPr>
          <p:cNvSpPr>
            <a:spLocks noGrp="1" noRot="1" noChangeAspect="1" noTextEdit="1"/>
          </p:cNvSpPr>
          <p:nvPr>
            <p:ph type="sldImg"/>
          </p:nvPr>
        </p:nvSpPr>
        <p:spPr/>
      </p:sp>
      <p:sp>
        <p:nvSpPr>
          <p:cNvPr id="35843" name="备注占位符 2">
            <a:extLst>
              <a:ext uri="{FF2B5EF4-FFF2-40B4-BE49-F238E27FC236}">
                <a16:creationId xmlns:a16="http://schemas.microsoft.com/office/drawing/2014/main" id="{7434114D-AEE7-4920-B775-CB091CE82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zh-CN"/>
              <a:t>因健康问题造成的生产效率下降已经威胁到美国的经济和发展。研究发现，雇主每化</a:t>
            </a:r>
            <a:r>
              <a:rPr lang="en-US" altLang="zh-CN"/>
              <a:t>1</a:t>
            </a:r>
            <a:r>
              <a:rPr lang="zh-CN" altLang="zh-CN"/>
              <a:t>美元的员工医药开支就意味着还有</a:t>
            </a:r>
            <a:r>
              <a:rPr lang="en-US" altLang="zh-CN"/>
              <a:t>2-3</a:t>
            </a:r>
            <a:r>
              <a:rPr lang="zh-CN" altLang="zh-CN"/>
              <a:t>美元因员工健康问题造成生产效率下降而带来的损失。企业因员工健康问题所花费的总成本包括员工医药开支（占总成本的</a:t>
            </a:r>
            <a:r>
              <a:rPr lang="en-US" altLang="zh-CN"/>
              <a:t>25%</a:t>
            </a:r>
            <a:r>
              <a:rPr lang="zh-CN" altLang="zh-CN"/>
              <a:t>），误工和残废（占总成本的</a:t>
            </a:r>
            <a:r>
              <a:rPr lang="en-US" altLang="zh-CN"/>
              <a:t>25%</a:t>
            </a:r>
            <a:r>
              <a:rPr lang="zh-CN" altLang="zh-CN"/>
              <a:t>）和员工工作效率低下（</a:t>
            </a:r>
            <a:r>
              <a:rPr lang="en-US" altLang="zh-CN"/>
              <a:t>Presenteeism</a:t>
            </a:r>
            <a:r>
              <a:rPr lang="zh-CN" altLang="zh-CN"/>
              <a:t>）（占总成本的</a:t>
            </a:r>
            <a:r>
              <a:rPr lang="en-US" altLang="zh-CN"/>
              <a:t>50%</a:t>
            </a:r>
            <a:r>
              <a:rPr lang="zh-CN" altLang="zh-CN"/>
              <a:t>）。</a:t>
            </a:r>
            <a:endParaRPr lang="zh-CN" altLang="en-US"/>
          </a:p>
        </p:txBody>
      </p:sp>
      <p:sp>
        <p:nvSpPr>
          <p:cNvPr id="35844" name="灯片编号占位符 3">
            <a:extLst>
              <a:ext uri="{FF2B5EF4-FFF2-40B4-BE49-F238E27FC236}">
                <a16:creationId xmlns:a16="http://schemas.microsoft.com/office/drawing/2014/main" id="{DFE557BF-02B6-4C5E-9543-191F0D850A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B9C0035A-5FF8-41B3-BFAE-69439703D8CD}" type="slidenum">
              <a:rPr lang="zh-CN" altLang="en-US" sz="1200"/>
              <a:pPr>
                <a:buFontTx/>
                <a:buNone/>
              </a:pPr>
              <a:t>10</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A1F79867-37EF-420F-B363-F29691C73EED}"/>
              </a:ext>
            </a:extLst>
          </p:cNvPr>
          <p:cNvSpPr>
            <a:spLocks noGrp="1" noRot="1" noChangeAspect="1" noTextEdit="1"/>
          </p:cNvSpPr>
          <p:nvPr>
            <p:ph type="sldImg"/>
          </p:nvPr>
        </p:nvSpPr>
        <p:spPr/>
      </p:sp>
      <p:sp>
        <p:nvSpPr>
          <p:cNvPr id="38915" name="备注占位符 2">
            <a:extLst>
              <a:ext uri="{FF2B5EF4-FFF2-40B4-BE49-F238E27FC236}">
                <a16:creationId xmlns:a16="http://schemas.microsoft.com/office/drawing/2014/main" id="{1E6D5DE3-EFE5-45FB-9856-FAA3FA11FD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zh-CN"/>
              <a:t>尽管美国有全球最富裕的医疗卫生资源，也承受不了日益疯狂增长的医疗费用。美国个人医药开支几十年一直徘徊不下，员工医疗开支几乎是直线上升。</a:t>
            </a:r>
          </a:p>
          <a:p>
            <a:endParaRPr lang="zh-CN" altLang="en-US"/>
          </a:p>
        </p:txBody>
      </p:sp>
      <p:sp>
        <p:nvSpPr>
          <p:cNvPr id="38916" name="灯片编号占位符 3">
            <a:extLst>
              <a:ext uri="{FF2B5EF4-FFF2-40B4-BE49-F238E27FC236}">
                <a16:creationId xmlns:a16="http://schemas.microsoft.com/office/drawing/2014/main" id="{59F74B2C-5B48-4423-B3DE-B347DC4A0F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buFontTx/>
              <a:buNone/>
            </a:pPr>
            <a:fld id="{77F9FD67-3157-47DB-8C11-84660F719024}" type="slidenum">
              <a:rPr lang="zh-CN" altLang="en-US" sz="1200"/>
              <a:pPr>
                <a:buFontTx/>
                <a:buNone/>
              </a:pPr>
              <a:t>12</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3">
            <a:extLst>
              <a:ext uri="{FF2B5EF4-FFF2-40B4-BE49-F238E27FC236}">
                <a16:creationId xmlns:a16="http://schemas.microsoft.com/office/drawing/2014/main" id="{EFC3ACB1-0D64-4081-B365-4D644E654D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0467B2BD-794D-4401-9EC7-8160F328EF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787C11-BBB2-48F0-8C5C-D11C460AFEAC}"/>
              </a:ext>
            </a:extLst>
          </p:cNvPr>
          <p:cNvSpPr>
            <a:spLocks noGrp="1" noChangeArrowheads="1"/>
          </p:cNvSpPr>
          <p:nvPr>
            <p:ph type="sldNum" sz="quarter" idx="12"/>
          </p:nvPr>
        </p:nvSpPr>
        <p:spPr>
          <a:ln/>
        </p:spPr>
        <p:txBody>
          <a:bodyPr/>
          <a:lstStyle>
            <a:lvl1pPr>
              <a:defRPr/>
            </a:lvl1pPr>
          </a:lstStyle>
          <a:p>
            <a:fld id="{C4945A8F-0940-4E82-9147-124CDBA554DA}" type="slidenum">
              <a:rPr lang="en-US" altLang="zh-CN"/>
              <a:pPr/>
              <a:t>‹#›</a:t>
            </a:fld>
            <a:endParaRPr lang="en-US" altLang="zh-CN"/>
          </a:p>
        </p:txBody>
      </p:sp>
    </p:spTree>
    <p:extLst>
      <p:ext uri="{BB962C8B-B14F-4D97-AF65-F5344CB8AC3E}">
        <p14:creationId xmlns:p14="http://schemas.microsoft.com/office/powerpoint/2010/main" val="340083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7AEBAD18-9A2B-49A4-8653-14E075C059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DB89EEB-8B9D-4FC6-A022-FC43EBDF35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47F4C9-FCA9-4D91-A875-AE9F74823685}"/>
              </a:ext>
            </a:extLst>
          </p:cNvPr>
          <p:cNvSpPr>
            <a:spLocks noGrp="1" noChangeArrowheads="1"/>
          </p:cNvSpPr>
          <p:nvPr>
            <p:ph type="sldNum" sz="quarter" idx="12"/>
          </p:nvPr>
        </p:nvSpPr>
        <p:spPr>
          <a:ln/>
        </p:spPr>
        <p:txBody>
          <a:bodyPr/>
          <a:lstStyle>
            <a:lvl1pPr>
              <a:defRPr/>
            </a:lvl1pPr>
          </a:lstStyle>
          <a:p>
            <a:fld id="{B40FBA91-96A6-4C0F-8F10-C15476FEFD1A}" type="slidenum">
              <a:rPr lang="en-US" altLang="zh-CN"/>
              <a:pPr/>
              <a:t>‹#›</a:t>
            </a:fld>
            <a:endParaRPr lang="en-US" altLang="zh-CN"/>
          </a:p>
        </p:txBody>
      </p:sp>
    </p:spTree>
    <p:extLst>
      <p:ext uri="{BB962C8B-B14F-4D97-AF65-F5344CB8AC3E}">
        <p14:creationId xmlns:p14="http://schemas.microsoft.com/office/powerpoint/2010/main" val="69596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3738" y="631825"/>
            <a:ext cx="1855787" cy="50149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76375" y="631825"/>
            <a:ext cx="5414963" cy="50149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D66FFEC7-DBE2-47FD-BA3A-BD7CDF5511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0DC7DA7-3B35-4026-98E0-62D36AE45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6DE703-D647-4173-BC5B-A9A0742642BF}"/>
              </a:ext>
            </a:extLst>
          </p:cNvPr>
          <p:cNvSpPr>
            <a:spLocks noGrp="1" noChangeArrowheads="1"/>
          </p:cNvSpPr>
          <p:nvPr>
            <p:ph type="sldNum" sz="quarter" idx="12"/>
          </p:nvPr>
        </p:nvSpPr>
        <p:spPr>
          <a:ln/>
        </p:spPr>
        <p:txBody>
          <a:bodyPr/>
          <a:lstStyle>
            <a:lvl1pPr>
              <a:defRPr/>
            </a:lvl1pPr>
          </a:lstStyle>
          <a:p>
            <a:fld id="{C194B772-170D-472E-9990-E71F6A9A9C5D}" type="slidenum">
              <a:rPr lang="en-US" altLang="zh-CN"/>
              <a:pPr/>
              <a:t>‹#›</a:t>
            </a:fld>
            <a:endParaRPr lang="en-US" altLang="zh-CN"/>
          </a:p>
        </p:txBody>
      </p:sp>
    </p:spTree>
    <p:extLst>
      <p:ext uri="{BB962C8B-B14F-4D97-AF65-F5344CB8AC3E}">
        <p14:creationId xmlns:p14="http://schemas.microsoft.com/office/powerpoint/2010/main" val="303535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6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21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矩形 16">
            <a:extLst>
              <a:ext uri="{FF2B5EF4-FFF2-40B4-BE49-F238E27FC236}">
                <a16:creationId xmlns:a16="http://schemas.microsoft.com/office/drawing/2014/main" id="{C30FC290-86CF-4F38-B880-16FD241FC10F}"/>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1">
            <a:extLst>
              <a:ext uri="{FF2B5EF4-FFF2-40B4-BE49-F238E27FC236}">
                <a16:creationId xmlns:a16="http://schemas.microsoft.com/office/drawing/2014/main" id="{A6DCFD78-06F7-405E-ABCF-82D8F8EF29B2}"/>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26">
            <a:extLst>
              <a:ext uri="{FF2B5EF4-FFF2-40B4-BE49-F238E27FC236}">
                <a16:creationId xmlns:a16="http://schemas.microsoft.com/office/drawing/2014/main" id="{6FF12DCA-DEF4-45F6-A25A-17EC25162241}"/>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3989953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矩形 16">
            <a:extLst>
              <a:ext uri="{FF2B5EF4-FFF2-40B4-BE49-F238E27FC236}">
                <a16:creationId xmlns:a16="http://schemas.microsoft.com/office/drawing/2014/main" id="{F11024D8-8A89-4AA8-BF35-D7B679C78D33}"/>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1">
            <a:extLst>
              <a:ext uri="{FF2B5EF4-FFF2-40B4-BE49-F238E27FC236}">
                <a16:creationId xmlns:a16="http://schemas.microsoft.com/office/drawing/2014/main" id="{81CEDDF0-FCDD-45C9-B305-2842E8FCFFAB}"/>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26">
            <a:extLst>
              <a:ext uri="{FF2B5EF4-FFF2-40B4-BE49-F238E27FC236}">
                <a16:creationId xmlns:a16="http://schemas.microsoft.com/office/drawing/2014/main" id="{E18E0349-88D3-400B-ADB8-9FFACE186505}"/>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315184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矩形 16">
            <a:extLst>
              <a:ext uri="{FF2B5EF4-FFF2-40B4-BE49-F238E27FC236}">
                <a16:creationId xmlns:a16="http://schemas.microsoft.com/office/drawing/2014/main" id="{9A80CD1F-D283-4DF5-8F51-5937E315D7D7}"/>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1">
            <a:extLst>
              <a:ext uri="{FF2B5EF4-FFF2-40B4-BE49-F238E27FC236}">
                <a16:creationId xmlns:a16="http://schemas.microsoft.com/office/drawing/2014/main" id="{08C8E3AF-C57A-47BA-AEA2-36131EAAF62A}"/>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26">
            <a:extLst>
              <a:ext uri="{FF2B5EF4-FFF2-40B4-BE49-F238E27FC236}">
                <a16:creationId xmlns:a16="http://schemas.microsoft.com/office/drawing/2014/main" id="{9BFEBE21-2E9F-4B49-988F-07ADD8E1F0DB}"/>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365271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
        <p:nvSpPr>
          <p:cNvPr id="2" name="矩形 16">
            <a:extLst>
              <a:ext uri="{FF2B5EF4-FFF2-40B4-BE49-F238E27FC236}">
                <a16:creationId xmlns:a16="http://schemas.microsoft.com/office/drawing/2014/main" id="{EE920306-A56C-4E37-BDBE-3FA4987B2825}"/>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1">
            <a:extLst>
              <a:ext uri="{FF2B5EF4-FFF2-40B4-BE49-F238E27FC236}">
                <a16:creationId xmlns:a16="http://schemas.microsoft.com/office/drawing/2014/main" id="{1521FDD3-BB35-4D76-8650-3F9ABABCC3D0}"/>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26">
            <a:extLst>
              <a:ext uri="{FF2B5EF4-FFF2-40B4-BE49-F238E27FC236}">
                <a16:creationId xmlns:a16="http://schemas.microsoft.com/office/drawing/2014/main" id="{FE460750-D04B-40AF-BCAA-F3C2A1AFD35B}"/>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51114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5E1AC956-C506-4307-A42C-B0A7B51701BC}"/>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
            <a:extLst>
              <a:ext uri="{FF2B5EF4-FFF2-40B4-BE49-F238E27FC236}">
                <a16:creationId xmlns:a16="http://schemas.microsoft.com/office/drawing/2014/main" id="{9D4FE9EF-B461-4F36-A3F6-489C8DBB0775}"/>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17">
            <a:extLst>
              <a:ext uri="{FF2B5EF4-FFF2-40B4-BE49-F238E27FC236}">
                <a16:creationId xmlns:a16="http://schemas.microsoft.com/office/drawing/2014/main" id="{80FB4C0E-6C2A-48A6-9783-C73208E27F42}"/>
              </a:ext>
            </a:extLst>
          </p:cNvPr>
          <p:cNvSpPr>
            <a:spLocks noChangeArrowheads="1"/>
          </p:cNvSpPr>
          <p:nvPr userDrawn="1"/>
        </p:nvSpPr>
        <p:spPr bwMode="auto">
          <a:xfrm>
            <a:off x="0" y="1268413"/>
            <a:ext cx="9144000" cy="5040312"/>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0452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3824DD0D-215E-4B82-9E24-527D8169D290}"/>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
            <a:extLst>
              <a:ext uri="{FF2B5EF4-FFF2-40B4-BE49-F238E27FC236}">
                <a16:creationId xmlns:a16="http://schemas.microsoft.com/office/drawing/2014/main" id="{6826BD73-9F85-4801-A3FD-FE32B393939D}"/>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17">
            <a:extLst>
              <a:ext uri="{FF2B5EF4-FFF2-40B4-BE49-F238E27FC236}">
                <a16:creationId xmlns:a16="http://schemas.microsoft.com/office/drawing/2014/main" id="{A7FF35E9-16F9-41F9-A5F2-1EF8F810F98B}"/>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75202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C8605BFE-001F-484A-A591-593D40F7A3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25E92C8-2BBD-4DE1-9619-C47C8B94F9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17EFAF-F02B-4995-946F-972497BF76B2}"/>
              </a:ext>
            </a:extLst>
          </p:cNvPr>
          <p:cNvSpPr>
            <a:spLocks noGrp="1" noChangeArrowheads="1"/>
          </p:cNvSpPr>
          <p:nvPr>
            <p:ph type="sldNum" sz="quarter" idx="12"/>
          </p:nvPr>
        </p:nvSpPr>
        <p:spPr>
          <a:ln/>
        </p:spPr>
        <p:txBody>
          <a:bodyPr/>
          <a:lstStyle>
            <a:lvl1pPr>
              <a:defRPr/>
            </a:lvl1pPr>
          </a:lstStyle>
          <a:p>
            <a:fld id="{562F49CF-E5C9-40DA-98A5-8F6BE3561748}" type="slidenum">
              <a:rPr lang="en-US" altLang="zh-CN"/>
              <a:pPr/>
              <a:t>‹#›</a:t>
            </a:fld>
            <a:endParaRPr lang="en-US" altLang="zh-CN"/>
          </a:p>
        </p:txBody>
      </p:sp>
    </p:spTree>
    <p:extLst>
      <p:ext uri="{BB962C8B-B14F-4D97-AF65-F5344CB8AC3E}">
        <p14:creationId xmlns:p14="http://schemas.microsoft.com/office/powerpoint/2010/main" val="14807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
        <p:nvSpPr>
          <p:cNvPr id="2" name="矩形 16">
            <a:extLst>
              <a:ext uri="{FF2B5EF4-FFF2-40B4-BE49-F238E27FC236}">
                <a16:creationId xmlns:a16="http://schemas.microsoft.com/office/drawing/2014/main" id="{0FB50423-A20D-4889-9B06-83516E420290}"/>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1">
            <a:extLst>
              <a:ext uri="{FF2B5EF4-FFF2-40B4-BE49-F238E27FC236}">
                <a16:creationId xmlns:a16="http://schemas.microsoft.com/office/drawing/2014/main" id="{C59F0927-CB89-4A32-B38F-45C1FA2085F8}"/>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26">
            <a:extLst>
              <a:ext uri="{FF2B5EF4-FFF2-40B4-BE49-F238E27FC236}">
                <a16:creationId xmlns:a16="http://schemas.microsoft.com/office/drawing/2014/main" id="{9EBCFF00-9921-4316-B35A-4A1B288C3A54}"/>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29798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9238C7E1-5DA5-44BE-8CA8-89D3C6FC600A}"/>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2">
            <a:extLst>
              <a:ext uri="{FF2B5EF4-FFF2-40B4-BE49-F238E27FC236}">
                <a16:creationId xmlns:a16="http://schemas.microsoft.com/office/drawing/2014/main" id="{95355A72-74E7-4874-9C6A-551A527B3D3E}"/>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17">
            <a:extLst>
              <a:ext uri="{FF2B5EF4-FFF2-40B4-BE49-F238E27FC236}">
                <a16:creationId xmlns:a16="http://schemas.microsoft.com/office/drawing/2014/main" id="{D04FC2A8-D95F-4C76-A99A-9D82CCCFA891}"/>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295104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1143000"/>
          </a:xfrm>
        </p:spPr>
        <p:txBody>
          <a:bodyPr/>
          <a:lstStyle/>
          <a:p>
            <a:r>
              <a:rPr lang="zh-CN" altLang="en-US"/>
              <a:t>单击此处编辑母版标题样式</a:t>
            </a:r>
          </a:p>
        </p:txBody>
      </p:sp>
      <p:sp>
        <p:nvSpPr>
          <p:cNvPr id="3" name="表格占位符 2"/>
          <p:cNvSpPr>
            <a:spLocks noGrp="1"/>
          </p:cNvSpPr>
          <p:nvPr>
            <p:ph type="tbl" idx="1"/>
          </p:nvPr>
        </p:nvSpPr>
        <p:spPr>
          <a:xfrm>
            <a:off x="827088" y="1700213"/>
            <a:ext cx="7772400" cy="4259262"/>
          </a:xfrm>
        </p:spPr>
        <p:txBody>
          <a:bodyPr/>
          <a:lstStyle/>
          <a:p>
            <a:pPr lvl="0"/>
            <a:endParaRPr lang="zh-CN" altLang="en-US" noProof="0"/>
          </a:p>
        </p:txBody>
      </p:sp>
      <p:sp>
        <p:nvSpPr>
          <p:cNvPr id="4" name="日期占位符 3">
            <a:extLst>
              <a:ext uri="{FF2B5EF4-FFF2-40B4-BE49-F238E27FC236}">
                <a16:creationId xmlns:a16="http://schemas.microsoft.com/office/drawing/2014/main" id="{AF547FFB-0B2C-4F65-BC50-E7DBCA0EE1FC}"/>
              </a:ext>
            </a:extLst>
          </p:cNvPr>
          <p:cNvSpPr>
            <a:spLocks noGrp="1"/>
          </p:cNvSpPr>
          <p:nvPr>
            <p:ph type="dt" sz="half" idx="10"/>
          </p:nvPr>
        </p:nvSpPr>
        <p:spPr>
          <a:xfrm>
            <a:off x="685800" y="6248400"/>
            <a:ext cx="1905000" cy="457200"/>
          </a:xfrm>
        </p:spPr>
        <p:txBody>
          <a:bodyPr/>
          <a:lstStyle>
            <a:lvl1pPr>
              <a:defRPr/>
            </a:lvl1pPr>
          </a:lstStyle>
          <a:p>
            <a:pPr>
              <a:defRPr/>
            </a:pPr>
            <a:r>
              <a:rPr lang="en-US" altLang="zh-CN"/>
              <a:t>2008-1-19</a:t>
            </a:r>
          </a:p>
        </p:txBody>
      </p:sp>
      <p:sp>
        <p:nvSpPr>
          <p:cNvPr id="5" name="页脚占位符 4">
            <a:extLst>
              <a:ext uri="{FF2B5EF4-FFF2-40B4-BE49-F238E27FC236}">
                <a16:creationId xmlns:a16="http://schemas.microsoft.com/office/drawing/2014/main" id="{76BB7E60-DC19-453F-91FE-35859053DC62}"/>
              </a:ext>
            </a:extLst>
          </p:cNvPr>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B3A92C98-5ED0-4031-BC9E-B62C53493D81}"/>
              </a:ext>
            </a:extLst>
          </p:cNvPr>
          <p:cNvSpPr>
            <a:spLocks noGrp="1"/>
          </p:cNvSpPr>
          <p:nvPr>
            <p:ph type="sldNum" sz="quarter" idx="12"/>
          </p:nvPr>
        </p:nvSpPr>
        <p:spPr>
          <a:xfrm>
            <a:off x="6553200" y="6248400"/>
            <a:ext cx="1905000" cy="457200"/>
          </a:xfrm>
        </p:spPr>
        <p:txBody>
          <a:bodyPr/>
          <a:lstStyle>
            <a:lvl1pPr>
              <a:defRPr/>
            </a:lvl1pPr>
          </a:lstStyle>
          <a:p>
            <a:fld id="{40AC5781-5A1D-482E-944C-73E826F3F1FB}" type="slidenum">
              <a:rPr lang="en-US" altLang="zh-CN"/>
              <a:pPr/>
              <a:t>‹#›</a:t>
            </a:fld>
            <a:endParaRPr lang="en-US" altLang="zh-CN"/>
          </a:p>
        </p:txBody>
      </p:sp>
    </p:spTree>
    <p:extLst>
      <p:ext uri="{BB962C8B-B14F-4D97-AF65-F5344CB8AC3E}">
        <p14:creationId xmlns:p14="http://schemas.microsoft.com/office/powerpoint/2010/main" val="663088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4CEE4DE3-EA87-4852-9423-58780EB2B849}"/>
              </a:ext>
            </a:extLst>
          </p:cNvPr>
          <p:cNvSpPr>
            <a:spLocks noChangeArrowheads="1"/>
          </p:cNvSpPr>
          <p:nvPr userDrawn="1"/>
        </p:nvSpPr>
        <p:spPr bwMode="auto">
          <a:xfrm>
            <a:off x="5329238" y="674688"/>
            <a:ext cx="3814762" cy="522287"/>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3" name="直角三角形 10">
            <a:extLst>
              <a:ext uri="{FF2B5EF4-FFF2-40B4-BE49-F238E27FC236}">
                <a16:creationId xmlns:a16="http://schemas.microsoft.com/office/drawing/2014/main" id="{C5589172-D061-4872-B038-B2BBD4A145B1}"/>
              </a:ext>
            </a:extLst>
          </p:cNvPr>
          <p:cNvSpPr>
            <a:spLocks noChangeArrowheads="1"/>
          </p:cNvSpPr>
          <p:nvPr userDrawn="1"/>
        </p:nvSpPr>
        <p:spPr bwMode="auto">
          <a:xfrm flipH="1">
            <a:off x="4949825" y="674688"/>
            <a:ext cx="379413" cy="522287"/>
          </a:xfrm>
          <a:prstGeom prst="rtTriangle">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en-US" altLang="zh-CN">
              <a:solidFill>
                <a:srgbClr val="FFFFFF"/>
              </a:solidFill>
              <a:latin typeface="Calibri" panose="020F0502020204030204" pitchFamily="34" charset="0"/>
            </a:endParaRPr>
          </a:p>
        </p:txBody>
      </p:sp>
      <p:sp>
        <p:nvSpPr>
          <p:cNvPr id="4" name="矩形 15">
            <a:extLst>
              <a:ext uri="{FF2B5EF4-FFF2-40B4-BE49-F238E27FC236}">
                <a16:creationId xmlns:a16="http://schemas.microsoft.com/office/drawing/2014/main" id="{B0A333EC-C036-4093-894C-466BE1C3ADFC}"/>
              </a:ext>
            </a:extLst>
          </p:cNvPr>
          <p:cNvSpPr>
            <a:spLocks noChangeArrowheads="1"/>
          </p:cNvSpPr>
          <p:nvPr userDrawn="1"/>
        </p:nvSpPr>
        <p:spPr bwMode="auto">
          <a:xfrm>
            <a:off x="0" y="1196975"/>
            <a:ext cx="9144000" cy="5040313"/>
          </a:xfrm>
          <a:prstGeom prst="rect">
            <a:avLst/>
          </a:prstGeom>
          <a:solidFill>
            <a:srgbClr val="FFFFFF">
              <a:alpha val="25098"/>
            </a:srgbClr>
          </a:solidFill>
          <a:ln>
            <a:noFill/>
          </a:ln>
        </p:spPr>
        <p:txBody>
          <a:bodyPr lIns="76793" tIns="38395" rIns="76793" bIns="38395" anchor="ctr"/>
          <a:lstStyle>
            <a:lvl1pPr defTabSz="1035050">
              <a:defRPr sz="2000">
                <a:solidFill>
                  <a:srgbClr val="FFFF00"/>
                </a:solidFill>
                <a:latin typeface="Times New Roman" panose="02020603050405020304" pitchFamily="18" charset="0"/>
                <a:ea typeface="宋体" panose="02010600030101010101" pitchFamily="2" charset="-122"/>
              </a:defRPr>
            </a:lvl1pPr>
            <a:lvl2pPr marL="742950" indent="-285750" defTabSz="1035050">
              <a:defRPr sz="2000">
                <a:solidFill>
                  <a:srgbClr val="FFFF00"/>
                </a:solidFill>
                <a:latin typeface="Times New Roman" panose="02020603050405020304" pitchFamily="18" charset="0"/>
                <a:ea typeface="宋体" panose="02010600030101010101" pitchFamily="2" charset="-122"/>
              </a:defRPr>
            </a:lvl2pPr>
            <a:lvl3pPr marL="1143000" indent="-228600" defTabSz="1035050">
              <a:defRPr sz="2000">
                <a:solidFill>
                  <a:srgbClr val="FFFF00"/>
                </a:solidFill>
                <a:latin typeface="Times New Roman" panose="02020603050405020304" pitchFamily="18" charset="0"/>
                <a:ea typeface="宋体" panose="02010600030101010101" pitchFamily="2" charset="-122"/>
              </a:defRPr>
            </a:lvl3pPr>
            <a:lvl4pPr marL="1600200" indent="-228600" defTabSz="1035050">
              <a:defRPr sz="2000">
                <a:solidFill>
                  <a:srgbClr val="FFFF00"/>
                </a:solidFill>
                <a:latin typeface="Times New Roman" panose="02020603050405020304" pitchFamily="18" charset="0"/>
                <a:ea typeface="宋体" panose="02010600030101010101" pitchFamily="2" charset="-122"/>
              </a:defRPr>
            </a:lvl4pPr>
            <a:lvl5pPr marL="2057400" indent="-228600" defTabSz="1035050">
              <a:defRPr sz="2000">
                <a:solidFill>
                  <a:srgbClr val="FFFF00"/>
                </a:solidFill>
                <a:latin typeface="Times New Roman" panose="02020603050405020304" pitchFamily="18" charset="0"/>
                <a:ea typeface="宋体" panose="02010600030101010101" pitchFamily="2" charset="-122"/>
              </a:defRPr>
            </a:lvl5pPr>
            <a:lvl6pPr marL="25146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defTabSz="103505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defRPr/>
            </a:pPr>
            <a:endParaRPr lang="zh-CN"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03235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6E96F957-34CC-4CC1-B734-6F0090CFED40}"/>
              </a:ext>
            </a:extLst>
          </p:cNvPr>
          <p:cNvSpPr>
            <a:spLocks noGrp="1"/>
          </p:cNvSpPr>
          <p:nvPr>
            <p:ph type="dt" sz="half" idx="10"/>
          </p:nvPr>
        </p:nvSpPr>
        <p:spPr/>
        <p:txBody>
          <a:bodyPr/>
          <a:lstStyle>
            <a:lvl1pPr>
              <a:defRPr/>
            </a:lvl1pPr>
          </a:lstStyle>
          <a:p>
            <a:pPr>
              <a:defRPr/>
            </a:pPr>
            <a:fld id="{7E86AB1E-9882-4325-A0AB-31ED37B4376C}"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0FEB934D-408A-4152-9A7E-5F938AB7AE9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493379D-EF33-4AAF-8B0D-BF1438EF1683}"/>
              </a:ext>
            </a:extLst>
          </p:cNvPr>
          <p:cNvSpPr>
            <a:spLocks noGrp="1"/>
          </p:cNvSpPr>
          <p:nvPr>
            <p:ph type="sldNum" sz="quarter" idx="12"/>
          </p:nvPr>
        </p:nvSpPr>
        <p:spPr/>
        <p:txBody>
          <a:bodyPr/>
          <a:lstStyle>
            <a:lvl1pPr>
              <a:defRPr/>
            </a:lvl1pPr>
          </a:lstStyle>
          <a:p>
            <a:fld id="{FF46D97F-2D68-4929-A459-A6ABD24CEFBE}" type="slidenum">
              <a:rPr lang="zh-CN" altLang="en-US"/>
              <a:pPr/>
              <a:t>‹#›</a:t>
            </a:fld>
            <a:endParaRPr lang="zh-CN" altLang="en-US"/>
          </a:p>
        </p:txBody>
      </p:sp>
    </p:spTree>
    <p:extLst>
      <p:ext uri="{BB962C8B-B14F-4D97-AF65-F5344CB8AC3E}">
        <p14:creationId xmlns:p14="http://schemas.microsoft.com/office/powerpoint/2010/main" val="407333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642BB-CFD5-4B23-AF47-AABD75474DBE}"/>
              </a:ext>
            </a:extLst>
          </p:cNvPr>
          <p:cNvSpPr>
            <a:spLocks noGrp="1"/>
          </p:cNvSpPr>
          <p:nvPr>
            <p:ph type="dt" sz="half" idx="10"/>
          </p:nvPr>
        </p:nvSpPr>
        <p:spPr/>
        <p:txBody>
          <a:bodyPr/>
          <a:lstStyle>
            <a:lvl1pPr>
              <a:defRPr/>
            </a:lvl1pPr>
          </a:lstStyle>
          <a:p>
            <a:pPr>
              <a:defRPr/>
            </a:pPr>
            <a:fld id="{19510582-9B57-40DD-9D0F-C53D998DC2CC}"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2CBBD8E8-3ED1-4BBF-A10A-5B005074ECD9}"/>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5AB9FC9-CFDB-4797-A599-B4C2C6A91336}"/>
              </a:ext>
            </a:extLst>
          </p:cNvPr>
          <p:cNvSpPr>
            <a:spLocks noGrp="1"/>
          </p:cNvSpPr>
          <p:nvPr>
            <p:ph type="sldNum" sz="quarter" idx="12"/>
          </p:nvPr>
        </p:nvSpPr>
        <p:spPr/>
        <p:txBody>
          <a:bodyPr/>
          <a:lstStyle>
            <a:lvl1pPr>
              <a:defRPr/>
            </a:lvl1pPr>
          </a:lstStyle>
          <a:p>
            <a:fld id="{FB300098-BEBC-40F4-9E9D-A15D89C9E144}" type="slidenum">
              <a:rPr lang="zh-CN" altLang="en-US"/>
              <a:pPr/>
              <a:t>‹#›</a:t>
            </a:fld>
            <a:endParaRPr lang="zh-CN" altLang="en-US"/>
          </a:p>
        </p:txBody>
      </p:sp>
    </p:spTree>
    <p:extLst>
      <p:ext uri="{BB962C8B-B14F-4D97-AF65-F5344CB8AC3E}">
        <p14:creationId xmlns:p14="http://schemas.microsoft.com/office/powerpoint/2010/main" val="92818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4095694-963B-47CD-8C6A-58134AD94088}"/>
              </a:ext>
            </a:extLst>
          </p:cNvPr>
          <p:cNvSpPr>
            <a:spLocks noGrp="1"/>
          </p:cNvSpPr>
          <p:nvPr>
            <p:ph type="dt" sz="half" idx="10"/>
          </p:nvPr>
        </p:nvSpPr>
        <p:spPr/>
        <p:txBody>
          <a:bodyPr/>
          <a:lstStyle>
            <a:lvl1pPr>
              <a:defRPr/>
            </a:lvl1pPr>
          </a:lstStyle>
          <a:p>
            <a:pPr>
              <a:defRPr/>
            </a:pPr>
            <a:fld id="{51A267F5-D9A4-4AEE-9A62-6B2F765341A8}"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D428379A-C601-49C6-9CB4-02F072BC755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0743E12-6E6D-4FAB-A597-0E4DB56B228F}"/>
              </a:ext>
            </a:extLst>
          </p:cNvPr>
          <p:cNvSpPr>
            <a:spLocks noGrp="1"/>
          </p:cNvSpPr>
          <p:nvPr>
            <p:ph type="sldNum" sz="quarter" idx="12"/>
          </p:nvPr>
        </p:nvSpPr>
        <p:spPr/>
        <p:txBody>
          <a:bodyPr/>
          <a:lstStyle>
            <a:lvl1pPr>
              <a:defRPr/>
            </a:lvl1pPr>
          </a:lstStyle>
          <a:p>
            <a:fld id="{BE0F9770-A58F-4075-B9A3-48D3CE3BF98F}" type="slidenum">
              <a:rPr lang="zh-CN" altLang="en-US"/>
              <a:pPr/>
              <a:t>‹#›</a:t>
            </a:fld>
            <a:endParaRPr lang="zh-CN" altLang="en-US"/>
          </a:p>
        </p:txBody>
      </p:sp>
    </p:spTree>
    <p:extLst>
      <p:ext uri="{BB962C8B-B14F-4D97-AF65-F5344CB8AC3E}">
        <p14:creationId xmlns:p14="http://schemas.microsoft.com/office/powerpoint/2010/main" val="295942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79AC40F-5CEF-4DEF-9187-7A55B6D835AE}"/>
              </a:ext>
            </a:extLst>
          </p:cNvPr>
          <p:cNvSpPr>
            <a:spLocks noGrp="1"/>
          </p:cNvSpPr>
          <p:nvPr>
            <p:ph type="dt" sz="half" idx="10"/>
          </p:nvPr>
        </p:nvSpPr>
        <p:spPr/>
        <p:txBody>
          <a:bodyPr/>
          <a:lstStyle>
            <a:lvl1pPr>
              <a:defRPr/>
            </a:lvl1pPr>
          </a:lstStyle>
          <a:p>
            <a:pPr>
              <a:defRPr/>
            </a:pPr>
            <a:fld id="{6CC11A76-66BE-4A6E-81DC-83A52FDB43F2}" type="datetimeFigureOut">
              <a:rPr lang="zh-CN" altLang="en-US"/>
              <a:pPr>
                <a:defRPr/>
              </a:pPr>
              <a:t>2025/7/18</a:t>
            </a:fld>
            <a:endParaRPr lang="zh-CN" altLang="en-US"/>
          </a:p>
        </p:txBody>
      </p:sp>
      <p:sp>
        <p:nvSpPr>
          <p:cNvPr id="6" name="页脚占位符 4">
            <a:extLst>
              <a:ext uri="{FF2B5EF4-FFF2-40B4-BE49-F238E27FC236}">
                <a16:creationId xmlns:a16="http://schemas.microsoft.com/office/drawing/2014/main" id="{DF163183-9F3A-4806-9B38-9D9848F1F2C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D12D42-5429-4F4F-A93E-6B277EAF79EC}"/>
              </a:ext>
            </a:extLst>
          </p:cNvPr>
          <p:cNvSpPr>
            <a:spLocks noGrp="1"/>
          </p:cNvSpPr>
          <p:nvPr>
            <p:ph type="sldNum" sz="quarter" idx="12"/>
          </p:nvPr>
        </p:nvSpPr>
        <p:spPr/>
        <p:txBody>
          <a:bodyPr/>
          <a:lstStyle>
            <a:lvl1pPr>
              <a:defRPr/>
            </a:lvl1pPr>
          </a:lstStyle>
          <a:p>
            <a:fld id="{F67DB051-0FF1-4A42-B720-ED23268D884C}" type="slidenum">
              <a:rPr lang="zh-CN" altLang="en-US"/>
              <a:pPr/>
              <a:t>‹#›</a:t>
            </a:fld>
            <a:endParaRPr lang="zh-CN" altLang="en-US"/>
          </a:p>
        </p:txBody>
      </p:sp>
    </p:spTree>
    <p:extLst>
      <p:ext uri="{BB962C8B-B14F-4D97-AF65-F5344CB8AC3E}">
        <p14:creationId xmlns:p14="http://schemas.microsoft.com/office/powerpoint/2010/main" val="3206898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4E19B7-0173-4ECF-A834-067EB079D4C9}"/>
              </a:ext>
            </a:extLst>
          </p:cNvPr>
          <p:cNvSpPr>
            <a:spLocks noGrp="1"/>
          </p:cNvSpPr>
          <p:nvPr>
            <p:ph type="dt" sz="half" idx="10"/>
          </p:nvPr>
        </p:nvSpPr>
        <p:spPr/>
        <p:txBody>
          <a:bodyPr/>
          <a:lstStyle>
            <a:lvl1pPr>
              <a:defRPr/>
            </a:lvl1pPr>
          </a:lstStyle>
          <a:p>
            <a:pPr>
              <a:defRPr/>
            </a:pPr>
            <a:fld id="{D0327E6F-E319-4558-86A6-112691C12778}" type="datetimeFigureOut">
              <a:rPr lang="zh-CN" altLang="en-US"/>
              <a:pPr>
                <a:defRPr/>
              </a:pPr>
              <a:t>2025/7/18</a:t>
            </a:fld>
            <a:endParaRPr lang="zh-CN" altLang="en-US"/>
          </a:p>
        </p:txBody>
      </p:sp>
      <p:sp>
        <p:nvSpPr>
          <p:cNvPr id="8" name="页脚占位符 4">
            <a:extLst>
              <a:ext uri="{FF2B5EF4-FFF2-40B4-BE49-F238E27FC236}">
                <a16:creationId xmlns:a16="http://schemas.microsoft.com/office/drawing/2014/main" id="{291DEC40-D473-4BFE-9343-F242BD951A8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046EEC0-F39E-45AB-B79E-5AA0D97F1BC5}"/>
              </a:ext>
            </a:extLst>
          </p:cNvPr>
          <p:cNvSpPr>
            <a:spLocks noGrp="1"/>
          </p:cNvSpPr>
          <p:nvPr>
            <p:ph type="sldNum" sz="quarter" idx="12"/>
          </p:nvPr>
        </p:nvSpPr>
        <p:spPr/>
        <p:txBody>
          <a:bodyPr/>
          <a:lstStyle>
            <a:lvl1pPr>
              <a:defRPr/>
            </a:lvl1pPr>
          </a:lstStyle>
          <a:p>
            <a:fld id="{BF477EB7-C410-4281-9020-06A25659737F}" type="slidenum">
              <a:rPr lang="zh-CN" altLang="en-US"/>
              <a:pPr/>
              <a:t>‹#›</a:t>
            </a:fld>
            <a:endParaRPr lang="zh-CN" altLang="en-US"/>
          </a:p>
        </p:txBody>
      </p:sp>
    </p:spTree>
    <p:extLst>
      <p:ext uri="{BB962C8B-B14F-4D97-AF65-F5344CB8AC3E}">
        <p14:creationId xmlns:p14="http://schemas.microsoft.com/office/powerpoint/2010/main" val="209370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D0DD8430-9157-49D6-93F3-D73525CEF75A}"/>
              </a:ext>
            </a:extLst>
          </p:cNvPr>
          <p:cNvSpPr>
            <a:spLocks noGrp="1"/>
          </p:cNvSpPr>
          <p:nvPr>
            <p:ph type="dt" sz="half" idx="10"/>
          </p:nvPr>
        </p:nvSpPr>
        <p:spPr/>
        <p:txBody>
          <a:bodyPr/>
          <a:lstStyle>
            <a:lvl1pPr>
              <a:defRPr/>
            </a:lvl1pPr>
          </a:lstStyle>
          <a:p>
            <a:pPr>
              <a:defRPr/>
            </a:pPr>
            <a:fld id="{223FAB20-12FB-4CA5-AB5E-F155B116B91F}" type="datetimeFigureOut">
              <a:rPr lang="zh-CN" altLang="en-US"/>
              <a:pPr>
                <a:defRPr/>
              </a:pPr>
              <a:t>2025/7/18</a:t>
            </a:fld>
            <a:endParaRPr lang="zh-CN" altLang="en-US"/>
          </a:p>
        </p:txBody>
      </p:sp>
      <p:sp>
        <p:nvSpPr>
          <p:cNvPr id="4" name="页脚占位符 4">
            <a:extLst>
              <a:ext uri="{FF2B5EF4-FFF2-40B4-BE49-F238E27FC236}">
                <a16:creationId xmlns:a16="http://schemas.microsoft.com/office/drawing/2014/main" id="{E0C9EDFA-1FC4-44DE-AF37-19EC58FA05ED}"/>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E49A4A3-FB4E-4695-8917-3E364728C8AA}"/>
              </a:ext>
            </a:extLst>
          </p:cNvPr>
          <p:cNvSpPr>
            <a:spLocks noGrp="1"/>
          </p:cNvSpPr>
          <p:nvPr>
            <p:ph type="sldNum" sz="quarter" idx="12"/>
          </p:nvPr>
        </p:nvSpPr>
        <p:spPr/>
        <p:txBody>
          <a:bodyPr/>
          <a:lstStyle>
            <a:lvl1pPr>
              <a:defRPr/>
            </a:lvl1pPr>
          </a:lstStyle>
          <a:p>
            <a:fld id="{9C0C95CB-A20E-4C3C-BC0F-48EC63EB6CEB}" type="slidenum">
              <a:rPr lang="zh-CN" altLang="en-US"/>
              <a:pPr/>
              <a:t>‹#›</a:t>
            </a:fld>
            <a:endParaRPr lang="zh-CN" altLang="en-US"/>
          </a:p>
        </p:txBody>
      </p:sp>
    </p:spTree>
    <p:extLst>
      <p:ext uri="{BB962C8B-B14F-4D97-AF65-F5344CB8AC3E}">
        <p14:creationId xmlns:p14="http://schemas.microsoft.com/office/powerpoint/2010/main" val="354775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a:extLst>
              <a:ext uri="{FF2B5EF4-FFF2-40B4-BE49-F238E27FC236}">
                <a16:creationId xmlns:a16="http://schemas.microsoft.com/office/drawing/2014/main" id="{B56A521C-0EA3-4B43-B2E2-28A6613BB8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162BE47-D222-4C79-8B04-97936C87E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C1878E-33CB-4A44-92BE-785E37E94A7C}"/>
              </a:ext>
            </a:extLst>
          </p:cNvPr>
          <p:cNvSpPr>
            <a:spLocks noGrp="1" noChangeArrowheads="1"/>
          </p:cNvSpPr>
          <p:nvPr>
            <p:ph type="sldNum" sz="quarter" idx="12"/>
          </p:nvPr>
        </p:nvSpPr>
        <p:spPr>
          <a:ln/>
        </p:spPr>
        <p:txBody>
          <a:bodyPr/>
          <a:lstStyle>
            <a:lvl1pPr>
              <a:defRPr/>
            </a:lvl1pPr>
          </a:lstStyle>
          <a:p>
            <a:fld id="{D1685143-F057-45C8-A18B-57CD7AF0CA0E}" type="slidenum">
              <a:rPr lang="en-US" altLang="zh-CN"/>
              <a:pPr/>
              <a:t>‹#›</a:t>
            </a:fld>
            <a:endParaRPr lang="en-US" altLang="zh-CN"/>
          </a:p>
        </p:txBody>
      </p:sp>
    </p:spTree>
    <p:extLst>
      <p:ext uri="{BB962C8B-B14F-4D97-AF65-F5344CB8AC3E}">
        <p14:creationId xmlns:p14="http://schemas.microsoft.com/office/powerpoint/2010/main" val="1079366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E36DE59-43D1-4D3F-BDB7-0E6C2191828D}"/>
              </a:ext>
            </a:extLst>
          </p:cNvPr>
          <p:cNvSpPr>
            <a:spLocks noGrp="1"/>
          </p:cNvSpPr>
          <p:nvPr>
            <p:ph type="dt" sz="half" idx="10"/>
          </p:nvPr>
        </p:nvSpPr>
        <p:spPr/>
        <p:txBody>
          <a:bodyPr/>
          <a:lstStyle>
            <a:lvl1pPr>
              <a:defRPr/>
            </a:lvl1pPr>
          </a:lstStyle>
          <a:p>
            <a:pPr>
              <a:defRPr/>
            </a:pPr>
            <a:fld id="{B3748310-304B-4470-B616-9C7C30678B89}" type="datetimeFigureOut">
              <a:rPr lang="zh-CN" altLang="en-US"/>
              <a:pPr>
                <a:defRPr/>
              </a:pPr>
              <a:t>2025/7/18</a:t>
            </a:fld>
            <a:endParaRPr lang="zh-CN" altLang="en-US"/>
          </a:p>
        </p:txBody>
      </p:sp>
      <p:sp>
        <p:nvSpPr>
          <p:cNvPr id="3" name="页脚占位符 4">
            <a:extLst>
              <a:ext uri="{FF2B5EF4-FFF2-40B4-BE49-F238E27FC236}">
                <a16:creationId xmlns:a16="http://schemas.microsoft.com/office/drawing/2014/main" id="{594A3129-C5AE-4348-89E7-A1989D0C6F32}"/>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423BE26-45C2-4F6C-9A7E-F68D211BC071}"/>
              </a:ext>
            </a:extLst>
          </p:cNvPr>
          <p:cNvSpPr>
            <a:spLocks noGrp="1"/>
          </p:cNvSpPr>
          <p:nvPr>
            <p:ph type="sldNum" sz="quarter" idx="12"/>
          </p:nvPr>
        </p:nvSpPr>
        <p:spPr/>
        <p:txBody>
          <a:bodyPr/>
          <a:lstStyle>
            <a:lvl1pPr>
              <a:defRPr/>
            </a:lvl1pPr>
          </a:lstStyle>
          <a:p>
            <a:fld id="{0B636F03-5134-462F-9BD2-DE5788F07270}" type="slidenum">
              <a:rPr lang="zh-CN" altLang="en-US"/>
              <a:pPr/>
              <a:t>‹#›</a:t>
            </a:fld>
            <a:endParaRPr lang="zh-CN" altLang="en-US"/>
          </a:p>
        </p:txBody>
      </p:sp>
    </p:spTree>
    <p:extLst>
      <p:ext uri="{BB962C8B-B14F-4D97-AF65-F5344CB8AC3E}">
        <p14:creationId xmlns:p14="http://schemas.microsoft.com/office/powerpoint/2010/main" val="1138587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9EB3479-AFF8-4D30-ABAF-03C29D5A12A5}"/>
              </a:ext>
            </a:extLst>
          </p:cNvPr>
          <p:cNvSpPr>
            <a:spLocks noGrp="1"/>
          </p:cNvSpPr>
          <p:nvPr>
            <p:ph type="dt" sz="half" idx="10"/>
          </p:nvPr>
        </p:nvSpPr>
        <p:spPr/>
        <p:txBody>
          <a:bodyPr/>
          <a:lstStyle>
            <a:lvl1pPr>
              <a:defRPr/>
            </a:lvl1pPr>
          </a:lstStyle>
          <a:p>
            <a:pPr>
              <a:defRPr/>
            </a:pPr>
            <a:fld id="{91059E40-4839-46B6-B3EE-C78C8397D1FF}" type="datetimeFigureOut">
              <a:rPr lang="zh-CN" altLang="en-US"/>
              <a:pPr>
                <a:defRPr/>
              </a:pPr>
              <a:t>2025/7/18</a:t>
            </a:fld>
            <a:endParaRPr lang="zh-CN" altLang="en-US"/>
          </a:p>
        </p:txBody>
      </p:sp>
      <p:sp>
        <p:nvSpPr>
          <p:cNvPr id="6" name="页脚占位符 4">
            <a:extLst>
              <a:ext uri="{FF2B5EF4-FFF2-40B4-BE49-F238E27FC236}">
                <a16:creationId xmlns:a16="http://schemas.microsoft.com/office/drawing/2014/main" id="{5A145E39-CF7B-4749-ACA3-1D9B491CD5C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F6797D8-AA4A-4BDA-8107-7168E64F91E5}"/>
              </a:ext>
            </a:extLst>
          </p:cNvPr>
          <p:cNvSpPr>
            <a:spLocks noGrp="1"/>
          </p:cNvSpPr>
          <p:nvPr>
            <p:ph type="sldNum" sz="quarter" idx="12"/>
          </p:nvPr>
        </p:nvSpPr>
        <p:spPr/>
        <p:txBody>
          <a:bodyPr/>
          <a:lstStyle>
            <a:lvl1pPr>
              <a:defRPr/>
            </a:lvl1pPr>
          </a:lstStyle>
          <a:p>
            <a:fld id="{333B5BBB-E971-492C-91DE-8B67CA54C7D4}" type="slidenum">
              <a:rPr lang="zh-CN" altLang="en-US"/>
              <a:pPr/>
              <a:t>‹#›</a:t>
            </a:fld>
            <a:endParaRPr lang="zh-CN" altLang="en-US"/>
          </a:p>
        </p:txBody>
      </p:sp>
    </p:spTree>
    <p:extLst>
      <p:ext uri="{BB962C8B-B14F-4D97-AF65-F5344CB8AC3E}">
        <p14:creationId xmlns:p14="http://schemas.microsoft.com/office/powerpoint/2010/main" val="165297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28C64D9-FA53-465C-B1C4-252243FB9FF6}"/>
              </a:ext>
            </a:extLst>
          </p:cNvPr>
          <p:cNvSpPr>
            <a:spLocks noGrp="1"/>
          </p:cNvSpPr>
          <p:nvPr>
            <p:ph type="dt" sz="half" idx="10"/>
          </p:nvPr>
        </p:nvSpPr>
        <p:spPr/>
        <p:txBody>
          <a:bodyPr/>
          <a:lstStyle>
            <a:lvl1pPr>
              <a:defRPr/>
            </a:lvl1pPr>
          </a:lstStyle>
          <a:p>
            <a:pPr>
              <a:defRPr/>
            </a:pPr>
            <a:fld id="{82CD7EF2-6775-40EA-8FA0-5CFEF7FD1734}" type="datetimeFigureOut">
              <a:rPr lang="zh-CN" altLang="en-US"/>
              <a:pPr>
                <a:defRPr/>
              </a:pPr>
              <a:t>2025/7/18</a:t>
            </a:fld>
            <a:endParaRPr lang="zh-CN" altLang="en-US"/>
          </a:p>
        </p:txBody>
      </p:sp>
      <p:sp>
        <p:nvSpPr>
          <p:cNvPr id="6" name="页脚占位符 4">
            <a:extLst>
              <a:ext uri="{FF2B5EF4-FFF2-40B4-BE49-F238E27FC236}">
                <a16:creationId xmlns:a16="http://schemas.microsoft.com/office/drawing/2014/main" id="{90150A1C-B331-4E74-AC79-A48E99D3A1B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EB792AC3-8CCE-4930-A526-D1CD2F1B8E6D}"/>
              </a:ext>
            </a:extLst>
          </p:cNvPr>
          <p:cNvSpPr>
            <a:spLocks noGrp="1"/>
          </p:cNvSpPr>
          <p:nvPr>
            <p:ph type="sldNum" sz="quarter" idx="12"/>
          </p:nvPr>
        </p:nvSpPr>
        <p:spPr/>
        <p:txBody>
          <a:bodyPr/>
          <a:lstStyle>
            <a:lvl1pPr>
              <a:defRPr/>
            </a:lvl1pPr>
          </a:lstStyle>
          <a:p>
            <a:fld id="{0FFB0AFC-B0F0-465A-97F7-F48AE9FB7D80}" type="slidenum">
              <a:rPr lang="zh-CN" altLang="en-US"/>
              <a:pPr/>
              <a:t>‹#›</a:t>
            </a:fld>
            <a:endParaRPr lang="zh-CN" altLang="en-US"/>
          </a:p>
        </p:txBody>
      </p:sp>
    </p:spTree>
    <p:extLst>
      <p:ext uri="{BB962C8B-B14F-4D97-AF65-F5344CB8AC3E}">
        <p14:creationId xmlns:p14="http://schemas.microsoft.com/office/powerpoint/2010/main" val="228229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D3187CD-892F-49B2-B1C9-814F630CBA4D}"/>
              </a:ext>
            </a:extLst>
          </p:cNvPr>
          <p:cNvSpPr>
            <a:spLocks noGrp="1"/>
          </p:cNvSpPr>
          <p:nvPr>
            <p:ph type="dt" sz="half" idx="10"/>
          </p:nvPr>
        </p:nvSpPr>
        <p:spPr/>
        <p:txBody>
          <a:bodyPr/>
          <a:lstStyle>
            <a:lvl1pPr>
              <a:defRPr/>
            </a:lvl1pPr>
          </a:lstStyle>
          <a:p>
            <a:pPr>
              <a:defRPr/>
            </a:pPr>
            <a:fld id="{AEC3E046-725A-4FD8-BEE0-4358CCC3F1D0}"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F77696E5-B65F-42A0-8E18-B0936067A2C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A14A4AF-777D-43E6-BF1E-0DA01E3EBBF8}"/>
              </a:ext>
            </a:extLst>
          </p:cNvPr>
          <p:cNvSpPr>
            <a:spLocks noGrp="1"/>
          </p:cNvSpPr>
          <p:nvPr>
            <p:ph type="sldNum" sz="quarter" idx="12"/>
          </p:nvPr>
        </p:nvSpPr>
        <p:spPr/>
        <p:txBody>
          <a:bodyPr/>
          <a:lstStyle>
            <a:lvl1pPr>
              <a:defRPr/>
            </a:lvl1pPr>
          </a:lstStyle>
          <a:p>
            <a:fld id="{190376CC-1494-4646-B27F-4A1208551FAC}" type="slidenum">
              <a:rPr lang="zh-CN" altLang="en-US"/>
              <a:pPr/>
              <a:t>‹#›</a:t>
            </a:fld>
            <a:endParaRPr lang="zh-CN" altLang="en-US"/>
          </a:p>
        </p:txBody>
      </p:sp>
    </p:spTree>
    <p:extLst>
      <p:ext uri="{BB962C8B-B14F-4D97-AF65-F5344CB8AC3E}">
        <p14:creationId xmlns:p14="http://schemas.microsoft.com/office/powerpoint/2010/main" val="1544058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A05331-D841-47E4-A52B-A366EB8AF175}"/>
              </a:ext>
            </a:extLst>
          </p:cNvPr>
          <p:cNvSpPr>
            <a:spLocks noGrp="1"/>
          </p:cNvSpPr>
          <p:nvPr>
            <p:ph type="dt" sz="half" idx="10"/>
          </p:nvPr>
        </p:nvSpPr>
        <p:spPr/>
        <p:txBody>
          <a:bodyPr/>
          <a:lstStyle>
            <a:lvl1pPr>
              <a:defRPr/>
            </a:lvl1pPr>
          </a:lstStyle>
          <a:p>
            <a:pPr>
              <a:defRPr/>
            </a:pPr>
            <a:fld id="{90D36E08-F9C8-4FD4-AB70-63A524CA024B}"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DE20DB38-A7AB-442D-A6D0-E6C3D6A9C4B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35A931-7CBB-4B10-A85E-620D16BFDFA0}"/>
              </a:ext>
            </a:extLst>
          </p:cNvPr>
          <p:cNvSpPr>
            <a:spLocks noGrp="1"/>
          </p:cNvSpPr>
          <p:nvPr>
            <p:ph type="sldNum" sz="quarter" idx="12"/>
          </p:nvPr>
        </p:nvSpPr>
        <p:spPr/>
        <p:txBody>
          <a:bodyPr/>
          <a:lstStyle>
            <a:lvl1pPr>
              <a:defRPr/>
            </a:lvl1pPr>
          </a:lstStyle>
          <a:p>
            <a:fld id="{4ED0E798-5315-4888-9A57-A5FBB36884B6}" type="slidenum">
              <a:rPr lang="zh-CN" altLang="en-US"/>
              <a:pPr/>
              <a:t>‹#›</a:t>
            </a:fld>
            <a:endParaRPr lang="zh-CN" altLang="en-US"/>
          </a:p>
        </p:txBody>
      </p:sp>
    </p:spTree>
    <p:extLst>
      <p:ext uri="{BB962C8B-B14F-4D97-AF65-F5344CB8AC3E}">
        <p14:creationId xmlns:p14="http://schemas.microsoft.com/office/powerpoint/2010/main" val="3945532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1029">
            <a:extLst>
              <a:ext uri="{FF2B5EF4-FFF2-40B4-BE49-F238E27FC236}">
                <a16:creationId xmlns:a16="http://schemas.microsoft.com/office/drawing/2014/main" id="{252F6698-D657-4C40-92AA-02614A6023F8}"/>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D07AF91B-40E5-45A9-81AF-C4884E61B4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9CD58262-E4ED-4A09-A472-6EA5CD1C4CDA}"/>
              </a:ext>
            </a:extLst>
          </p:cNvPr>
          <p:cNvSpPr>
            <a:spLocks noGrp="1" noChangeArrowheads="1"/>
          </p:cNvSpPr>
          <p:nvPr>
            <p:ph type="sldNum" sz="quarter" idx="12"/>
          </p:nvPr>
        </p:nvSpPr>
        <p:spPr>
          <a:ln/>
        </p:spPr>
        <p:txBody>
          <a:bodyPr/>
          <a:lstStyle>
            <a:lvl1pPr>
              <a:defRPr/>
            </a:lvl1pPr>
          </a:lstStyle>
          <a:p>
            <a:fld id="{87A79F5A-13F1-4E65-B605-0A40FFFC5B01}" type="slidenum">
              <a:rPr lang="en-US" altLang="zh-CN"/>
              <a:pPr/>
              <a:t>‹#›</a:t>
            </a:fld>
            <a:endParaRPr lang="en-US" altLang="zh-CN"/>
          </a:p>
        </p:txBody>
      </p:sp>
    </p:spTree>
    <p:extLst>
      <p:ext uri="{BB962C8B-B14F-4D97-AF65-F5344CB8AC3E}">
        <p14:creationId xmlns:p14="http://schemas.microsoft.com/office/powerpoint/2010/main" val="1620283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29">
            <a:extLst>
              <a:ext uri="{FF2B5EF4-FFF2-40B4-BE49-F238E27FC236}">
                <a16:creationId xmlns:a16="http://schemas.microsoft.com/office/drawing/2014/main" id="{7B96E786-6652-4043-AB6E-622094D29A06}"/>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95FEBA76-4818-462B-800F-24EED83E7D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F1F6C2DF-477B-48B3-938B-C1E1AD38C20C}"/>
              </a:ext>
            </a:extLst>
          </p:cNvPr>
          <p:cNvSpPr>
            <a:spLocks noGrp="1" noChangeArrowheads="1"/>
          </p:cNvSpPr>
          <p:nvPr>
            <p:ph type="sldNum" sz="quarter" idx="12"/>
          </p:nvPr>
        </p:nvSpPr>
        <p:spPr>
          <a:ln/>
        </p:spPr>
        <p:txBody>
          <a:bodyPr/>
          <a:lstStyle>
            <a:lvl1pPr>
              <a:defRPr/>
            </a:lvl1pPr>
          </a:lstStyle>
          <a:p>
            <a:fld id="{BFEBE361-8AC2-482A-9E0E-2299F695BA6C}" type="slidenum">
              <a:rPr lang="en-US" altLang="zh-CN"/>
              <a:pPr/>
              <a:t>‹#›</a:t>
            </a:fld>
            <a:endParaRPr lang="en-US" altLang="zh-CN"/>
          </a:p>
        </p:txBody>
      </p:sp>
    </p:spTree>
    <p:extLst>
      <p:ext uri="{BB962C8B-B14F-4D97-AF65-F5344CB8AC3E}">
        <p14:creationId xmlns:p14="http://schemas.microsoft.com/office/powerpoint/2010/main" val="3633251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29">
            <a:extLst>
              <a:ext uri="{FF2B5EF4-FFF2-40B4-BE49-F238E27FC236}">
                <a16:creationId xmlns:a16="http://schemas.microsoft.com/office/drawing/2014/main" id="{41F4F40D-DB52-4A82-86CD-71360418F796}"/>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9BA79D6-3360-41DB-B063-93479111C5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4F540621-CE7D-4E41-AB8F-EB541E651959}"/>
              </a:ext>
            </a:extLst>
          </p:cNvPr>
          <p:cNvSpPr>
            <a:spLocks noGrp="1" noChangeArrowheads="1"/>
          </p:cNvSpPr>
          <p:nvPr>
            <p:ph type="sldNum" sz="quarter" idx="12"/>
          </p:nvPr>
        </p:nvSpPr>
        <p:spPr>
          <a:ln/>
        </p:spPr>
        <p:txBody>
          <a:bodyPr/>
          <a:lstStyle>
            <a:lvl1pPr>
              <a:defRPr/>
            </a:lvl1pPr>
          </a:lstStyle>
          <a:p>
            <a:fld id="{A4E58523-7BD4-475B-AEE7-C9E6A3B7CEB8}" type="slidenum">
              <a:rPr lang="en-US" altLang="zh-CN"/>
              <a:pPr/>
              <a:t>‹#›</a:t>
            </a:fld>
            <a:endParaRPr lang="en-US" altLang="zh-CN"/>
          </a:p>
        </p:txBody>
      </p:sp>
    </p:spTree>
    <p:extLst>
      <p:ext uri="{BB962C8B-B14F-4D97-AF65-F5344CB8AC3E}">
        <p14:creationId xmlns:p14="http://schemas.microsoft.com/office/powerpoint/2010/main" val="3247007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36725" y="1557338"/>
            <a:ext cx="35052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394325" y="1557338"/>
            <a:ext cx="35052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29">
            <a:extLst>
              <a:ext uri="{FF2B5EF4-FFF2-40B4-BE49-F238E27FC236}">
                <a16:creationId xmlns:a16="http://schemas.microsoft.com/office/drawing/2014/main" id="{7A271953-0E77-4E1D-8F5E-080C4994D2ED}"/>
              </a:ext>
            </a:extLst>
          </p:cNvPr>
          <p:cNvSpPr>
            <a:spLocks noGrp="1" noChangeArrowheads="1"/>
          </p:cNvSpPr>
          <p:nvPr>
            <p:ph type="dt"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347F3927-1E5D-406B-BCBF-EAE0CDB49B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D8FB8188-9003-4A85-9B16-13926498B780}"/>
              </a:ext>
            </a:extLst>
          </p:cNvPr>
          <p:cNvSpPr>
            <a:spLocks noGrp="1" noChangeArrowheads="1"/>
          </p:cNvSpPr>
          <p:nvPr>
            <p:ph type="sldNum" sz="quarter" idx="12"/>
          </p:nvPr>
        </p:nvSpPr>
        <p:spPr>
          <a:ln/>
        </p:spPr>
        <p:txBody>
          <a:bodyPr/>
          <a:lstStyle>
            <a:lvl1pPr>
              <a:defRPr/>
            </a:lvl1pPr>
          </a:lstStyle>
          <a:p>
            <a:fld id="{23BB5679-DA82-4C05-ABA0-4007BD44D9F5}" type="slidenum">
              <a:rPr lang="en-US" altLang="zh-CN"/>
              <a:pPr/>
              <a:t>‹#›</a:t>
            </a:fld>
            <a:endParaRPr lang="en-US" altLang="zh-CN"/>
          </a:p>
        </p:txBody>
      </p:sp>
    </p:spTree>
    <p:extLst>
      <p:ext uri="{BB962C8B-B14F-4D97-AF65-F5344CB8AC3E}">
        <p14:creationId xmlns:p14="http://schemas.microsoft.com/office/powerpoint/2010/main" val="3815122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29">
            <a:extLst>
              <a:ext uri="{FF2B5EF4-FFF2-40B4-BE49-F238E27FC236}">
                <a16:creationId xmlns:a16="http://schemas.microsoft.com/office/drawing/2014/main" id="{1D7616C8-7834-4179-88EA-439A13DC08D2}"/>
              </a:ext>
            </a:extLst>
          </p:cNvPr>
          <p:cNvSpPr>
            <a:spLocks noGrp="1" noChangeArrowheads="1"/>
          </p:cNvSpPr>
          <p:nvPr>
            <p:ph type="dt" sz="quarter"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02BA1982-F3DE-4D02-B127-9A79BD59B6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1">
            <a:extLst>
              <a:ext uri="{FF2B5EF4-FFF2-40B4-BE49-F238E27FC236}">
                <a16:creationId xmlns:a16="http://schemas.microsoft.com/office/drawing/2014/main" id="{C5B772BF-5A37-44D0-B7F5-6CC8D9940364}"/>
              </a:ext>
            </a:extLst>
          </p:cNvPr>
          <p:cNvSpPr>
            <a:spLocks noGrp="1" noChangeArrowheads="1"/>
          </p:cNvSpPr>
          <p:nvPr>
            <p:ph type="sldNum" sz="quarter" idx="12"/>
          </p:nvPr>
        </p:nvSpPr>
        <p:spPr>
          <a:ln/>
        </p:spPr>
        <p:txBody>
          <a:bodyPr/>
          <a:lstStyle>
            <a:lvl1pPr>
              <a:defRPr/>
            </a:lvl1pPr>
          </a:lstStyle>
          <a:p>
            <a:fld id="{C98BC29B-5BDF-4F67-92F0-7F393058A78B}" type="slidenum">
              <a:rPr lang="en-US" altLang="zh-CN"/>
              <a:pPr/>
              <a:t>‹#›</a:t>
            </a:fld>
            <a:endParaRPr lang="en-US" altLang="zh-CN"/>
          </a:p>
        </p:txBody>
      </p:sp>
    </p:spTree>
    <p:extLst>
      <p:ext uri="{BB962C8B-B14F-4D97-AF65-F5344CB8AC3E}">
        <p14:creationId xmlns:p14="http://schemas.microsoft.com/office/powerpoint/2010/main" val="23677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36725" y="1557338"/>
            <a:ext cx="35052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394325" y="1557338"/>
            <a:ext cx="35052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a:extLst>
              <a:ext uri="{FF2B5EF4-FFF2-40B4-BE49-F238E27FC236}">
                <a16:creationId xmlns:a16="http://schemas.microsoft.com/office/drawing/2014/main" id="{3E0D19A6-E998-419A-A770-11BEECDBF2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A372444-219E-483C-B440-EEC4CE45D8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83895EF-4CCA-4EC9-ADF7-E376C53AD754}"/>
              </a:ext>
            </a:extLst>
          </p:cNvPr>
          <p:cNvSpPr>
            <a:spLocks noGrp="1" noChangeArrowheads="1"/>
          </p:cNvSpPr>
          <p:nvPr>
            <p:ph type="sldNum" sz="quarter" idx="12"/>
          </p:nvPr>
        </p:nvSpPr>
        <p:spPr>
          <a:ln/>
        </p:spPr>
        <p:txBody>
          <a:bodyPr/>
          <a:lstStyle>
            <a:lvl1pPr>
              <a:defRPr/>
            </a:lvl1pPr>
          </a:lstStyle>
          <a:p>
            <a:fld id="{0A6A1755-2363-4719-81E2-DA921EBC5813}" type="slidenum">
              <a:rPr lang="en-US" altLang="zh-CN"/>
              <a:pPr/>
              <a:t>‹#›</a:t>
            </a:fld>
            <a:endParaRPr lang="en-US" altLang="zh-CN"/>
          </a:p>
        </p:txBody>
      </p:sp>
    </p:spTree>
    <p:extLst>
      <p:ext uri="{BB962C8B-B14F-4D97-AF65-F5344CB8AC3E}">
        <p14:creationId xmlns:p14="http://schemas.microsoft.com/office/powerpoint/2010/main" val="1481547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29">
            <a:extLst>
              <a:ext uri="{FF2B5EF4-FFF2-40B4-BE49-F238E27FC236}">
                <a16:creationId xmlns:a16="http://schemas.microsoft.com/office/drawing/2014/main" id="{789C8F87-F636-4E25-917F-9BE3EFA0D59E}"/>
              </a:ext>
            </a:extLst>
          </p:cNvPr>
          <p:cNvSpPr>
            <a:spLocks noGrp="1" noChangeArrowheads="1"/>
          </p:cNvSpPr>
          <p:nvPr>
            <p:ph type="dt" sz="quarter"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9995AF2-F8BF-480E-A086-A6CEA5EA3B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5222E13C-C6D1-4188-88C3-3FA63FCF7626}"/>
              </a:ext>
            </a:extLst>
          </p:cNvPr>
          <p:cNvSpPr>
            <a:spLocks noGrp="1" noChangeArrowheads="1"/>
          </p:cNvSpPr>
          <p:nvPr>
            <p:ph type="sldNum" sz="quarter" idx="12"/>
          </p:nvPr>
        </p:nvSpPr>
        <p:spPr>
          <a:ln/>
        </p:spPr>
        <p:txBody>
          <a:bodyPr/>
          <a:lstStyle>
            <a:lvl1pPr>
              <a:defRPr/>
            </a:lvl1pPr>
          </a:lstStyle>
          <a:p>
            <a:fld id="{54FD8A6B-75F1-4299-A051-911333CB2899}" type="slidenum">
              <a:rPr lang="en-US" altLang="zh-CN"/>
              <a:pPr/>
              <a:t>‹#›</a:t>
            </a:fld>
            <a:endParaRPr lang="en-US" altLang="zh-CN"/>
          </a:p>
        </p:txBody>
      </p:sp>
    </p:spTree>
    <p:extLst>
      <p:ext uri="{BB962C8B-B14F-4D97-AF65-F5344CB8AC3E}">
        <p14:creationId xmlns:p14="http://schemas.microsoft.com/office/powerpoint/2010/main" val="400444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E0A23B6-2A5C-44E8-8D8B-23E9E11D28C1}"/>
              </a:ext>
            </a:extLst>
          </p:cNvPr>
          <p:cNvSpPr>
            <a:spLocks noGrp="1" noChangeArrowheads="1"/>
          </p:cNvSpPr>
          <p:nvPr>
            <p:ph type="dt" sz="quarter"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AE91DA62-9F1B-4318-AEF8-E64D3F0B8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1">
            <a:extLst>
              <a:ext uri="{FF2B5EF4-FFF2-40B4-BE49-F238E27FC236}">
                <a16:creationId xmlns:a16="http://schemas.microsoft.com/office/drawing/2014/main" id="{421113E4-C023-485D-9BBA-0CBD03815D4E}"/>
              </a:ext>
            </a:extLst>
          </p:cNvPr>
          <p:cNvSpPr>
            <a:spLocks noGrp="1" noChangeArrowheads="1"/>
          </p:cNvSpPr>
          <p:nvPr>
            <p:ph type="sldNum" sz="quarter" idx="12"/>
          </p:nvPr>
        </p:nvSpPr>
        <p:spPr>
          <a:ln/>
        </p:spPr>
        <p:txBody>
          <a:bodyPr/>
          <a:lstStyle>
            <a:lvl1pPr>
              <a:defRPr/>
            </a:lvl1pPr>
          </a:lstStyle>
          <a:p>
            <a:fld id="{C86D7E75-A95F-4AC8-A3F0-AC3EE1C7D8F9}" type="slidenum">
              <a:rPr lang="en-US" altLang="zh-CN"/>
              <a:pPr/>
              <a:t>‹#›</a:t>
            </a:fld>
            <a:endParaRPr lang="en-US" altLang="zh-CN"/>
          </a:p>
        </p:txBody>
      </p:sp>
    </p:spTree>
    <p:extLst>
      <p:ext uri="{BB962C8B-B14F-4D97-AF65-F5344CB8AC3E}">
        <p14:creationId xmlns:p14="http://schemas.microsoft.com/office/powerpoint/2010/main" val="4281265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29">
            <a:extLst>
              <a:ext uri="{FF2B5EF4-FFF2-40B4-BE49-F238E27FC236}">
                <a16:creationId xmlns:a16="http://schemas.microsoft.com/office/drawing/2014/main" id="{FBEDBCB4-5F92-4AF3-AE1F-76AA8384C79A}"/>
              </a:ext>
            </a:extLst>
          </p:cNvPr>
          <p:cNvSpPr>
            <a:spLocks noGrp="1" noChangeArrowheads="1"/>
          </p:cNvSpPr>
          <p:nvPr>
            <p:ph type="dt"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BFD8B31-2262-41B6-AF1B-133C71610D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055451E5-8403-4612-9E8E-05A0B08CC23E}"/>
              </a:ext>
            </a:extLst>
          </p:cNvPr>
          <p:cNvSpPr>
            <a:spLocks noGrp="1" noChangeArrowheads="1"/>
          </p:cNvSpPr>
          <p:nvPr>
            <p:ph type="sldNum" sz="quarter" idx="12"/>
          </p:nvPr>
        </p:nvSpPr>
        <p:spPr>
          <a:ln/>
        </p:spPr>
        <p:txBody>
          <a:bodyPr/>
          <a:lstStyle>
            <a:lvl1pPr>
              <a:defRPr/>
            </a:lvl1pPr>
          </a:lstStyle>
          <a:p>
            <a:fld id="{F11BFF41-EBAE-4E0F-86BA-9DF827FC7178}" type="slidenum">
              <a:rPr lang="en-US" altLang="zh-CN"/>
              <a:pPr/>
              <a:t>‹#›</a:t>
            </a:fld>
            <a:endParaRPr lang="en-US" altLang="zh-CN"/>
          </a:p>
        </p:txBody>
      </p:sp>
    </p:spTree>
    <p:extLst>
      <p:ext uri="{BB962C8B-B14F-4D97-AF65-F5344CB8AC3E}">
        <p14:creationId xmlns:p14="http://schemas.microsoft.com/office/powerpoint/2010/main" val="813661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29">
            <a:extLst>
              <a:ext uri="{FF2B5EF4-FFF2-40B4-BE49-F238E27FC236}">
                <a16:creationId xmlns:a16="http://schemas.microsoft.com/office/drawing/2014/main" id="{63849C6A-6413-4AE2-B0DE-E130C1E17EC4}"/>
              </a:ext>
            </a:extLst>
          </p:cNvPr>
          <p:cNvSpPr>
            <a:spLocks noGrp="1" noChangeArrowheads="1"/>
          </p:cNvSpPr>
          <p:nvPr>
            <p:ph type="dt"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48ABC3E0-E612-4398-AF80-16689EE223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7A68CE4E-FADA-41D4-9822-3613CE239327}"/>
              </a:ext>
            </a:extLst>
          </p:cNvPr>
          <p:cNvSpPr>
            <a:spLocks noGrp="1" noChangeArrowheads="1"/>
          </p:cNvSpPr>
          <p:nvPr>
            <p:ph type="sldNum" sz="quarter" idx="12"/>
          </p:nvPr>
        </p:nvSpPr>
        <p:spPr>
          <a:ln/>
        </p:spPr>
        <p:txBody>
          <a:bodyPr/>
          <a:lstStyle>
            <a:lvl1pPr>
              <a:defRPr/>
            </a:lvl1pPr>
          </a:lstStyle>
          <a:p>
            <a:fld id="{13768CB8-6A9E-4079-8733-356A65EC8B21}" type="slidenum">
              <a:rPr lang="en-US" altLang="zh-CN"/>
              <a:pPr/>
              <a:t>‹#›</a:t>
            </a:fld>
            <a:endParaRPr lang="en-US" altLang="zh-CN"/>
          </a:p>
        </p:txBody>
      </p:sp>
    </p:spTree>
    <p:extLst>
      <p:ext uri="{BB962C8B-B14F-4D97-AF65-F5344CB8AC3E}">
        <p14:creationId xmlns:p14="http://schemas.microsoft.com/office/powerpoint/2010/main" val="3522825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29">
            <a:extLst>
              <a:ext uri="{FF2B5EF4-FFF2-40B4-BE49-F238E27FC236}">
                <a16:creationId xmlns:a16="http://schemas.microsoft.com/office/drawing/2014/main" id="{6D54531A-8F04-42BE-9790-55A2AD21EAB0}"/>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C714CC90-26D9-421C-8228-BFEB3258BA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670E3B68-AF21-4D27-8CD8-FEB57BD4CE30}"/>
              </a:ext>
            </a:extLst>
          </p:cNvPr>
          <p:cNvSpPr>
            <a:spLocks noGrp="1" noChangeArrowheads="1"/>
          </p:cNvSpPr>
          <p:nvPr>
            <p:ph type="sldNum" sz="quarter" idx="12"/>
          </p:nvPr>
        </p:nvSpPr>
        <p:spPr>
          <a:ln/>
        </p:spPr>
        <p:txBody>
          <a:bodyPr/>
          <a:lstStyle>
            <a:lvl1pPr>
              <a:defRPr/>
            </a:lvl1pPr>
          </a:lstStyle>
          <a:p>
            <a:fld id="{AC7059B8-3639-48CC-98EE-483ACF472ED3}" type="slidenum">
              <a:rPr lang="en-US" altLang="zh-CN"/>
              <a:pPr/>
              <a:t>‹#›</a:t>
            </a:fld>
            <a:endParaRPr lang="en-US" altLang="zh-CN"/>
          </a:p>
        </p:txBody>
      </p:sp>
    </p:spTree>
    <p:extLst>
      <p:ext uri="{BB962C8B-B14F-4D97-AF65-F5344CB8AC3E}">
        <p14:creationId xmlns:p14="http://schemas.microsoft.com/office/powerpoint/2010/main" val="3886408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3738" y="631825"/>
            <a:ext cx="1855787" cy="50149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76375" y="631825"/>
            <a:ext cx="5414963" cy="50149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29">
            <a:extLst>
              <a:ext uri="{FF2B5EF4-FFF2-40B4-BE49-F238E27FC236}">
                <a16:creationId xmlns:a16="http://schemas.microsoft.com/office/drawing/2014/main" id="{4ABFFC62-6628-4160-BC5C-9EDA292C20FD}"/>
              </a:ext>
            </a:extLst>
          </p:cNvPr>
          <p:cNvSpPr>
            <a:spLocks noGrp="1" noChangeArrowheads="1"/>
          </p:cNvSpPr>
          <p:nvPr>
            <p:ph type="dt"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0A327579-C1FA-48FD-A700-A2AA9DB9D7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285927D6-6258-4EF7-B4C0-31A313E160AA}"/>
              </a:ext>
            </a:extLst>
          </p:cNvPr>
          <p:cNvSpPr>
            <a:spLocks noGrp="1" noChangeArrowheads="1"/>
          </p:cNvSpPr>
          <p:nvPr>
            <p:ph type="sldNum" sz="quarter" idx="12"/>
          </p:nvPr>
        </p:nvSpPr>
        <p:spPr>
          <a:ln/>
        </p:spPr>
        <p:txBody>
          <a:bodyPr/>
          <a:lstStyle>
            <a:lvl1pPr>
              <a:defRPr/>
            </a:lvl1pPr>
          </a:lstStyle>
          <a:p>
            <a:fld id="{9CBBD5E6-F1B7-419C-B2C1-A6B3D31205F4}" type="slidenum">
              <a:rPr lang="en-US" altLang="zh-CN"/>
              <a:pPr/>
              <a:t>‹#›</a:t>
            </a:fld>
            <a:endParaRPr lang="en-US" altLang="zh-CN"/>
          </a:p>
        </p:txBody>
      </p:sp>
    </p:spTree>
    <p:extLst>
      <p:ext uri="{BB962C8B-B14F-4D97-AF65-F5344CB8AC3E}">
        <p14:creationId xmlns:p14="http://schemas.microsoft.com/office/powerpoint/2010/main" val="204786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a:extLst>
              <a:ext uri="{FF2B5EF4-FFF2-40B4-BE49-F238E27FC236}">
                <a16:creationId xmlns:a16="http://schemas.microsoft.com/office/drawing/2014/main" id="{BDAE00F1-5506-4CBB-81BB-4EF6EBA39D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1C9536AB-FC5F-469F-8C2F-0905CF6ADA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B820EFE-9404-456D-84DA-E8992575D82C}"/>
              </a:ext>
            </a:extLst>
          </p:cNvPr>
          <p:cNvSpPr>
            <a:spLocks noGrp="1" noChangeArrowheads="1"/>
          </p:cNvSpPr>
          <p:nvPr>
            <p:ph type="sldNum" sz="quarter" idx="12"/>
          </p:nvPr>
        </p:nvSpPr>
        <p:spPr>
          <a:ln/>
        </p:spPr>
        <p:txBody>
          <a:bodyPr/>
          <a:lstStyle>
            <a:lvl1pPr>
              <a:defRPr/>
            </a:lvl1pPr>
          </a:lstStyle>
          <a:p>
            <a:fld id="{3D8A87AD-D397-4DBC-8981-FCAEAAF4B12D}" type="slidenum">
              <a:rPr lang="en-US" altLang="zh-CN"/>
              <a:pPr/>
              <a:t>‹#›</a:t>
            </a:fld>
            <a:endParaRPr lang="en-US" altLang="zh-CN"/>
          </a:p>
        </p:txBody>
      </p:sp>
    </p:spTree>
    <p:extLst>
      <p:ext uri="{BB962C8B-B14F-4D97-AF65-F5344CB8AC3E}">
        <p14:creationId xmlns:p14="http://schemas.microsoft.com/office/powerpoint/2010/main" val="414116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3">
            <a:extLst>
              <a:ext uri="{FF2B5EF4-FFF2-40B4-BE49-F238E27FC236}">
                <a16:creationId xmlns:a16="http://schemas.microsoft.com/office/drawing/2014/main" id="{2C436CBA-8540-4A83-819B-E5776C58EDF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7E82AF8-ECBE-497B-A134-A76C5DD3C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271E8A-2EDA-4361-BA6F-A3AA13B330C4}"/>
              </a:ext>
            </a:extLst>
          </p:cNvPr>
          <p:cNvSpPr>
            <a:spLocks noGrp="1" noChangeArrowheads="1"/>
          </p:cNvSpPr>
          <p:nvPr>
            <p:ph type="sldNum" sz="quarter" idx="12"/>
          </p:nvPr>
        </p:nvSpPr>
        <p:spPr>
          <a:ln/>
        </p:spPr>
        <p:txBody>
          <a:bodyPr/>
          <a:lstStyle>
            <a:lvl1pPr>
              <a:defRPr/>
            </a:lvl1pPr>
          </a:lstStyle>
          <a:p>
            <a:fld id="{3153F3FC-F7E6-498E-82E0-A3093CF655C2}" type="slidenum">
              <a:rPr lang="en-US" altLang="zh-CN"/>
              <a:pPr/>
              <a:t>‹#›</a:t>
            </a:fld>
            <a:endParaRPr lang="en-US" altLang="zh-CN"/>
          </a:p>
        </p:txBody>
      </p:sp>
    </p:spTree>
    <p:extLst>
      <p:ext uri="{BB962C8B-B14F-4D97-AF65-F5344CB8AC3E}">
        <p14:creationId xmlns:p14="http://schemas.microsoft.com/office/powerpoint/2010/main" val="136122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8147D05-0C28-4319-B417-8B2AE9E0990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18576841-14B7-4A03-8800-CBEB12EC14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42BAB9-5FE9-4B13-9CB4-65BFAAAB99A9}"/>
              </a:ext>
            </a:extLst>
          </p:cNvPr>
          <p:cNvSpPr>
            <a:spLocks noGrp="1" noChangeArrowheads="1"/>
          </p:cNvSpPr>
          <p:nvPr>
            <p:ph type="sldNum" sz="quarter" idx="12"/>
          </p:nvPr>
        </p:nvSpPr>
        <p:spPr>
          <a:ln/>
        </p:spPr>
        <p:txBody>
          <a:bodyPr/>
          <a:lstStyle>
            <a:lvl1pPr>
              <a:defRPr/>
            </a:lvl1pPr>
          </a:lstStyle>
          <a:p>
            <a:fld id="{4A39C20E-FE0C-4CBD-BADD-36047A385F4E}" type="slidenum">
              <a:rPr lang="en-US" altLang="zh-CN"/>
              <a:pPr/>
              <a:t>‹#›</a:t>
            </a:fld>
            <a:endParaRPr lang="en-US" altLang="zh-CN"/>
          </a:p>
        </p:txBody>
      </p:sp>
    </p:spTree>
    <p:extLst>
      <p:ext uri="{BB962C8B-B14F-4D97-AF65-F5344CB8AC3E}">
        <p14:creationId xmlns:p14="http://schemas.microsoft.com/office/powerpoint/2010/main" val="140632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CEA76525-BF81-43FB-82B2-9DC5E19DA6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80BF223-DF05-45A7-8DFC-15EB0FF4E4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EF6A46B-2082-4531-9B99-07F73F20E8D1}"/>
              </a:ext>
            </a:extLst>
          </p:cNvPr>
          <p:cNvSpPr>
            <a:spLocks noGrp="1" noChangeArrowheads="1"/>
          </p:cNvSpPr>
          <p:nvPr>
            <p:ph type="sldNum" sz="quarter" idx="12"/>
          </p:nvPr>
        </p:nvSpPr>
        <p:spPr>
          <a:ln/>
        </p:spPr>
        <p:txBody>
          <a:bodyPr/>
          <a:lstStyle>
            <a:lvl1pPr>
              <a:defRPr/>
            </a:lvl1pPr>
          </a:lstStyle>
          <a:p>
            <a:fld id="{DC58EC6C-24D0-4DD7-B80C-3099CDC42AF3}" type="slidenum">
              <a:rPr lang="en-US" altLang="zh-CN"/>
              <a:pPr/>
              <a:t>‹#›</a:t>
            </a:fld>
            <a:endParaRPr lang="en-US" altLang="zh-CN"/>
          </a:p>
        </p:txBody>
      </p:sp>
    </p:spTree>
    <p:extLst>
      <p:ext uri="{BB962C8B-B14F-4D97-AF65-F5344CB8AC3E}">
        <p14:creationId xmlns:p14="http://schemas.microsoft.com/office/powerpoint/2010/main" val="145285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A1A44262-DA5C-49D7-9297-9BDA7AE646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CA38865-91C9-4C2B-882B-87BA6A7A8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3588357-F490-4AD4-B600-7890D8B51A26}"/>
              </a:ext>
            </a:extLst>
          </p:cNvPr>
          <p:cNvSpPr>
            <a:spLocks noGrp="1" noChangeArrowheads="1"/>
          </p:cNvSpPr>
          <p:nvPr>
            <p:ph type="sldNum" sz="quarter" idx="12"/>
          </p:nvPr>
        </p:nvSpPr>
        <p:spPr>
          <a:ln/>
        </p:spPr>
        <p:txBody>
          <a:bodyPr/>
          <a:lstStyle>
            <a:lvl1pPr>
              <a:defRPr/>
            </a:lvl1pPr>
          </a:lstStyle>
          <a:p>
            <a:fld id="{46A9BC4E-8525-4264-BD35-7E8F23501B8A}" type="slidenum">
              <a:rPr lang="en-US" altLang="zh-CN"/>
              <a:pPr/>
              <a:t>‹#›</a:t>
            </a:fld>
            <a:endParaRPr lang="en-US" altLang="zh-CN"/>
          </a:p>
        </p:txBody>
      </p:sp>
    </p:spTree>
    <p:extLst>
      <p:ext uri="{BB962C8B-B14F-4D97-AF65-F5344CB8AC3E}">
        <p14:creationId xmlns:p14="http://schemas.microsoft.com/office/powerpoint/2010/main" val="25242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BF0CE8-B036-42D1-BA43-EA777590F202}"/>
              </a:ext>
            </a:extLst>
          </p:cNvPr>
          <p:cNvSpPr>
            <a:spLocks noGrp="1" noChangeArrowheads="1"/>
          </p:cNvSpPr>
          <p:nvPr>
            <p:ph type="body" idx="1"/>
          </p:nvPr>
        </p:nvSpPr>
        <p:spPr bwMode="auto">
          <a:xfrm>
            <a:off x="1736725" y="1557338"/>
            <a:ext cx="7162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7" name="Rectangle 3">
            <a:extLst>
              <a:ext uri="{FF2B5EF4-FFF2-40B4-BE49-F238E27FC236}">
                <a16:creationId xmlns:a16="http://schemas.microsoft.com/office/drawing/2014/main" id="{99D497E0-D1DF-4C70-8E17-B0A6E6B5B721}"/>
              </a:ext>
            </a:extLst>
          </p:cNvPr>
          <p:cNvSpPr>
            <a:spLocks noGrp="1" noChangeArrowheads="1"/>
          </p:cNvSpPr>
          <p:nvPr>
            <p:ph type="dt" sz="half" idx="2"/>
          </p:nvPr>
        </p:nvSpPr>
        <p:spPr bwMode="auto">
          <a:xfrm>
            <a:off x="1154113" y="6248400"/>
            <a:ext cx="1905000" cy="457200"/>
          </a:xfrm>
          <a:prstGeom prst="rect">
            <a:avLst/>
          </a:prstGeom>
          <a:noFill/>
          <a:ln w="9525">
            <a:noFill/>
            <a:miter lim="800000"/>
          </a:ln>
        </p:spPr>
        <p:txBody>
          <a:bodyPr vert="horz" wrap="square" lIns="91440" tIns="45720" rIns="91440" bIns="45720" numCol="1" anchor="t" anchorCtr="0" compatLnSpc="1"/>
          <a:lstStyle>
            <a:lvl1pPr algn="l" eaLnBrk="1" hangingPunct="1">
              <a:buFont typeface="Arial" panose="020B0604020202020204" pitchFamily="34" charset="0"/>
              <a:buNone/>
              <a:defRPr sz="1400">
                <a:solidFill>
                  <a:schemeClr val="tx1"/>
                </a:solidFill>
                <a:ea typeface="宋体" panose="02010600030101010101" pitchFamily="2" charset="-122"/>
              </a:defRPr>
            </a:lvl1pPr>
          </a:lstStyle>
          <a:p>
            <a:pPr>
              <a:defRPr/>
            </a:pPr>
            <a:endParaRPr lang="en-US"/>
          </a:p>
        </p:txBody>
      </p:sp>
      <p:sp>
        <p:nvSpPr>
          <p:cNvPr id="1028" name="Rectangle 4">
            <a:extLst>
              <a:ext uri="{FF2B5EF4-FFF2-40B4-BE49-F238E27FC236}">
                <a16:creationId xmlns:a16="http://schemas.microsoft.com/office/drawing/2014/main" id="{1D762EF6-EB1A-41DE-A1EF-3BF700348EE9}"/>
              </a:ext>
            </a:extLst>
          </p:cNvPr>
          <p:cNvSpPr>
            <a:spLocks noGrp="1" noChangeArrowheads="1"/>
          </p:cNvSpPr>
          <p:nvPr>
            <p:ph type="ftr" sz="quarter" idx="3"/>
          </p:nvPr>
        </p:nvSpPr>
        <p:spPr bwMode="auto">
          <a:xfrm>
            <a:off x="3592513"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solidFill>
                  <a:schemeClr val="tx1"/>
                </a:solidFill>
                <a:ea typeface="宋体" panose="02010600030101010101" pitchFamily="2" charset="-122"/>
              </a:defRPr>
            </a:lvl1pPr>
          </a:lstStyle>
          <a:p>
            <a:pPr>
              <a:defRPr/>
            </a:pPr>
            <a:endParaRPr lang="en-US"/>
          </a:p>
        </p:txBody>
      </p:sp>
      <p:sp>
        <p:nvSpPr>
          <p:cNvPr id="1029" name="Rectangle 5">
            <a:extLst>
              <a:ext uri="{FF2B5EF4-FFF2-40B4-BE49-F238E27FC236}">
                <a16:creationId xmlns:a16="http://schemas.microsoft.com/office/drawing/2014/main" id="{403EE213-52D8-48CA-A4F5-2AB017E4BEA0}"/>
              </a:ext>
            </a:extLst>
          </p:cNvPr>
          <p:cNvSpPr>
            <a:spLocks noGrp="1" noChangeArrowheads="1"/>
          </p:cNvSpPr>
          <p:nvPr>
            <p:ph type="sldNum" sz="quarter" idx="4"/>
          </p:nvPr>
        </p:nvSpPr>
        <p:spPr bwMode="auto">
          <a:xfrm>
            <a:off x="7021513"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chemeClr val="tx1"/>
                </a:solidFill>
              </a:defRPr>
            </a:lvl1pPr>
          </a:lstStyle>
          <a:p>
            <a:fld id="{C9E54353-CDE7-4A5F-8F5B-BDE545F68872}" type="slidenum">
              <a:rPr lang="en-US" altLang="zh-CN"/>
              <a:pPr/>
              <a:t>‹#›</a:t>
            </a:fld>
            <a:endParaRPr lang="en-US" altLang="zh-CN"/>
          </a:p>
        </p:txBody>
      </p:sp>
      <p:sp>
        <p:nvSpPr>
          <p:cNvPr id="1030" name="Rectangle 6">
            <a:extLst>
              <a:ext uri="{FF2B5EF4-FFF2-40B4-BE49-F238E27FC236}">
                <a16:creationId xmlns:a16="http://schemas.microsoft.com/office/drawing/2014/main" id="{1651D849-A651-40DA-8128-86642A71CA0D}"/>
              </a:ext>
            </a:extLst>
          </p:cNvPr>
          <p:cNvSpPr>
            <a:spLocks noChangeArrowheads="1"/>
          </p:cNvSpPr>
          <p:nvPr/>
        </p:nvSpPr>
        <p:spPr bwMode="auto">
          <a:xfrm>
            <a:off x="0" y="0"/>
            <a:ext cx="1295400" cy="5543550"/>
          </a:xfrm>
          <a:prstGeom prst="rect">
            <a:avLst/>
          </a:prstGeom>
          <a:gradFill rotWithShape="1">
            <a:gsLst>
              <a:gs pos="0">
                <a:srgbClr val="ABB9DF"/>
              </a:gs>
              <a:gs pos="100000">
                <a:srgbClr val="FFFFFF"/>
              </a:gs>
            </a:gsLst>
            <a:lin ang="5400000" scaled="1"/>
          </a:gradFill>
          <a:ln>
            <a:noFill/>
          </a:ln>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1031" name="Rectangle 7">
            <a:extLst>
              <a:ext uri="{FF2B5EF4-FFF2-40B4-BE49-F238E27FC236}">
                <a16:creationId xmlns:a16="http://schemas.microsoft.com/office/drawing/2014/main" id="{F57D12F5-8874-4115-A37D-A6164F904B80}"/>
              </a:ext>
            </a:extLst>
          </p:cNvPr>
          <p:cNvSpPr>
            <a:spLocks noChangeArrowheads="1"/>
          </p:cNvSpPr>
          <p:nvPr/>
        </p:nvSpPr>
        <p:spPr bwMode="auto">
          <a:xfrm>
            <a:off x="0" y="5543550"/>
            <a:ext cx="1295400" cy="1314450"/>
          </a:xfrm>
          <a:prstGeom prst="rect">
            <a:avLst/>
          </a:prstGeom>
          <a:gradFill rotWithShape="1">
            <a:gsLst>
              <a:gs pos="0">
                <a:srgbClr val="ABB9DF"/>
              </a:gs>
              <a:gs pos="100000">
                <a:srgbClr val="FFFFFF"/>
              </a:gs>
            </a:gsLst>
            <a:lin ang="2700000" scaled="1"/>
          </a:gradFill>
          <a:ln>
            <a:noFill/>
          </a:ln>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1032" name="Line 8">
            <a:extLst>
              <a:ext uri="{FF2B5EF4-FFF2-40B4-BE49-F238E27FC236}">
                <a16:creationId xmlns:a16="http://schemas.microsoft.com/office/drawing/2014/main" id="{72D0A36B-C6D1-4115-B6F5-9B3F4A5F87CA}"/>
              </a:ext>
            </a:extLst>
          </p:cNvPr>
          <p:cNvSpPr>
            <a:spLocks noChangeShapeType="1"/>
          </p:cNvSpPr>
          <p:nvPr/>
        </p:nvSpPr>
        <p:spPr bwMode="auto">
          <a:xfrm>
            <a:off x="0" y="5562600"/>
            <a:ext cx="91440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033" name="Rectangle 9">
            <a:extLst>
              <a:ext uri="{FF2B5EF4-FFF2-40B4-BE49-F238E27FC236}">
                <a16:creationId xmlns:a16="http://schemas.microsoft.com/office/drawing/2014/main" id="{8063E564-B523-4232-B525-7EDCB7C5DAAD}"/>
              </a:ext>
            </a:extLst>
          </p:cNvPr>
          <p:cNvSpPr>
            <a:spLocks noGrp="1" noChangeArrowheads="1"/>
          </p:cNvSpPr>
          <p:nvPr>
            <p:ph type="title"/>
          </p:nvPr>
        </p:nvSpPr>
        <p:spPr bwMode="auto">
          <a:xfrm>
            <a:off x="1476375" y="631825"/>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zh-CN" altLang="zh-CN"/>
              <a:t> </a:t>
            </a:r>
            <a:r>
              <a:rPr lang="zh-CN" altLang="en-US"/>
              <a:t>单击此处编辑母版标题样式</a:t>
            </a:r>
          </a:p>
        </p:txBody>
      </p:sp>
      <p:pic>
        <p:nvPicPr>
          <p:cNvPr id="1034" name="Picture 10" descr="drum tower hospital">
            <a:extLst>
              <a:ext uri="{FF2B5EF4-FFF2-40B4-BE49-F238E27FC236}">
                <a16:creationId xmlns:a16="http://schemas.microsoft.com/office/drawing/2014/main" id="{6ACBD2D2-CFFD-47B7-981D-7190FAF7FE85}"/>
              </a:ext>
            </a:extLst>
          </p:cNvPr>
          <p:cNvPicPr>
            <a:picLocks noChangeAspect="1" noChangeArrowheads="1"/>
          </p:cNvPicPr>
          <p:nvPr/>
        </p:nvPicPr>
        <p:blipFill>
          <a:blip r:embed="rId25">
            <a:lum bright="6000" contrast="30000"/>
            <a:extLst>
              <a:ext uri="{28A0092B-C50C-407E-A947-70E740481C1C}">
                <a14:useLocalDpi xmlns:a14="http://schemas.microsoft.com/office/drawing/2010/main" val="0"/>
              </a:ext>
            </a:extLst>
          </a:blip>
          <a:srcRect l="11993" r="10052" b="4666"/>
          <a:stretch>
            <a:fillRect/>
          </a:stretch>
        </p:blipFill>
        <p:spPr bwMode="auto">
          <a:xfrm>
            <a:off x="0" y="5715000"/>
            <a:ext cx="1295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院徽">
            <a:extLst>
              <a:ext uri="{FF2B5EF4-FFF2-40B4-BE49-F238E27FC236}">
                <a16:creationId xmlns:a16="http://schemas.microsoft.com/office/drawing/2014/main" id="{26B8D16D-F166-4840-BE47-4957FEF15B25}"/>
              </a:ext>
            </a:extLst>
          </p:cNvPr>
          <p:cNvPicPr>
            <a:picLocks noChangeAspect="1" noChangeArrowheads="1"/>
          </p:cNvPicPr>
          <p:nvPr/>
        </p:nvPicPr>
        <p:blipFill>
          <a:blip r:embed="rId26">
            <a:clrChange>
              <a:clrFrom>
                <a:srgbClr val="FFFFFF"/>
              </a:clrFrom>
              <a:clrTo>
                <a:srgbClr val="FFFFFF">
                  <a:alpha val="0"/>
                </a:srgbClr>
              </a:clrTo>
            </a:clrChange>
            <a:lum contrast="84000"/>
            <a:extLst>
              <a:ext uri="{28A0092B-C50C-407E-A947-70E740481C1C}">
                <a14:useLocalDpi xmlns:a14="http://schemas.microsoft.com/office/drawing/2010/main" val="0"/>
              </a:ext>
            </a:extLst>
          </a:blip>
          <a:srcRect/>
          <a:stretch>
            <a:fillRect/>
          </a:stretch>
        </p:blipFill>
        <p:spPr bwMode="auto">
          <a:xfrm>
            <a:off x="152400" y="609600"/>
            <a:ext cx="914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Lst>
  <p:txStyles>
    <p:titleStyle>
      <a:lvl1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mj-lt"/>
          <a:ea typeface="+mj-ea"/>
          <a:cs typeface="+mj-cs"/>
        </a:defRPr>
      </a:lvl1pPr>
      <a:lvl2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2pPr>
      <a:lvl3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3pPr>
      <a:lvl4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4pPr>
      <a:lvl5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5pPr>
      <a:lvl6pPr marL="4572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6pPr>
      <a:lvl7pPr marL="9144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7pPr>
      <a:lvl8pPr marL="13716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8pPr>
      <a:lvl9pPr marL="18288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9pPr>
    </p:titleStyle>
    <p:bodyStyle>
      <a:lvl1pPr marL="342900" indent="-342900" algn="l" rtl="0" eaLnBrk="0" fontAlgn="base" hangingPunct="0">
        <a:spcBef>
          <a:spcPct val="20000"/>
        </a:spcBef>
        <a:spcAft>
          <a:spcPct val="0"/>
        </a:spcAft>
        <a:buClr>
          <a:srgbClr val="DC2622"/>
        </a:buClr>
        <a:buSzPct val="70000"/>
        <a:buFont typeface="Wingdings" panose="05000000000000000000" pitchFamily="2" charset="2"/>
        <a:buChar char="q"/>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DC2622"/>
        </a:buClr>
        <a:buSzPct val="70000"/>
        <a:buFont typeface="Wingdings" panose="05000000000000000000" pitchFamily="2" charset="2"/>
        <a:buChar char="v"/>
        <a:defRPr sz="2800">
          <a:solidFill>
            <a:schemeClr val="folHlink"/>
          </a:solidFill>
          <a:latin typeface="+mn-lt"/>
          <a:ea typeface="宋体" panose="02010600030101010101" pitchFamily="2" charset="-122"/>
        </a:defRPr>
      </a:lvl2pPr>
      <a:lvl3pPr marL="1143000" indent="-228600" algn="l" rtl="0" eaLnBrk="0" fontAlgn="base" hangingPunct="0">
        <a:spcBef>
          <a:spcPct val="20000"/>
        </a:spcBef>
        <a:spcAft>
          <a:spcPct val="0"/>
        </a:spcAft>
        <a:buClr>
          <a:srgbClr val="DC2622"/>
        </a:buClr>
        <a:buSzPct val="70000"/>
        <a:buFont typeface="Wingdings" panose="05000000000000000000" pitchFamily="2" charset="2"/>
        <a:buChar char="Ø"/>
        <a:defRPr sz="2400">
          <a:solidFill>
            <a:schemeClr val="folHlink"/>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宋体" panose="02010600030101010101" pitchFamily="2" charset="-122"/>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C51546EF-5E61-48B8-9064-0BECDF31DB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B8F99224-AE71-4132-9083-923C403959A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FCDF5D-671E-4E09-83E5-DE94EC64A93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49413624-BB81-4DD9-819B-B3FBA4141D3B}" type="datetimeFigureOut">
              <a:rPr lang="zh-CN" altLang="en-US"/>
              <a:pPr>
                <a:defRPr/>
              </a:pPr>
              <a:t>2025/7/18</a:t>
            </a:fld>
            <a:endParaRPr lang="zh-CN" altLang="en-US"/>
          </a:p>
        </p:txBody>
      </p:sp>
      <p:sp>
        <p:nvSpPr>
          <p:cNvPr id="5" name="页脚占位符 4">
            <a:extLst>
              <a:ext uri="{FF2B5EF4-FFF2-40B4-BE49-F238E27FC236}">
                <a16:creationId xmlns:a16="http://schemas.microsoft.com/office/drawing/2014/main" id="{24E17276-B4C9-411C-BD9A-3F3BC98FBB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id="{FAC1FE4B-EA02-4E54-BF32-6B832985AA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8093DC9-3987-4584-8267-878513DB961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A64A7E01-C5D1-44AA-9122-9D2CDFB6A349}"/>
              </a:ext>
            </a:extLst>
          </p:cNvPr>
          <p:cNvSpPr>
            <a:spLocks noChangeArrowheads="1"/>
          </p:cNvSpPr>
          <p:nvPr/>
        </p:nvSpPr>
        <p:spPr bwMode="auto">
          <a:xfrm>
            <a:off x="0" y="0"/>
            <a:ext cx="1371600" cy="3500438"/>
          </a:xfrm>
          <a:prstGeom prst="rect">
            <a:avLst/>
          </a:prstGeom>
          <a:gradFill rotWithShape="1">
            <a:gsLst>
              <a:gs pos="0">
                <a:srgbClr val="ABB9DF"/>
              </a:gs>
              <a:gs pos="100000">
                <a:srgbClr val="FFFFFF"/>
              </a:gs>
            </a:gsLst>
            <a:lin ang="5400000" scaled="1"/>
          </a:gradFill>
          <a:ln>
            <a:noFill/>
          </a:ln>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3075" name="Rectangle 1032">
            <a:extLst>
              <a:ext uri="{FF2B5EF4-FFF2-40B4-BE49-F238E27FC236}">
                <a16:creationId xmlns:a16="http://schemas.microsoft.com/office/drawing/2014/main" id="{FAEC854A-31D7-49D7-B625-FD8D5EA4FD2B}"/>
              </a:ext>
            </a:extLst>
          </p:cNvPr>
          <p:cNvSpPr>
            <a:spLocks noChangeArrowheads="1"/>
          </p:cNvSpPr>
          <p:nvPr/>
        </p:nvSpPr>
        <p:spPr bwMode="auto">
          <a:xfrm>
            <a:off x="0" y="3716338"/>
            <a:ext cx="1371600" cy="3141662"/>
          </a:xfrm>
          <a:prstGeom prst="rect">
            <a:avLst/>
          </a:prstGeom>
          <a:gradFill rotWithShape="1">
            <a:gsLst>
              <a:gs pos="0">
                <a:srgbClr val="ABB9DF"/>
              </a:gs>
              <a:gs pos="100000">
                <a:srgbClr val="FFFFFF"/>
              </a:gs>
            </a:gsLst>
            <a:lin ang="2700000" scaled="1"/>
          </a:gradFill>
          <a:ln>
            <a:noFill/>
          </a:ln>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buFont typeface="Arial" panose="020B0604020202020204" pitchFamily="34" charset="0"/>
              <a:buNone/>
              <a:defRPr/>
            </a:pPr>
            <a:endParaRPr lang="zh-CN" altLang="en-US"/>
          </a:p>
        </p:txBody>
      </p:sp>
      <p:sp>
        <p:nvSpPr>
          <p:cNvPr id="3076" name="Line 1033">
            <a:extLst>
              <a:ext uri="{FF2B5EF4-FFF2-40B4-BE49-F238E27FC236}">
                <a16:creationId xmlns:a16="http://schemas.microsoft.com/office/drawing/2014/main" id="{9DE734EB-AEC0-434C-914D-F756B3CD69B0}"/>
              </a:ext>
            </a:extLst>
          </p:cNvPr>
          <p:cNvSpPr>
            <a:spLocks noChangeShapeType="1"/>
          </p:cNvSpPr>
          <p:nvPr/>
        </p:nvSpPr>
        <p:spPr bwMode="auto">
          <a:xfrm>
            <a:off x="0" y="3716338"/>
            <a:ext cx="91440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pic>
        <p:nvPicPr>
          <p:cNvPr id="3077" name="Picture 1034" descr="drum tower hospital">
            <a:extLst>
              <a:ext uri="{FF2B5EF4-FFF2-40B4-BE49-F238E27FC236}">
                <a16:creationId xmlns:a16="http://schemas.microsoft.com/office/drawing/2014/main" id="{BC86193E-9F89-461E-9FE5-5406EA0A49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1993" r="10052" b="4666"/>
          <a:stretch>
            <a:fillRect/>
          </a:stretch>
        </p:blipFill>
        <p:spPr bwMode="auto">
          <a:xfrm>
            <a:off x="76200" y="5638800"/>
            <a:ext cx="1295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35" descr="院徽">
            <a:extLst>
              <a:ext uri="{FF2B5EF4-FFF2-40B4-BE49-F238E27FC236}">
                <a16:creationId xmlns:a16="http://schemas.microsoft.com/office/drawing/2014/main" id="{25357725-13F6-4DF4-A2A3-6B8FD4472C40}"/>
              </a:ext>
            </a:extLst>
          </p:cNvPr>
          <p:cNvPicPr>
            <a:picLocks noChangeAspect="1" noChangeArrowheads="1"/>
          </p:cNvPicPr>
          <p:nvPr/>
        </p:nvPicPr>
        <p:blipFill>
          <a:blip r:embed="rId14">
            <a:clrChange>
              <a:clrFrom>
                <a:srgbClr val="FFFFFF"/>
              </a:clrFrom>
              <a:clrTo>
                <a:srgbClr val="FFFFFF">
                  <a:alpha val="0"/>
                </a:srgbClr>
              </a:clrTo>
            </a:clrChange>
            <a:lum contrast="84000"/>
            <a:extLst>
              <a:ext uri="{28A0092B-C50C-407E-A947-70E740481C1C}">
                <a14:useLocalDpi xmlns:a14="http://schemas.microsoft.com/office/drawing/2010/main" val="0"/>
              </a:ext>
            </a:extLst>
          </a:blip>
          <a:srcRect/>
          <a:stretch>
            <a:fillRect/>
          </a:stretch>
        </p:blipFill>
        <p:spPr bwMode="auto">
          <a:xfrm>
            <a:off x="228600" y="609600"/>
            <a:ext cx="914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2">
            <a:extLst>
              <a:ext uri="{FF2B5EF4-FFF2-40B4-BE49-F238E27FC236}">
                <a16:creationId xmlns:a16="http://schemas.microsoft.com/office/drawing/2014/main" id="{3406FC67-B804-4639-B16E-9A18CAD8714A}"/>
              </a:ext>
            </a:extLst>
          </p:cNvPr>
          <p:cNvSpPr>
            <a:spLocks noGrp="1" noChangeArrowheads="1"/>
          </p:cNvSpPr>
          <p:nvPr>
            <p:ph type="body" idx="1"/>
          </p:nvPr>
        </p:nvSpPr>
        <p:spPr bwMode="auto">
          <a:xfrm>
            <a:off x="1736725" y="1557338"/>
            <a:ext cx="7162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80" name="Rectangle 9">
            <a:extLst>
              <a:ext uri="{FF2B5EF4-FFF2-40B4-BE49-F238E27FC236}">
                <a16:creationId xmlns:a16="http://schemas.microsoft.com/office/drawing/2014/main" id="{B82C4B44-B064-4BB6-AC35-4B7F25B32659}"/>
              </a:ext>
            </a:extLst>
          </p:cNvPr>
          <p:cNvSpPr>
            <a:spLocks noGrp="1" noChangeArrowheads="1"/>
          </p:cNvSpPr>
          <p:nvPr>
            <p:ph type="title"/>
          </p:nvPr>
        </p:nvSpPr>
        <p:spPr bwMode="auto">
          <a:xfrm>
            <a:off x="1476375" y="631825"/>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zh-CN" altLang="zh-CN"/>
              <a:t> </a:t>
            </a:r>
            <a:r>
              <a:rPr lang="zh-CN" altLang="en-US"/>
              <a:t>单击此处编辑母版标题样式</a:t>
            </a:r>
          </a:p>
        </p:txBody>
      </p:sp>
      <p:sp>
        <p:nvSpPr>
          <p:cNvPr id="2057" name="Rectangle 1029">
            <a:extLst>
              <a:ext uri="{FF2B5EF4-FFF2-40B4-BE49-F238E27FC236}">
                <a16:creationId xmlns:a16="http://schemas.microsoft.com/office/drawing/2014/main" id="{9292AB62-6A2C-41E4-A92B-15248EC46D3C}"/>
              </a:ext>
            </a:extLst>
          </p:cNvPr>
          <p:cNvSpPr>
            <a:spLocks noGrp="1" noChangeArrowheads="1"/>
          </p:cNvSpPr>
          <p:nvPr>
            <p:ph type="dt" sz="quarter" idx="2"/>
          </p:nvPr>
        </p:nvSpPr>
        <p:spPr bwMode="auto">
          <a:xfrm>
            <a:off x="1119188" y="6318250"/>
            <a:ext cx="1905000" cy="457200"/>
          </a:xfrm>
          <a:prstGeom prst="rect">
            <a:avLst/>
          </a:prstGeom>
          <a:noFill/>
          <a:ln w="9525">
            <a:noFill/>
            <a:miter lim="800000"/>
          </a:ln>
        </p:spPr>
        <p:txBody>
          <a:bodyPr vert="horz" wrap="square" lIns="91440" tIns="45720" rIns="91440" bIns="45720" numCol="1" anchor="t" anchorCtr="0" compatLnSpc="1"/>
          <a:lstStyle>
            <a:lvl1pPr algn="l" eaLnBrk="1" hangingPunct="1">
              <a:buFont typeface="Arial" panose="020B0604020202020204" pitchFamily="34" charset="0"/>
              <a:buNone/>
              <a:defRPr sz="1400">
                <a:solidFill>
                  <a:schemeClr val="tx1"/>
                </a:solidFill>
                <a:ea typeface="宋体" panose="02010600030101010101" pitchFamily="2" charset="-122"/>
              </a:defRPr>
            </a:lvl1pPr>
          </a:lstStyle>
          <a:p>
            <a:pPr>
              <a:defRPr/>
            </a:pPr>
            <a:endParaRPr lang="en-US"/>
          </a:p>
        </p:txBody>
      </p:sp>
      <p:sp>
        <p:nvSpPr>
          <p:cNvPr id="2058" name="Rectangle 1030">
            <a:extLst>
              <a:ext uri="{FF2B5EF4-FFF2-40B4-BE49-F238E27FC236}">
                <a16:creationId xmlns:a16="http://schemas.microsoft.com/office/drawing/2014/main" id="{64E2F6F2-9670-461F-8957-15FB07017389}"/>
              </a:ext>
            </a:extLst>
          </p:cNvPr>
          <p:cNvSpPr>
            <a:spLocks noGrp="1" noChangeArrowheads="1"/>
          </p:cNvSpPr>
          <p:nvPr>
            <p:ph type="ftr" sz="quarter" idx="3"/>
          </p:nvPr>
        </p:nvSpPr>
        <p:spPr bwMode="auto">
          <a:xfrm>
            <a:off x="3557588" y="631825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a:solidFill>
                  <a:schemeClr val="tx1"/>
                </a:solidFill>
                <a:ea typeface="宋体" panose="02010600030101010101" pitchFamily="2" charset="-122"/>
              </a:defRPr>
            </a:lvl1pPr>
          </a:lstStyle>
          <a:p>
            <a:pPr>
              <a:defRPr/>
            </a:pPr>
            <a:endParaRPr lang="en-US"/>
          </a:p>
        </p:txBody>
      </p:sp>
      <p:sp>
        <p:nvSpPr>
          <p:cNvPr id="2059" name="Rectangle 1031">
            <a:extLst>
              <a:ext uri="{FF2B5EF4-FFF2-40B4-BE49-F238E27FC236}">
                <a16:creationId xmlns:a16="http://schemas.microsoft.com/office/drawing/2014/main" id="{B440F85F-EE64-4EBE-A07D-0E231E6E9E08}"/>
              </a:ext>
            </a:extLst>
          </p:cNvPr>
          <p:cNvSpPr>
            <a:spLocks noGrp="1" noChangeArrowheads="1"/>
          </p:cNvSpPr>
          <p:nvPr>
            <p:ph type="sldNum" sz="quarter" idx="4"/>
          </p:nvPr>
        </p:nvSpPr>
        <p:spPr bwMode="auto">
          <a:xfrm>
            <a:off x="6986588" y="631825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solidFill>
                  <a:schemeClr val="tx1"/>
                </a:solidFill>
              </a:defRPr>
            </a:lvl1pPr>
          </a:lstStyle>
          <a:p>
            <a:fld id="{2C04A6DC-2332-41CB-90B9-2DA9D71B0A32}"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mj-lt"/>
          <a:ea typeface="+mj-ea"/>
          <a:cs typeface="+mj-cs"/>
        </a:defRPr>
      </a:lvl1pPr>
      <a:lvl2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2pPr>
      <a:lvl3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3pPr>
      <a:lvl4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4pPr>
      <a:lvl5pPr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5pPr>
      <a:lvl6pPr marL="4572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6pPr>
      <a:lvl7pPr marL="9144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7pPr>
      <a:lvl8pPr marL="13716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8pPr>
      <a:lvl9pPr marL="1828800" algn="r" rtl="0" eaLnBrk="0" fontAlgn="base" hangingPunct="0">
        <a:spcBef>
          <a:spcPct val="0"/>
        </a:spcBef>
        <a:spcAft>
          <a:spcPct val="0"/>
        </a:spcAft>
        <a:buClr>
          <a:schemeClr val="hlink"/>
        </a:buClr>
        <a:buFont typeface="Wingdings" panose="05000000000000000000" pitchFamily="2" charset="2"/>
        <a:defRPr sz="4000">
          <a:solidFill>
            <a:srgbClr val="DC2622"/>
          </a:solidFill>
          <a:latin typeface="Arial" panose="020B0604020202020204" pitchFamily="34" charset="0"/>
          <a:ea typeface="黑体" panose="02010600030101010101" pitchFamily="49" charset="-122"/>
        </a:defRPr>
      </a:lvl9pPr>
    </p:titleStyle>
    <p:bodyStyle>
      <a:lvl1pPr marL="342900" indent="-342900" algn="l" rtl="0" eaLnBrk="0" fontAlgn="base" hangingPunct="0">
        <a:spcBef>
          <a:spcPct val="20000"/>
        </a:spcBef>
        <a:spcAft>
          <a:spcPct val="0"/>
        </a:spcAft>
        <a:buClr>
          <a:srgbClr val="DC2622"/>
        </a:buClr>
        <a:buSzPct val="70000"/>
        <a:buFont typeface="Wingdings" panose="05000000000000000000" pitchFamily="2" charset="2"/>
        <a:buChar char="q"/>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DC2622"/>
        </a:buClr>
        <a:buSzPct val="70000"/>
        <a:buFont typeface="Wingdings" panose="05000000000000000000" pitchFamily="2" charset="2"/>
        <a:buChar char="v"/>
        <a:defRPr sz="2800">
          <a:solidFill>
            <a:schemeClr val="folHlink"/>
          </a:solidFill>
          <a:latin typeface="+mn-lt"/>
          <a:ea typeface="宋体" panose="02010600030101010101" pitchFamily="2" charset="-122"/>
        </a:defRPr>
      </a:lvl2pPr>
      <a:lvl3pPr marL="1143000" indent="-228600" algn="l" rtl="0" eaLnBrk="0" fontAlgn="base" hangingPunct="0">
        <a:spcBef>
          <a:spcPct val="20000"/>
        </a:spcBef>
        <a:spcAft>
          <a:spcPct val="0"/>
        </a:spcAft>
        <a:buClr>
          <a:srgbClr val="DC2622"/>
        </a:buClr>
        <a:buSzPct val="70000"/>
        <a:buFont typeface="Wingdings" panose="05000000000000000000" pitchFamily="2" charset="2"/>
        <a:buChar char="Ø"/>
        <a:defRPr sz="2400">
          <a:solidFill>
            <a:schemeClr val="folHlink"/>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宋体" panose="02010600030101010101" pitchFamily="2" charset="-122"/>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a:solidFill>
            <a:schemeClr val="folHlink"/>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http://www.bcbs.com/images/history/50sad.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http://www.bcbs.com/images/history/50sad.jpg" TargetMode="External"/><Relationship Id="rId3" Type="http://schemas.openxmlformats.org/officeDocument/2006/relationships/image" Target="../media/image15.jpeg"/><Relationship Id="rId7"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http://www.bcbs.com/images/history/50sad.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A62784-076A-4284-8561-3BE77FED45CB}"/>
              </a:ext>
            </a:extLst>
          </p:cNvPr>
          <p:cNvSpPr txBox="1">
            <a:spLocks noChangeArrowheads="1"/>
          </p:cNvSpPr>
          <p:nvPr/>
        </p:nvSpPr>
        <p:spPr bwMode="auto">
          <a:xfrm>
            <a:off x="1222375" y="1844675"/>
            <a:ext cx="7639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zh-CN" altLang="en-US" sz="4800" b="1">
                <a:solidFill>
                  <a:schemeClr val="bg2"/>
                </a:solidFill>
                <a:latin typeface="华文楷体" panose="02010600040101010101" pitchFamily="2" charset="-122"/>
                <a:ea typeface="华文楷体" panose="02010600040101010101" pitchFamily="2" charset="-122"/>
              </a:rPr>
              <a:t>健康管理现况与研究展望</a:t>
            </a:r>
          </a:p>
        </p:txBody>
      </p:sp>
      <p:sp>
        <p:nvSpPr>
          <p:cNvPr id="18435" name="矩形 2">
            <a:extLst>
              <a:ext uri="{FF2B5EF4-FFF2-40B4-BE49-F238E27FC236}">
                <a16:creationId xmlns:a16="http://schemas.microsoft.com/office/drawing/2014/main" id="{F015B537-C29B-4126-B437-F3411BE40112}"/>
              </a:ext>
            </a:extLst>
          </p:cNvPr>
          <p:cNvSpPr>
            <a:spLocks noChangeArrowheads="1"/>
          </p:cNvSpPr>
          <p:nvPr/>
        </p:nvSpPr>
        <p:spPr bwMode="auto">
          <a:xfrm>
            <a:off x="1835150" y="3933825"/>
            <a:ext cx="6049963"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ct val="150000"/>
              </a:lnSpc>
              <a:spcBef>
                <a:spcPct val="0"/>
              </a:spcBef>
              <a:buClr>
                <a:schemeClr val="accent1"/>
              </a:buClr>
              <a:buSzTx/>
              <a:buFontTx/>
              <a:buNone/>
            </a:pPr>
            <a:r>
              <a:rPr lang="zh-CN" altLang="en-US" sz="2800" b="1" dirty="0">
                <a:solidFill>
                  <a:schemeClr val="bg2"/>
                </a:solidFill>
                <a:latin typeface="华文楷体" panose="02010600040101010101" pitchFamily="2" charset="-122"/>
                <a:ea typeface="华文楷体" panose="02010600040101010101" pitchFamily="2" charset="-122"/>
                <a:sym typeface="微软雅黑" panose="020B0503020204020204" pitchFamily="34" charset="-122"/>
              </a:rPr>
              <a:t>南京大学医学院附属鼓楼医院    </a:t>
            </a:r>
            <a:endParaRPr lang="en-US" altLang="zh-CN" sz="2800" b="1" dirty="0">
              <a:solidFill>
                <a:schemeClr val="bg2"/>
              </a:solidFill>
              <a:latin typeface="华文楷体" panose="02010600040101010101" pitchFamily="2" charset="-122"/>
              <a:ea typeface="华文楷体" panose="02010600040101010101" pitchFamily="2" charset="-122"/>
              <a:sym typeface="微软雅黑" panose="020B0503020204020204" pitchFamily="34" charset="-122"/>
            </a:endParaRPr>
          </a:p>
          <a:p>
            <a:pPr algn="ctr" eaLnBrk="1" hangingPunct="1">
              <a:lnSpc>
                <a:spcPct val="150000"/>
              </a:lnSpc>
              <a:spcBef>
                <a:spcPct val="0"/>
              </a:spcBef>
              <a:buClr>
                <a:schemeClr val="accent1"/>
              </a:buClr>
              <a:buSzTx/>
              <a:buFontTx/>
              <a:buNone/>
            </a:pPr>
            <a:r>
              <a:rPr lang="zh-CN" altLang="en-US" sz="2800" b="1" dirty="0">
                <a:solidFill>
                  <a:schemeClr val="bg2"/>
                </a:solidFill>
                <a:latin typeface="华文楷体" panose="02010600040101010101" pitchFamily="2" charset="-122"/>
                <a:ea typeface="华文楷体" panose="02010600040101010101" pitchFamily="2" charset="-122"/>
                <a:sym typeface="微软雅黑" panose="020B0503020204020204" pitchFamily="34" charset="-122"/>
              </a:rPr>
              <a:t>周卫红 </a:t>
            </a:r>
          </a:p>
          <a:p>
            <a:pPr algn="ctr" eaLnBrk="1" hangingPunct="1">
              <a:lnSpc>
                <a:spcPct val="150000"/>
              </a:lnSpc>
              <a:spcBef>
                <a:spcPct val="0"/>
              </a:spcBef>
              <a:buClr>
                <a:schemeClr val="accent1"/>
              </a:buClr>
              <a:buSzTx/>
              <a:buFontTx/>
              <a:buNone/>
            </a:pPr>
            <a:r>
              <a:rPr lang="en-US" altLang="zh-CN" sz="2800" b="1">
                <a:solidFill>
                  <a:schemeClr val="bg2"/>
                </a:solidFill>
                <a:latin typeface="华文楷体" panose="02010600040101010101" pitchFamily="2" charset="-122"/>
                <a:ea typeface="华文楷体" panose="02010600040101010101" pitchFamily="2" charset="-122"/>
                <a:sym typeface="微软雅黑" panose="020B0503020204020204" pitchFamily="34" charset="-122"/>
              </a:rPr>
              <a:t>2024 10</a:t>
            </a:r>
            <a:r>
              <a:rPr lang="zh-CN" altLang="en-US" sz="2800" b="1" dirty="0">
                <a:solidFill>
                  <a:schemeClr val="bg2"/>
                </a:solidFill>
                <a:latin typeface="华文楷体" panose="02010600040101010101" pitchFamily="2" charset="-122"/>
                <a:ea typeface="华文楷体" panose="02010600040101010101" pitchFamily="2" charset="-122"/>
                <a:sym typeface="微软雅黑" panose="020B0503020204020204" pitchFamily="34" charset="-122"/>
              </a:rPr>
              <a:t>  </a:t>
            </a:r>
            <a:endParaRPr lang="en-US" altLang="zh-CN" sz="2800" b="1" dirty="0">
              <a:solidFill>
                <a:schemeClr val="bg2"/>
              </a:solidFill>
              <a:latin typeface="华文楷体" panose="02010600040101010101" pitchFamily="2" charset="-122"/>
              <a:ea typeface="华文楷体" panose="02010600040101010101" pitchFamily="2"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3BDBD77-DEFB-4AA1-8A17-20348C634FC1}"/>
              </a:ext>
            </a:extLst>
          </p:cNvPr>
          <p:cNvSpPr>
            <a:spLocks noGrp="1" noChangeArrowheads="1"/>
          </p:cNvSpPr>
          <p:nvPr>
            <p:ph type="title"/>
          </p:nvPr>
        </p:nvSpPr>
        <p:spPr/>
        <p:txBody>
          <a:bodyPr/>
          <a:lstStyle/>
          <a:p>
            <a:br>
              <a:rPr lang="en-US" altLang="zh-CN"/>
            </a:br>
            <a:br>
              <a:rPr lang="en-US" altLang="zh-CN"/>
            </a:br>
            <a:br>
              <a:rPr lang="en-US" altLang="zh-CN"/>
            </a:br>
            <a:endParaRPr lang="en-US" altLang="zh-CN"/>
          </a:p>
        </p:txBody>
      </p:sp>
      <p:sp>
        <p:nvSpPr>
          <p:cNvPr id="34819" name="Rectangle 4">
            <a:extLst>
              <a:ext uri="{FF2B5EF4-FFF2-40B4-BE49-F238E27FC236}">
                <a16:creationId xmlns:a16="http://schemas.microsoft.com/office/drawing/2014/main" id="{21984B62-D3A0-44F3-93F0-7889D950E5FA}"/>
              </a:ext>
            </a:extLst>
          </p:cNvPr>
          <p:cNvSpPr>
            <a:spLocks noChangeArrowheads="1"/>
          </p:cNvSpPr>
          <p:nvPr/>
        </p:nvSpPr>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zh-CN" sz="2400">
              <a:solidFill>
                <a:srgbClr val="FFFF00"/>
              </a:solidFill>
              <a:latin typeface="Times New Roman" panose="02020603050405020304" pitchFamily="18" charset="0"/>
              <a:ea typeface="宋体" panose="02010600030101010101" pitchFamily="2" charset="-122"/>
            </a:endParaRPr>
          </a:p>
        </p:txBody>
      </p:sp>
      <p:graphicFrame>
        <p:nvGraphicFramePr>
          <p:cNvPr id="34820" name="图表 7">
            <a:extLst>
              <a:ext uri="{FF2B5EF4-FFF2-40B4-BE49-F238E27FC236}">
                <a16:creationId xmlns:a16="http://schemas.microsoft.com/office/drawing/2014/main" id="{07107FBA-611F-4AA0-8D8F-F1072C0696E1}"/>
              </a:ext>
            </a:extLst>
          </p:cNvPr>
          <p:cNvGraphicFramePr>
            <a:graphicFrameLocks/>
          </p:cNvGraphicFramePr>
          <p:nvPr/>
        </p:nvGraphicFramePr>
        <p:xfrm>
          <a:off x="1784350" y="714375"/>
          <a:ext cx="7086600" cy="4781550"/>
        </p:xfrm>
        <a:graphic>
          <a:graphicData uri="http://schemas.openxmlformats.org/presentationml/2006/ole">
            <mc:AlternateContent xmlns:mc="http://schemas.openxmlformats.org/markup-compatibility/2006">
              <mc:Choice xmlns:v="urn:schemas-microsoft-com:vml" Requires="v">
                <p:oleObj r:id="rId3" imgW="7084166" imgH="4785775" progId="Excel.Chart.8">
                  <p:embed/>
                </p:oleObj>
              </mc:Choice>
              <mc:Fallback>
                <p:oleObj r:id="rId3" imgW="7084166" imgH="4785775" progId="Excel.Chart.8">
                  <p:embed/>
                  <p:pic>
                    <p:nvPicPr>
                      <p:cNvPr id="0" name="图表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714375"/>
                        <a:ext cx="7086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Rectangle 7">
            <a:extLst>
              <a:ext uri="{FF2B5EF4-FFF2-40B4-BE49-F238E27FC236}">
                <a16:creationId xmlns:a16="http://schemas.microsoft.com/office/drawing/2014/main" id="{9A30EBF8-6E85-4870-A7FA-6B7F3753B70C}"/>
              </a:ext>
            </a:extLst>
          </p:cNvPr>
          <p:cNvSpPr>
            <a:spLocks noGrp="1" noChangeArrowheads="1"/>
          </p:cNvSpPr>
          <p:nvPr>
            <p:ph type="body" idx="1"/>
          </p:nvPr>
        </p:nvSpPr>
        <p:spPr>
          <a:xfrm>
            <a:off x="1763713" y="404813"/>
            <a:ext cx="6191250" cy="762000"/>
          </a:xfrm>
        </p:spPr>
        <p:txBody>
          <a:bodyPr>
            <a:spAutoFit/>
          </a:bodyPr>
          <a:lstStyle/>
          <a:p>
            <a:pPr>
              <a:buFont typeface="Wingdings" panose="05000000000000000000" pitchFamily="2" charset="2"/>
              <a:buNone/>
            </a:pPr>
            <a:r>
              <a:rPr lang="zh-CN" altLang="en-US" sz="4400" b="1">
                <a:solidFill>
                  <a:schemeClr val="tx1"/>
                </a:solidFill>
              </a:rPr>
              <a:t>健康与费用成本</a:t>
            </a:r>
          </a:p>
        </p:txBody>
      </p:sp>
      <p:sp>
        <p:nvSpPr>
          <p:cNvPr id="34822" name="文本框 99">
            <a:extLst>
              <a:ext uri="{FF2B5EF4-FFF2-40B4-BE49-F238E27FC236}">
                <a16:creationId xmlns:a16="http://schemas.microsoft.com/office/drawing/2014/main" id="{65053A25-6EAD-487F-872D-DFD44A95AFDE}"/>
              </a:ext>
            </a:extLst>
          </p:cNvPr>
          <p:cNvSpPr txBox="1">
            <a:spLocks noChangeArrowheads="1"/>
          </p:cNvSpPr>
          <p:nvPr/>
        </p:nvSpPr>
        <p:spPr bwMode="auto">
          <a:xfrm>
            <a:off x="1355725" y="4572000"/>
            <a:ext cx="24288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C00000"/>
                </a:solidFill>
                <a:latin typeface="微软雅黑" panose="020B0503020204020204" pitchFamily="34" charset="-122"/>
                <a:ea typeface="微软雅黑" panose="020B0503020204020204" pitchFamily="34" charset="-122"/>
                <a:cs typeface="宋体" panose="02010600030101010101" pitchFamily="2" charset="-122"/>
              </a:rPr>
              <a:t>因健康问题造成的生产效率下降威胁美国的经济和发展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图片1.png">
            <a:extLst>
              <a:ext uri="{FF2B5EF4-FFF2-40B4-BE49-F238E27FC236}">
                <a16:creationId xmlns:a16="http://schemas.microsoft.com/office/drawing/2014/main" id="{283C612E-16A0-4A3A-990F-E8F6E745A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3225"/>
            <a:ext cx="7961312"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1" descr="image7">
            <a:extLst>
              <a:ext uri="{FF2B5EF4-FFF2-40B4-BE49-F238E27FC236}">
                <a16:creationId xmlns:a16="http://schemas.microsoft.com/office/drawing/2014/main" id="{5B16D250-8F80-4E4F-9399-F0D17CC2399E}"/>
              </a:ext>
            </a:extLst>
          </p:cNvPr>
          <p:cNvGraphicFramePr>
            <a:graphicFrameLocks noChangeAspect="1"/>
          </p:cNvGraphicFramePr>
          <p:nvPr/>
        </p:nvGraphicFramePr>
        <p:xfrm>
          <a:off x="0" y="0"/>
          <a:ext cx="9144000" cy="6686550"/>
        </p:xfrm>
        <a:graphic>
          <a:graphicData uri="http://schemas.openxmlformats.org/presentationml/2006/ole">
            <mc:AlternateContent xmlns:mc="http://schemas.openxmlformats.org/markup-compatibility/2006">
              <mc:Choice xmlns:v="urn:schemas-microsoft-com:vml" Requires="v">
                <p:oleObj name="Slide" r:id="rId3" imgW="27432000" imgH="20574000" progId="">
                  <p:embed/>
                </p:oleObj>
              </mc:Choice>
              <mc:Fallback>
                <p:oleObj name="Slide" r:id="rId3" imgW="27432000" imgH="20574000" progId="">
                  <p:embed/>
                  <p:pic>
                    <p:nvPicPr>
                      <p:cNvPr id="0" name="Object 1" descr="imag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Text Box 3">
            <a:extLst>
              <a:ext uri="{FF2B5EF4-FFF2-40B4-BE49-F238E27FC236}">
                <a16:creationId xmlns:a16="http://schemas.microsoft.com/office/drawing/2014/main" id="{FEBC14EC-93B8-4853-8818-061561B0270B}"/>
              </a:ext>
            </a:extLst>
          </p:cNvPr>
          <p:cNvSpPr txBox="1">
            <a:spLocks noChangeArrowheads="1"/>
          </p:cNvSpPr>
          <p:nvPr/>
        </p:nvSpPr>
        <p:spPr bwMode="auto">
          <a:xfrm>
            <a:off x="1979613" y="2060575"/>
            <a:ext cx="54721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rgbClr val="FF0000"/>
                </a:solidFill>
                <a:latin typeface="Times New Roman" panose="02020603050405020304" pitchFamily="18" charset="0"/>
                <a:ea typeface="宋体" panose="02010600030101010101" pitchFamily="2" charset="-122"/>
              </a:rPr>
              <a:t>美国每年每个员工医疗卫生开支，</a:t>
            </a:r>
            <a:r>
              <a:rPr lang="en-US" altLang="zh-CN" sz="2000" b="1">
                <a:solidFill>
                  <a:srgbClr val="FF0000"/>
                </a:solidFill>
                <a:latin typeface="Times New Roman" panose="02020603050405020304" pitchFamily="18" charset="0"/>
                <a:ea typeface="宋体" panose="02010600030101010101" pitchFamily="2" charset="-122"/>
              </a:rPr>
              <a:t>1995-2002</a:t>
            </a:r>
          </a:p>
          <a:p>
            <a:pPr eaLnBrk="1" hangingPunct="1">
              <a:spcBef>
                <a:spcPct val="0"/>
              </a:spcBef>
              <a:buClrTx/>
              <a:buSzTx/>
              <a:buFontTx/>
              <a:buNone/>
            </a:pPr>
            <a:endParaRPr lang="en-US" altLang="zh-CN" sz="2400" b="1">
              <a:solidFill>
                <a:srgbClr val="FFFF00"/>
              </a:solidFill>
              <a:latin typeface="Times New Roman" panose="02020603050405020304" pitchFamily="18" charset="0"/>
              <a:ea typeface="宋体" panose="02010600030101010101" pitchFamily="2" charset="-122"/>
            </a:endParaRPr>
          </a:p>
        </p:txBody>
      </p:sp>
      <p:sp>
        <p:nvSpPr>
          <p:cNvPr id="37892" name="Text Box 4">
            <a:extLst>
              <a:ext uri="{FF2B5EF4-FFF2-40B4-BE49-F238E27FC236}">
                <a16:creationId xmlns:a16="http://schemas.microsoft.com/office/drawing/2014/main" id="{D65A6DEC-958C-4067-89E3-2A97F3014D2E}"/>
              </a:ext>
            </a:extLst>
          </p:cNvPr>
          <p:cNvSpPr txBox="1">
            <a:spLocks noChangeArrowheads="1"/>
          </p:cNvSpPr>
          <p:nvPr/>
        </p:nvSpPr>
        <p:spPr bwMode="auto">
          <a:xfrm>
            <a:off x="0" y="6338888"/>
            <a:ext cx="9144000" cy="396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zh-CN" altLang="en-US" sz="2000" b="1">
                <a:solidFill>
                  <a:srgbClr val="FF0000"/>
                </a:solidFill>
                <a:latin typeface="Times New Roman" panose="02020603050405020304" pitchFamily="18" charset="0"/>
                <a:ea typeface="宋体" panose="02010600030101010101" pitchFamily="2" charset="-122"/>
              </a:rPr>
              <a:t>员工</a:t>
            </a:r>
            <a:r>
              <a:rPr lang="en-US" altLang="zh-CN" sz="2000" b="1">
                <a:solidFill>
                  <a:srgbClr val="FF0000"/>
                </a:solidFill>
                <a:latin typeface="Times New Roman" panose="02020603050405020304" pitchFamily="18" charset="0"/>
                <a:ea typeface="宋体" panose="02010600030101010101" pitchFamily="2" charset="-122"/>
              </a:rPr>
              <a:t>$1</a:t>
            </a:r>
            <a:r>
              <a:rPr lang="zh-CN" altLang="en-US" sz="2000" b="1">
                <a:solidFill>
                  <a:srgbClr val="FF0000"/>
                </a:solidFill>
                <a:latin typeface="Times New Roman" panose="02020603050405020304" pitchFamily="18" charset="0"/>
                <a:ea typeface="宋体" panose="02010600030101010101" pitchFamily="2" charset="-122"/>
              </a:rPr>
              <a:t>医药开支伴随</a:t>
            </a:r>
            <a:r>
              <a:rPr lang="en-US" altLang="zh-CN" sz="2000" b="1">
                <a:solidFill>
                  <a:srgbClr val="FF0000"/>
                </a:solidFill>
                <a:latin typeface="Times New Roman" panose="02020603050405020304" pitchFamily="18" charset="0"/>
                <a:ea typeface="宋体" panose="02010600030101010101" pitchFamily="2" charset="-122"/>
              </a:rPr>
              <a:t>$2-3</a:t>
            </a:r>
            <a:r>
              <a:rPr lang="zh-CN" altLang="en-US" sz="2000" b="1">
                <a:solidFill>
                  <a:srgbClr val="FF0000"/>
                </a:solidFill>
                <a:latin typeface="Times New Roman" panose="02020603050405020304" pitchFamily="18" charset="0"/>
                <a:ea typeface="宋体" panose="02010600030101010101" pitchFamily="2" charset="-122"/>
              </a:rPr>
              <a:t>因健康问题带来的生产效率下降损失</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a:extLst>
              <a:ext uri="{FF2B5EF4-FFF2-40B4-BE49-F238E27FC236}">
                <a16:creationId xmlns:a16="http://schemas.microsoft.com/office/drawing/2014/main" id="{4432ADC4-E55D-44C8-B02E-C2C25C681FFB}"/>
              </a:ext>
            </a:extLst>
          </p:cNvPr>
          <p:cNvGrpSpPr>
            <a:grpSpLocks/>
          </p:cNvGrpSpPr>
          <p:nvPr/>
        </p:nvGrpSpPr>
        <p:grpSpPr bwMode="auto">
          <a:xfrm>
            <a:off x="1116013" y="1773238"/>
            <a:ext cx="1117600" cy="1079500"/>
            <a:chOff x="135" y="1026"/>
            <a:chExt cx="718" cy="680"/>
          </a:xfrm>
        </p:grpSpPr>
        <p:sp>
          <p:nvSpPr>
            <p:cNvPr id="2" name="椭圆 10">
              <a:extLst>
                <a:ext uri="{FF2B5EF4-FFF2-40B4-BE49-F238E27FC236}">
                  <a16:creationId xmlns:a16="http://schemas.microsoft.com/office/drawing/2014/main" id="{3825FC8C-EDC4-42EC-B1B2-72290BF4D3BD}"/>
                </a:ext>
              </a:extLst>
            </p:cNvPr>
            <p:cNvSpPr/>
            <p:nvPr/>
          </p:nvSpPr>
          <p:spPr>
            <a:xfrm>
              <a:off x="146" y="1026"/>
              <a:ext cx="695" cy="680"/>
            </a:xfrm>
            <a:prstGeom prst="ellipse">
              <a:avLst/>
            </a:prstGeom>
            <a:solidFill>
              <a:schemeClr val="bg1"/>
            </a:solidFill>
            <a:ln w="57150">
              <a:solidFill>
                <a:srgbClr val="FF8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39962" name="文本框 21">
              <a:extLst>
                <a:ext uri="{FF2B5EF4-FFF2-40B4-BE49-F238E27FC236}">
                  <a16:creationId xmlns:a16="http://schemas.microsoft.com/office/drawing/2014/main" id="{155F5E3F-3387-483E-97D0-0EB690CB2B21}"/>
                </a:ext>
              </a:extLst>
            </p:cNvPr>
            <p:cNvSpPr txBox="1">
              <a:spLocks noChangeArrowheads="1"/>
            </p:cNvSpPr>
            <p:nvPr/>
          </p:nvSpPr>
          <p:spPr bwMode="auto">
            <a:xfrm rot="-1268207">
              <a:off x="135" y="1121"/>
              <a:ext cx="7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kumimoji="1" lang="en-US" altLang="zh-CN" sz="1800" b="1">
                  <a:solidFill>
                    <a:srgbClr val="0000FF"/>
                  </a:solidFill>
                  <a:latin typeface="Times New Roman" panose="02020603050405020304" pitchFamily="18" charset="0"/>
                  <a:ea typeface="宋体" panose="02010600030101010101" pitchFamily="2" charset="-122"/>
                </a:rPr>
                <a:t>Union </a:t>
              </a:r>
            </a:p>
            <a:p>
              <a:pPr algn="ctr" eaLnBrk="1" hangingPunct="1">
                <a:spcBef>
                  <a:spcPct val="0"/>
                </a:spcBef>
                <a:buClrTx/>
                <a:buSzTx/>
                <a:buFontTx/>
                <a:buNone/>
              </a:pPr>
              <a:r>
                <a:rPr kumimoji="1" lang="zh-CN" altLang="en-US" sz="1800" b="1">
                  <a:solidFill>
                    <a:srgbClr val="0000FF"/>
                  </a:solidFill>
                  <a:latin typeface="Times New Roman" panose="02020603050405020304" pitchFamily="18" charset="0"/>
                  <a:ea typeface="宋体" panose="02010600030101010101" pitchFamily="2" charset="-122"/>
                </a:rPr>
                <a:t>铁路公司</a:t>
              </a:r>
            </a:p>
          </p:txBody>
        </p:sp>
      </p:grpSp>
      <p:sp>
        <p:nvSpPr>
          <p:cNvPr id="24" name="矩形 23">
            <a:extLst>
              <a:ext uri="{FF2B5EF4-FFF2-40B4-BE49-F238E27FC236}">
                <a16:creationId xmlns:a16="http://schemas.microsoft.com/office/drawing/2014/main" id="{5C0F4DF2-54DF-4C1E-8D64-3E3B9C7CB607}"/>
              </a:ext>
            </a:extLst>
          </p:cNvPr>
          <p:cNvSpPr/>
          <p:nvPr/>
        </p:nvSpPr>
        <p:spPr>
          <a:xfrm>
            <a:off x="2484438" y="1700213"/>
            <a:ext cx="69850" cy="1152525"/>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25" name="矩形 8">
            <a:extLst>
              <a:ext uri="{FF2B5EF4-FFF2-40B4-BE49-F238E27FC236}">
                <a16:creationId xmlns:a16="http://schemas.microsoft.com/office/drawing/2014/main" id="{FC92EE2A-7DA0-42F0-BB85-11EB566F7BE4}"/>
              </a:ext>
            </a:extLst>
          </p:cNvPr>
          <p:cNvSpPr>
            <a:spLocks noChangeArrowheads="1"/>
          </p:cNvSpPr>
          <p:nvPr/>
        </p:nvSpPr>
        <p:spPr bwMode="auto">
          <a:xfrm>
            <a:off x="2627313" y="1628775"/>
            <a:ext cx="65166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10000"/>
              </a:spcBef>
              <a:buClrTx/>
              <a:buSzTx/>
              <a:buFontTx/>
              <a:buNone/>
            </a:pPr>
            <a:r>
              <a:rPr kumimoji="1" lang="zh-CN" altLang="en-US" sz="1600">
                <a:solidFill>
                  <a:schemeClr val="bg1"/>
                </a:solidFill>
                <a:latin typeface="微软雅黑" panose="020B0503020204020204" pitchFamily="34" charset="-122"/>
                <a:ea typeface="微软雅黑" panose="020B0503020204020204" pitchFamily="34" charset="-122"/>
              </a:rPr>
              <a:t>       </a:t>
            </a:r>
            <a:r>
              <a:rPr kumimoji="1" lang="zh-CN" altLang="en-US" sz="1800" b="1">
                <a:solidFill>
                  <a:schemeClr val="tx1"/>
                </a:solidFill>
                <a:latin typeface="微软雅黑" panose="020B0503020204020204" pitchFamily="34" charset="-122"/>
                <a:ea typeface="微软雅黑" panose="020B0503020204020204" pitchFamily="34" charset="-122"/>
              </a:rPr>
              <a:t>对28,000员工推行健康促进项目，每人每年花费50美元。结果每年纯节省126万美元。费用/效益 = 1: 1.57 。以群体计，患高血压危险性下降45%，高血胆固醇下降34%，体重过高下降 30%，21%停止吸烟。</a:t>
            </a:r>
          </a:p>
        </p:txBody>
      </p:sp>
      <p:grpSp>
        <p:nvGrpSpPr>
          <p:cNvPr id="4" name="组合 31">
            <a:extLst>
              <a:ext uri="{FF2B5EF4-FFF2-40B4-BE49-F238E27FC236}">
                <a16:creationId xmlns:a16="http://schemas.microsoft.com/office/drawing/2014/main" id="{5D47C07E-73F7-46FE-8EF5-F6AD56936994}"/>
              </a:ext>
            </a:extLst>
          </p:cNvPr>
          <p:cNvGrpSpPr>
            <a:grpSpLocks/>
          </p:cNvGrpSpPr>
          <p:nvPr/>
        </p:nvGrpSpPr>
        <p:grpSpPr bwMode="auto">
          <a:xfrm>
            <a:off x="1187450" y="3213100"/>
            <a:ext cx="1065213" cy="1014413"/>
            <a:chOff x="2355145" y="3268771"/>
            <a:chExt cx="1263829" cy="1224136"/>
          </a:xfrm>
        </p:grpSpPr>
        <p:sp>
          <p:nvSpPr>
            <p:cNvPr id="14" name="椭圆 13">
              <a:extLst>
                <a:ext uri="{FF2B5EF4-FFF2-40B4-BE49-F238E27FC236}">
                  <a16:creationId xmlns:a16="http://schemas.microsoft.com/office/drawing/2014/main" id="{4B0E756F-1481-4AF8-83E4-44A693B4434A}"/>
                </a:ext>
              </a:extLst>
            </p:cNvPr>
            <p:cNvSpPr/>
            <p:nvPr/>
          </p:nvSpPr>
          <p:spPr>
            <a:xfrm>
              <a:off x="2372097" y="3268771"/>
              <a:ext cx="1224275" cy="1224136"/>
            </a:xfrm>
            <a:prstGeom prst="ellipse">
              <a:avLst/>
            </a:prstGeom>
            <a:solidFill>
              <a:schemeClr val="bg1"/>
            </a:solidFill>
            <a:ln w="57150">
              <a:solidFill>
                <a:srgbClr val="3C7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39960" name="文本框 25">
              <a:extLst>
                <a:ext uri="{FF2B5EF4-FFF2-40B4-BE49-F238E27FC236}">
                  <a16:creationId xmlns:a16="http://schemas.microsoft.com/office/drawing/2014/main" id="{64F050A4-E3C0-44CE-ABC2-351AC3DA16B3}"/>
                </a:ext>
              </a:extLst>
            </p:cNvPr>
            <p:cNvSpPr txBox="1">
              <a:spLocks noChangeArrowheads="1"/>
            </p:cNvSpPr>
            <p:nvPr/>
          </p:nvSpPr>
          <p:spPr bwMode="auto">
            <a:xfrm rot="-1268207">
              <a:off x="2355145" y="3565706"/>
              <a:ext cx="1263829" cy="77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1800" b="1">
                  <a:solidFill>
                    <a:srgbClr val="0000FF"/>
                  </a:solidFill>
                  <a:latin typeface="Times New Roman" panose="02020603050405020304" pitchFamily="18" charset="0"/>
                  <a:ea typeface="宋体" panose="02010600030101010101" pitchFamily="2" charset="-122"/>
                </a:rPr>
                <a:t>DuPont </a:t>
              </a:r>
              <a:r>
                <a:rPr lang="zh-CN" altLang="en-US" sz="1800" b="1">
                  <a:solidFill>
                    <a:srgbClr val="0000FF"/>
                  </a:solidFill>
                  <a:latin typeface="Times New Roman" panose="02020603050405020304" pitchFamily="18" charset="0"/>
                  <a:ea typeface="宋体" panose="02010600030101010101" pitchFamily="2" charset="-122"/>
                </a:rPr>
                <a:t>公司</a:t>
              </a:r>
              <a:endParaRPr kumimoji="1" lang="zh-CN" altLang="en-US" sz="1800">
                <a:solidFill>
                  <a:srgbClr val="0000FF"/>
                </a:solidFill>
                <a:latin typeface="Times New Roman" panose="02020603050405020304" pitchFamily="18" charset="0"/>
                <a:ea typeface="宋体" panose="02010600030101010101" pitchFamily="2" charset="-122"/>
              </a:endParaRPr>
            </a:p>
          </p:txBody>
        </p:sp>
      </p:grpSp>
      <p:sp>
        <p:nvSpPr>
          <p:cNvPr id="27" name="矩形 26">
            <a:extLst>
              <a:ext uri="{FF2B5EF4-FFF2-40B4-BE49-F238E27FC236}">
                <a16:creationId xmlns:a16="http://schemas.microsoft.com/office/drawing/2014/main" id="{433C91A3-C5AA-4413-97A7-2D8050DF41DF}"/>
              </a:ext>
            </a:extLst>
          </p:cNvPr>
          <p:cNvSpPr/>
          <p:nvPr/>
        </p:nvSpPr>
        <p:spPr>
          <a:xfrm>
            <a:off x="2449513" y="3138488"/>
            <a:ext cx="69850" cy="1082675"/>
          </a:xfrm>
          <a:prstGeom prst="rect">
            <a:avLst/>
          </a:prstGeom>
          <a:solidFill>
            <a:srgbClr val="3C78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28" name="矩形 8">
            <a:extLst>
              <a:ext uri="{FF2B5EF4-FFF2-40B4-BE49-F238E27FC236}">
                <a16:creationId xmlns:a16="http://schemas.microsoft.com/office/drawing/2014/main" id="{5F949D98-E794-4BA9-BD50-9CF3DCD4A858}"/>
              </a:ext>
            </a:extLst>
          </p:cNvPr>
          <p:cNvSpPr>
            <a:spLocks noChangeArrowheads="1"/>
          </p:cNvSpPr>
          <p:nvPr/>
        </p:nvSpPr>
        <p:spPr bwMode="auto">
          <a:xfrm>
            <a:off x="2627313" y="3095625"/>
            <a:ext cx="2808287"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lnSpc>
                <a:spcPct val="130000"/>
              </a:lnSpc>
              <a:spcBef>
                <a:spcPct val="0"/>
              </a:spcBef>
              <a:buClrTx/>
              <a:buSzTx/>
              <a:buFontTx/>
              <a:buNone/>
            </a:pPr>
            <a:r>
              <a:rPr lang="zh-CN" altLang="en-US" sz="1400">
                <a:solidFill>
                  <a:schemeClr val="bg1"/>
                </a:solidFill>
                <a:latin typeface="微软雅黑" panose="020B0503020204020204" pitchFamily="34" charset="-122"/>
                <a:ea typeface="微软雅黑" panose="020B0503020204020204" pitchFamily="34" charset="-122"/>
              </a:rPr>
              <a:t>    </a:t>
            </a:r>
            <a:r>
              <a:rPr lang="zh-CN" altLang="en-US" sz="1600" b="1">
                <a:solidFill>
                  <a:schemeClr val="tx1"/>
                </a:solidFill>
                <a:latin typeface="微软雅黑" panose="020B0503020204020204" pitchFamily="34" charset="-122"/>
                <a:ea typeface="微软雅黑" panose="020B0503020204020204" pitchFamily="34" charset="-122"/>
              </a:rPr>
              <a:t>就缺勤而言，</a:t>
            </a:r>
            <a:r>
              <a:rPr lang="en-US" altLang="zh-CN" sz="1600" b="1">
                <a:solidFill>
                  <a:schemeClr val="tx1"/>
                </a:solidFill>
                <a:latin typeface="微软雅黑" panose="020B0503020204020204" pitchFamily="34" charset="-122"/>
                <a:ea typeface="微软雅黑" panose="020B0503020204020204" pitchFamily="34" charset="-122"/>
              </a:rPr>
              <a:t>45000</a:t>
            </a:r>
            <a:r>
              <a:rPr lang="zh-CN" altLang="en-US" sz="1600" b="1">
                <a:solidFill>
                  <a:schemeClr val="tx1"/>
                </a:solidFill>
                <a:latin typeface="微软雅黑" panose="020B0503020204020204" pitchFamily="34" charset="-122"/>
                <a:ea typeface="微软雅黑" panose="020B0503020204020204" pitchFamily="34" charset="-122"/>
              </a:rPr>
              <a:t>工人中因病缺勤效益下降</a:t>
            </a:r>
            <a:r>
              <a:rPr lang="en-US" altLang="zh-CN" sz="1600" b="1">
                <a:solidFill>
                  <a:schemeClr val="tx1"/>
                </a:solidFill>
                <a:latin typeface="微软雅黑" panose="020B0503020204020204" pitchFamily="34" charset="-122"/>
                <a:ea typeface="微软雅黑" panose="020B0503020204020204" pitchFamily="34" charset="-122"/>
              </a:rPr>
              <a:t>14% </a:t>
            </a:r>
            <a:r>
              <a:rPr lang="zh-CN" altLang="en-US" sz="1600" b="1">
                <a:solidFill>
                  <a:schemeClr val="tx1"/>
                </a:solidFill>
                <a:latin typeface="微软雅黑" panose="020B0503020204020204" pitchFamily="34" charset="-122"/>
                <a:ea typeface="微软雅黑" panose="020B0503020204020204" pitchFamily="34" charset="-122"/>
              </a:rPr>
              <a:t>，开展健康促进后下降至 </a:t>
            </a:r>
            <a:r>
              <a:rPr lang="en-US" altLang="zh-CN" sz="1600" b="1">
                <a:solidFill>
                  <a:schemeClr val="tx1"/>
                </a:solidFill>
                <a:latin typeface="微软雅黑" panose="020B0503020204020204" pitchFamily="34" charset="-122"/>
                <a:ea typeface="微软雅黑" panose="020B0503020204020204" pitchFamily="34" charset="-122"/>
              </a:rPr>
              <a:t>5.8%</a:t>
            </a:r>
            <a:r>
              <a:rPr lang="zh-CN" altLang="en-US" sz="1600" b="1">
                <a:solidFill>
                  <a:schemeClr val="tx1"/>
                </a:solidFill>
                <a:latin typeface="微软雅黑" panose="020B0503020204020204" pitchFamily="34" charset="-122"/>
                <a:ea typeface="微软雅黑" panose="020B0503020204020204" pitchFamily="34" charset="-122"/>
              </a:rPr>
              <a:t>。</a:t>
            </a:r>
            <a:r>
              <a:rPr lang="zh-CN" altLang="en-US" sz="1400">
                <a:solidFill>
                  <a:schemeClr val="tx1"/>
                </a:solidFill>
                <a:latin typeface="Broadway" panose="04040905080B02020502" pitchFamily="82" charset="0"/>
                <a:ea typeface="宋体" panose="02010600030101010101" pitchFamily="2" charset="-122"/>
              </a:rPr>
              <a:t> </a:t>
            </a:r>
          </a:p>
          <a:p>
            <a:pPr eaLnBrk="1" hangingPunct="1">
              <a:lnSpc>
                <a:spcPct val="130000"/>
              </a:lnSpc>
              <a:spcBef>
                <a:spcPct val="0"/>
              </a:spcBef>
              <a:buClrTx/>
              <a:buSzTx/>
              <a:buFontTx/>
              <a:buNone/>
            </a:pPr>
            <a:endParaRPr lang="zh-CN" altLang="en-US" sz="1400">
              <a:solidFill>
                <a:schemeClr val="tx1"/>
              </a:solidFill>
              <a:latin typeface="Broadway" panose="04040905080B02020502" pitchFamily="82" charset="0"/>
              <a:ea typeface="宋体" panose="02010600030101010101" pitchFamily="2" charset="-122"/>
            </a:endParaRPr>
          </a:p>
        </p:txBody>
      </p:sp>
      <p:sp>
        <p:nvSpPr>
          <p:cNvPr id="29" name="矩形 28">
            <a:extLst>
              <a:ext uri="{FF2B5EF4-FFF2-40B4-BE49-F238E27FC236}">
                <a16:creationId xmlns:a16="http://schemas.microsoft.com/office/drawing/2014/main" id="{F1C6A602-D47D-429A-9267-1F1FD75DB16E}"/>
              </a:ext>
            </a:extLst>
          </p:cNvPr>
          <p:cNvSpPr/>
          <p:nvPr/>
        </p:nvSpPr>
        <p:spPr>
          <a:xfrm>
            <a:off x="6780213" y="3114675"/>
            <a:ext cx="69850" cy="1033463"/>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grpSp>
        <p:nvGrpSpPr>
          <p:cNvPr id="5" name="组合 32">
            <a:extLst>
              <a:ext uri="{FF2B5EF4-FFF2-40B4-BE49-F238E27FC236}">
                <a16:creationId xmlns:a16="http://schemas.microsoft.com/office/drawing/2014/main" id="{18296A5E-C06E-4006-B36F-78D478FBF881}"/>
              </a:ext>
            </a:extLst>
          </p:cNvPr>
          <p:cNvGrpSpPr>
            <a:grpSpLocks/>
          </p:cNvGrpSpPr>
          <p:nvPr/>
        </p:nvGrpSpPr>
        <p:grpSpPr bwMode="auto">
          <a:xfrm>
            <a:off x="5580063" y="2997200"/>
            <a:ext cx="1152525" cy="1222375"/>
            <a:chOff x="7141949" y="3349473"/>
            <a:chExt cx="1264994" cy="1224136"/>
          </a:xfrm>
        </p:grpSpPr>
        <p:sp>
          <p:nvSpPr>
            <p:cNvPr id="19" name="椭圆 18">
              <a:extLst>
                <a:ext uri="{FF2B5EF4-FFF2-40B4-BE49-F238E27FC236}">
                  <a16:creationId xmlns:a16="http://schemas.microsoft.com/office/drawing/2014/main" id="{C1E16BCD-CEF2-4698-8EC3-C7E2B6765AC6}"/>
                </a:ext>
              </a:extLst>
            </p:cNvPr>
            <p:cNvSpPr/>
            <p:nvPr/>
          </p:nvSpPr>
          <p:spPr>
            <a:xfrm>
              <a:off x="7150661" y="3349473"/>
              <a:ext cx="1224919" cy="1224136"/>
            </a:xfrm>
            <a:prstGeom prst="ellipse">
              <a:avLst/>
            </a:prstGeom>
            <a:solidFill>
              <a:schemeClr val="bg1"/>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39958" name="文本框 29">
              <a:extLst>
                <a:ext uri="{FF2B5EF4-FFF2-40B4-BE49-F238E27FC236}">
                  <a16:creationId xmlns:a16="http://schemas.microsoft.com/office/drawing/2014/main" id="{C0CEEE0D-0FB9-48D5-BEEB-57572B166A9E}"/>
                </a:ext>
              </a:extLst>
            </p:cNvPr>
            <p:cNvSpPr txBox="1">
              <a:spLocks noChangeArrowheads="1"/>
            </p:cNvSpPr>
            <p:nvPr/>
          </p:nvSpPr>
          <p:spPr bwMode="auto">
            <a:xfrm rot="-1268207">
              <a:off x="7141949" y="3662812"/>
              <a:ext cx="1264994" cy="61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1800" b="1">
                  <a:solidFill>
                    <a:srgbClr val="0000FF"/>
                  </a:solidFill>
                  <a:latin typeface="Times New Roman" panose="02020603050405020304" pitchFamily="18" charset="0"/>
                  <a:ea typeface="宋体" panose="02010600030101010101" pitchFamily="2" charset="-122"/>
                </a:rPr>
                <a:t>Providen</a:t>
              </a:r>
            </a:p>
            <a:p>
              <a:pPr algn="ctr" eaLnBrk="1" hangingPunct="1">
                <a:spcBef>
                  <a:spcPct val="0"/>
                </a:spcBef>
                <a:buClrTx/>
                <a:buSzTx/>
                <a:buFontTx/>
                <a:buNone/>
              </a:pPr>
              <a:r>
                <a:rPr lang="zh-CN" altLang="en-US" sz="1800" b="1">
                  <a:solidFill>
                    <a:srgbClr val="0000FF"/>
                  </a:solidFill>
                  <a:latin typeface="Times New Roman" panose="02020603050405020304" pitchFamily="18" charset="0"/>
                  <a:ea typeface="宋体" panose="02010600030101010101" pitchFamily="2" charset="-122"/>
                </a:rPr>
                <a:t>公司</a:t>
              </a:r>
            </a:p>
          </p:txBody>
        </p:sp>
      </p:grpSp>
      <p:sp>
        <p:nvSpPr>
          <p:cNvPr id="31" name="矩形 8">
            <a:extLst>
              <a:ext uri="{FF2B5EF4-FFF2-40B4-BE49-F238E27FC236}">
                <a16:creationId xmlns:a16="http://schemas.microsoft.com/office/drawing/2014/main" id="{58AE63EC-FF78-4E94-B985-7BB2E2E5FF29}"/>
              </a:ext>
            </a:extLst>
          </p:cNvPr>
          <p:cNvSpPr>
            <a:spLocks noChangeArrowheads="1"/>
          </p:cNvSpPr>
          <p:nvPr/>
        </p:nvSpPr>
        <p:spPr bwMode="auto">
          <a:xfrm>
            <a:off x="6875463" y="3068638"/>
            <a:ext cx="19446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lnSpc>
                <a:spcPct val="130000"/>
              </a:lnSpc>
              <a:spcBef>
                <a:spcPct val="0"/>
              </a:spcBef>
              <a:buClrTx/>
              <a:buSzTx/>
              <a:buFontTx/>
              <a:buNone/>
            </a:pPr>
            <a:r>
              <a:rPr lang="zh-CN" altLang="en-US" sz="1400">
                <a:solidFill>
                  <a:schemeClr val="bg1"/>
                </a:solidFill>
                <a:latin typeface="Broadway" panose="04040905080B02020502" pitchFamily="82" charset="0"/>
                <a:ea typeface="宋体" panose="02010600030101010101" pitchFamily="2" charset="-122"/>
              </a:rPr>
              <a:t>   </a:t>
            </a:r>
            <a:r>
              <a:rPr lang="zh-CN" altLang="en-US" sz="1600" b="1">
                <a:solidFill>
                  <a:schemeClr val="tx1"/>
                </a:solidFill>
                <a:latin typeface="微软雅黑" panose="020B0503020204020204" pitchFamily="34" charset="-122"/>
                <a:ea typeface="微软雅黑" panose="020B0503020204020204" pitchFamily="34" charset="-122"/>
              </a:rPr>
              <a:t>三年中节省</a:t>
            </a:r>
            <a:r>
              <a:rPr lang="en-US" altLang="zh-CN" sz="1600" b="1">
                <a:solidFill>
                  <a:schemeClr val="tx1"/>
                </a:solidFill>
                <a:latin typeface="微软雅黑" panose="020B0503020204020204" pitchFamily="34" charset="-122"/>
                <a:ea typeface="微软雅黑" panose="020B0503020204020204" pitchFamily="34" charset="-122"/>
              </a:rPr>
              <a:t>150</a:t>
            </a:r>
            <a:r>
              <a:rPr lang="zh-CN" altLang="en-US" sz="1600" b="1">
                <a:solidFill>
                  <a:schemeClr val="tx1"/>
                </a:solidFill>
                <a:latin typeface="微软雅黑" panose="020B0503020204020204" pitchFamily="34" charset="-122"/>
                <a:ea typeface="微软雅黑" panose="020B0503020204020204" pitchFamily="34" charset="-122"/>
              </a:rPr>
              <a:t>万美元医疗费，就医次数减少</a:t>
            </a:r>
            <a:r>
              <a:rPr lang="en-US" altLang="zh-CN" sz="1600" b="1">
                <a:solidFill>
                  <a:schemeClr val="tx1"/>
                </a:solidFill>
                <a:latin typeface="微软雅黑" panose="020B0503020204020204" pitchFamily="34" charset="-122"/>
                <a:ea typeface="微软雅黑" panose="020B0503020204020204" pitchFamily="34" charset="-122"/>
              </a:rPr>
              <a:t>33.6%</a:t>
            </a:r>
            <a:r>
              <a:rPr lang="zh-CN" altLang="en-US" sz="1600" b="1">
                <a:solidFill>
                  <a:schemeClr val="tx1"/>
                </a:solidFill>
                <a:latin typeface="微软雅黑" panose="020B0503020204020204" pitchFamily="34" charset="-122"/>
                <a:ea typeface="微软雅黑" panose="020B0503020204020204" pitchFamily="34" charset="-122"/>
              </a:rPr>
              <a:t>。</a:t>
            </a:r>
          </a:p>
        </p:txBody>
      </p:sp>
      <p:grpSp>
        <p:nvGrpSpPr>
          <p:cNvPr id="6" name="Group 25">
            <a:extLst>
              <a:ext uri="{FF2B5EF4-FFF2-40B4-BE49-F238E27FC236}">
                <a16:creationId xmlns:a16="http://schemas.microsoft.com/office/drawing/2014/main" id="{B5CF3529-9755-40CA-8239-807039C9A012}"/>
              </a:ext>
            </a:extLst>
          </p:cNvPr>
          <p:cNvGrpSpPr>
            <a:grpSpLocks/>
          </p:cNvGrpSpPr>
          <p:nvPr/>
        </p:nvGrpSpPr>
        <p:grpSpPr bwMode="auto">
          <a:xfrm>
            <a:off x="1116013" y="4581525"/>
            <a:ext cx="1397000" cy="1131888"/>
            <a:chOff x="68" y="2865"/>
            <a:chExt cx="880" cy="713"/>
          </a:xfrm>
        </p:grpSpPr>
        <p:sp>
          <p:nvSpPr>
            <p:cNvPr id="18" name="椭圆 17">
              <a:extLst>
                <a:ext uri="{FF2B5EF4-FFF2-40B4-BE49-F238E27FC236}">
                  <a16:creationId xmlns:a16="http://schemas.microsoft.com/office/drawing/2014/main" id="{A91016F8-02C3-4112-B750-E38F9601FE60}"/>
                </a:ext>
              </a:extLst>
            </p:cNvPr>
            <p:cNvSpPr/>
            <p:nvPr/>
          </p:nvSpPr>
          <p:spPr>
            <a:xfrm>
              <a:off x="150" y="2865"/>
              <a:ext cx="719" cy="713"/>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39956" name="文本框 34">
              <a:extLst>
                <a:ext uri="{FF2B5EF4-FFF2-40B4-BE49-F238E27FC236}">
                  <a16:creationId xmlns:a16="http://schemas.microsoft.com/office/drawing/2014/main" id="{EFB46B82-69CB-43D3-9504-B5A9B2E4F701}"/>
                </a:ext>
              </a:extLst>
            </p:cNvPr>
            <p:cNvSpPr txBox="1">
              <a:spLocks noChangeArrowheads="1"/>
            </p:cNvSpPr>
            <p:nvPr/>
          </p:nvSpPr>
          <p:spPr bwMode="auto">
            <a:xfrm rot="-1268207">
              <a:off x="68" y="3022"/>
              <a:ext cx="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1800" b="1">
                  <a:solidFill>
                    <a:srgbClr val="0000FF"/>
                  </a:solidFill>
                  <a:latin typeface="Times New Roman" panose="02020603050405020304" pitchFamily="18" charset="0"/>
                  <a:ea typeface="宋体" panose="02010600030101010101" pitchFamily="2" charset="-122"/>
                </a:rPr>
                <a:t>Steelcase</a:t>
              </a:r>
            </a:p>
            <a:p>
              <a:pPr algn="ctr" eaLnBrk="1" hangingPunct="1">
                <a:spcBef>
                  <a:spcPct val="0"/>
                </a:spcBef>
                <a:buClrTx/>
                <a:buSzTx/>
                <a:buFontTx/>
                <a:buNone/>
              </a:pPr>
              <a:r>
                <a:rPr lang="en-US" altLang="zh-CN" sz="1800" b="1">
                  <a:solidFill>
                    <a:srgbClr val="0000FF"/>
                  </a:solidFill>
                  <a:latin typeface="Times New Roman" panose="02020603050405020304" pitchFamily="18" charset="0"/>
                  <a:ea typeface="宋体" panose="02010600030101010101" pitchFamily="2" charset="-122"/>
                </a:rPr>
                <a:t> </a:t>
              </a:r>
              <a:r>
                <a:rPr lang="zh-CN" altLang="en-US" sz="1800" b="1">
                  <a:solidFill>
                    <a:srgbClr val="0000FF"/>
                  </a:solidFill>
                  <a:latin typeface="Times New Roman" panose="02020603050405020304" pitchFamily="18" charset="0"/>
                  <a:ea typeface="宋体" panose="02010600030101010101" pitchFamily="2" charset="-122"/>
                </a:rPr>
                <a:t>钢铁公司</a:t>
              </a:r>
            </a:p>
          </p:txBody>
        </p:sp>
      </p:grpSp>
      <p:sp>
        <p:nvSpPr>
          <p:cNvPr id="37" name="矩形 36">
            <a:extLst>
              <a:ext uri="{FF2B5EF4-FFF2-40B4-BE49-F238E27FC236}">
                <a16:creationId xmlns:a16="http://schemas.microsoft.com/office/drawing/2014/main" id="{BD73BC40-947B-4DC1-96F8-196281DDB27F}"/>
              </a:ext>
            </a:extLst>
          </p:cNvPr>
          <p:cNvSpPr/>
          <p:nvPr/>
        </p:nvSpPr>
        <p:spPr>
          <a:xfrm>
            <a:off x="2484438" y="4581525"/>
            <a:ext cx="69850" cy="1130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800"/>
          </a:p>
        </p:txBody>
      </p:sp>
      <p:sp>
        <p:nvSpPr>
          <p:cNvPr id="38" name="矩形 8">
            <a:extLst>
              <a:ext uri="{FF2B5EF4-FFF2-40B4-BE49-F238E27FC236}">
                <a16:creationId xmlns:a16="http://schemas.microsoft.com/office/drawing/2014/main" id="{3A94CDD5-FE77-4F31-ADB1-1749ADA8FFE0}"/>
              </a:ext>
            </a:extLst>
          </p:cNvPr>
          <p:cNvSpPr>
            <a:spLocks noChangeArrowheads="1"/>
          </p:cNvSpPr>
          <p:nvPr/>
        </p:nvSpPr>
        <p:spPr bwMode="auto">
          <a:xfrm>
            <a:off x="2586038" y="4797425"/>
            <a:ext cx="65579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lnSpc>
                <a:spcPct val="130000"/>
              </a:lnSpc>
              <a:spcBef>
                <a:spcPct val="0"/>
              </a:spcBef>
              <a:buClrTx/>
              <a:buSzTx/>
              <a:buFontTx/>
              <a:buNone/>
            </a:pPr>
            <a:r>
              <a:rPr kumimoji="1" lang="zh-CN" altLang="en-US" sz="1600">
                <a:solidFill>
                  <a:schemeClr val="tx1"/>
                </a:solidFill>
                <a:latin typeface="Broadway" panose="04040905080B02020502" pitchFamily="82" charset="0"/>
                <a:ea typeface="宋体" panose="02010600030101010101" pitchFamily="2" charset="-122"/>
              </a:rPr>
              <a:t>           </a:t>
            </a:r>
            <a:r>
              <a:rPr kumimoji="1" lang="zh-CN" altLang="en-US" sz="1800" b="1">
                <a:solidFill>
                  <a:schemeClr val="tx1"/>
                </a:solidFill>
                <a:latin typeface="微软雅黑" panose="020B0503020204020204" pitchFamily="34" charset="-122"/>
                <a:ea typeface="微软雅黑" panose="020B0503020204020204" pitchFamily="34" charset="-122"/>
              </a:rPr>
              <a:t>高危员工 通过参加项目后危险因素减少，就诊率减半，医疗保险费用平均每人每年减少618美元。</a:t>
            </a:r>
          </a:p>
        </p:txBody>
      </p:sp>
      <p:sp>
        <p:nvSpPr>
          <p:cNvPr id="39950" name="椭圆 9">
            <a:extLst>
              <a:ext uri="{FF2B5EF4-FFF2-40B4-BE49-F238E27FC236}">
                <a16:creationId xmlns:a16="http://schemas.microsoft.com/office/drawing/2014/main" id="{E46C894C-C6E2-473A-8CF1-275D5E3F429E}"/>
              </a:ext>
            </a:extLst>
          </p:cNvPr>
          <p:cNvSpPr>
            <a:spLocks noChangeArrowheads="1"/>
          </p:cNvSpPr>
          <p:nvPr/>
        </p:nvSpPr>
        <p:spPr bwMode="auto">
          <a:xfrm>
            <a:off x="250825" y="884238"/>
            <a:ext cx="161925" cy="215900"/>
          </a:xfrm>
          <a:prstGeom prst="ellipse">
            <a:avLst/>
          </a:prstGeom>
          <a:solidFill>
            <a:srgbClr val="FFFF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39951" name="椭圆 10">
            <a:extLst>
              <a:ext uri="{FF2B5EF4-FFF2-40B4-BE49-F238E27FC236}">
                <a16:creationId xmlns:a16="http://schemas.microsoft.com/office/drawing/2014/main" id="{7C0006CD-BD79-49F4-90EB-C881D25E6EB9}"/>
              </a:ext>
            </a:extLst>
          </p:cNvPr>
          <p:cNvSpPr>
            <a:spLocks noChangeArrowheads="1"/>
          </p:cNvSpPr>
          <p:nvPr/>
        </p:nvSpPr>
        <p:spPr bwMode="auto">
          <a:xfrm>
            <a:off x="466725" y="884238"/>
            <a:ext cx="161925" cy="215900"/>
          </a:xfrm>
          <a:prstGeom prst="ellipse">
            <a:avLst/>
          </a:prstGeom>
          <a:solidFill>
            <a:srgbClr val="F2F2F2"/>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39952" name="椭圆 11">
            <a:extLst>
              <a:ext uri="{FF2B5EF4-FFF2-40B4-BE49-F238E27FC236}">
                <a16:creationId xmlns:a16="http://schemas.microsoft.com/office/drawing/2014/main" id="{A6E9E9DD-8D56-4B2A-812F-AB582290B255}"/>
              </a:ext>
            </a:extLst>
          </p:cNvPr>
          <p:cNvSpPr>
            <a:spLocks noChangeArrowheads="1"/>
          </p:cNvSpPr>
          <p:nvPr/>
        </p:nvSpPr>
        <p:spPr bwMode="auto">
          <a:xfrm>
            <a:off x="6826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39953" name="椭圆 12">
            <a:extLst>
              <a:ext uri="{FF2B5EF4-FFF2-40B4-BE49-F238E27FC236}">
                <a16:creationId xmlns:a16="http://schemas.microsoft.com/office/drawing/2014/main" id="{C9FA8F0A-A74C-46FC-A8A6-A383983D8A35}"/>
              </a:ext>
            </a:extLst>
          </p:cNvPr>
          <p:cNvSpPr>
            <a:spLocks noChangeArrowheads="1"/>
          </p:cNvSpPr>
          <p:nvPr/>
        </p:nvSpPr>
        <p:spPr bwMode="auto">
          <a:xfrm>
            <a:off x="8985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39954" name="Rectangle 2">
            <a:extLst>
              <a:ext uri="{FF2B5EF4-FFF2-40B4-BE49-F238E27FC236}">
                <a16:creationId xmlns:a16="http://schemas.microsoft.com/office/drawing/2014/main" id="{7ADFCCE1-8E92-4F83-8399-95556001D82E}"/>
              </a:ext>
            </a:extLst>
          </p:cNvPr>
          <p:cNvSpPr txBox="1">
            <a:spLocks noChangeArrowheads="1"/>
          </p:cNvSpPr>
          <p:nvPr/>
        </p:nvSpPr>
        <p:spPr bwMode="auto">
          <a:xfrm>
            <a:off x="1476375" y="471488"/>
            <a:ext cx="7416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zh-CN" altLang="en-US" sz="4000" b="1">
                <a:solidFill>
                  <a:schemeClr val="tx1"/>
                </a:solidFill>
                <a:latin typeface="Broadway" panose="04040905080B02020502" pitchFamily="82" charset="0"/>
                <a:ea typeface="宋体" panose="02010600030101010101" pitchFamily="2" charset="-122"/>
              </a:rPr>
              <a:t>成功案例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50"/>
                                        <p:tgtEl>
                                          <p:spTgt spid="2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50"/>
                                        <p:tgtEl>
                                          <p:spTgt spid="37"/>
                                        </p:tgtEl>
                                      </p:cBhvr>
                                    </p:animEffect>
                                  </p:childTnLst>
                                </p:cTn>
                              </p:par>
                              <p:par>
                                <p:cTn id="20" presetID="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0-#ppt_h/2"/>
                                          </p:val>
                                        </p:tav>
                                        <p:tav tm="100000">
                                          <p:val>
                                            <p:strVal val="#ppt_y"/>
                                          </p:val>
                                        </p:tav>
                                      </p:tavLst>
                                    </p:anim>
                                  </p:childTnLst>
                                </p:cTn>
                              </p:par>
                              <p:par>
                                <p:cTn id="40" presetID="2" presetClass="entr" presetSubtype="8" decel="10000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0-#ppt_w/2"/>
                                          </p:val>
                                        </p:tav>
                                        <p:tav tm="100000">
                                          <p:val>
                                            <p:strVal val="#ppt_x"/>
                                          </p:val>
                                        </p:tav>
                                      </p:tavLst>
                                    </p:anim>
                                    <p:anim calcmode="lin" valueType="num">
                                      <p:cBhvr additive="base">
                                        <p:cTn id="43" dur="500" fill="hold"/>
                                        <p:tgtEl>
                                          <p:spTgt spid="28"/>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1+#ppt_w/2"/>
                                          </p:val>
                                        </p:tav>
                                        <p:tav tm="100000">
                                          <p:val>
                                            <p:strVal val="#ppt_x"/>
                                          </p:val>
                                        </p:tav>
                                      </p:tavLst>
                                    </p:anim>
                                    <p:anim calcmode="lin" valueType="num">
                                      <p:cBhvr additive="base">
                                        <p:cTn id="5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8" grpId="0"/>
      <p:bldP spid="29" grpId="0" animBg="1"/>
      <p:bldP spid="31" grpId="0"/>
      <p:bldP spid="3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椭圆 9">
            <a:extLst>
              <a:ext uri="{FF2B5EF4-FFF2-40B4-BE49-F238E27FC236}">
                <a16:creationId xmlns:a16="http://schemas.microsoft.com/office/drawing/2014/main" id="{367E708C-4CD3-4C0A-9E64-901E77BE1956}"/>
              </a:ext>
            </a:extLst>
          </p:cNvPr>
          <p:cNvSpPr>
            <a:spLocks noChangeArrowheads="1"/>
          </p:cNvSpPr>
          <p:nvPr/>
        </p:nvSpPr>
        <p:spPr bwMode="auto">
          <a:xfrm>
            <a:off x="250825" y="884238"/>
            <a:ext cx="161925" cy="215900"/>
          </a:xfrm>
          <a:prstGeom prst="ellipse">
            <a:avLst/>
          </a:prstGeom>
          <a:solidFill>
            <a:srgbClr val="FFFF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41987" name="椭圆 10">
            <a:extLst>
              <a:ext uri="{FF2B5EF4-FFF2-40B4-BE49-F238E27FC236}">
                <a16:creationId xmlns:a16="http://schemas.microsoft.com/office/drawing/2014/main" id="{A19800D4-9DDB-43CC-82D8-FD9893CD2DA8}"/>
              </a:ext>
            </a:extLst>
          </p:cNvPr>
          <p:cNvSpPr>
            <a:spLocks noChangeArrowheads="1"/>
          </p:cNvSpPr>
          <p:nvPr/>
        </p:nvSpPr>
        <p:spPr bwMode="auto">
          <a:xfrm>
            <a:off x="466725" y="884238"/>
            <a:ext cx="161925" cy="215900"/>
          </a:xfrm>
          <a:prstGeom prst="ellipse">
            <a:avLst/>
          </a:prstGeom>
          <a:solidFill>
            <a:srgbClr val="F2F2F2"/>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41988" name="椭圆 11">
            <a:extLst>
              <a:ext uri="{FF2B5EF4-FFF2-40B4-BE49-F238E27FC236}">
                <a16:creationId xmlns:a16="http://schemas.microsoft.com/office/drawing/2014/main" id="{15CA5A2C-CE5D-49A2-9F88-AB82EA9689E5}"/>
              </a:ext>
            </a:extLst>
          </p:cNvPr>
          <p:cNvSpPr>
            <a:spLocks noChangeArrowheads="1"/>
          </p:cNvSpPr>
          <p:nvPr/>
        </p:nvSpPr>
        <p:spPr bwMode="auto">
          <a:xfrm>
            <a:off x="6826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41989" name="椭圆 12">
            <a:extLst>
              <a:ext uri="{FF2B5EF4-FFF2-40B4-BE49-F238E27FC236}">
                <a16:creationId xmlns:a16="http://schemas.microsoft.com/office/drawing/2014/main" id="{B63601D9-FFD0-4608-99C7-7E4C4C9708C7}"/>
              </a:ext>
            </a:extLst>
          </p:cNvPr>
          <p:cNvSpPr>
            <a:spLocks noChangeArrowheads="1"/>
          </p:cNvSpPr>
          <p:nvPr/>
        </p:nvSpPr>
        <p:spPr bwMode="auto">
          <a:xfrm>
            <a:off x="8985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41990" name="Rectangle 9">
            <a:extLst>
              <a:ext uri="{FF2B5EF4-FFF2-40B4-BE49-F238E27FC236}">
                <a16:creationId xmlns:a16="http://schemas.microsoft.com/office/drawing/2014/main" id="{DCE4BC12-C53A-451E-9E51-FEA598CD4DFC}"/>
              </a:ext>
            </a:extLst>
          </p:cNvPr>
          <p:cNvSpPr>
            <a:spLocks noGrp="1" noRot="1" noChangeArrowheads="1"/>
          </p:cNvSpPr>
          <p:nvPr/>
        </p:nvSpPr>
        <p:spPr bwMode="auto">
          <a:xfrm>
            <a:off x="1387475" y="2409825"/>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
                <a:schemeClr val="hlink"/>
              </a:buClr>
              <a:buSzTx/>
              <a:buFont typeface="Wingdings" panose="05000000000000000000" pitchFamily="2" charset="2"/>
              <a:buNone/>
            </a:pPr>
            <a:r>
              <a:rPr lang="zh-CN" altLang="en-US" sz="4000">
                <a:solidFill>
                  <a:srgbClr val="C00000"/>
                </a:solidFill>
                <a:latin typeface="黑体" panose="02010609060101010101" pitchFamily="49" charset="-122"/>
              </a:rPr>
              <a:t>二、健康管理现况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j0139225">
            <a:extLst>
              <a:ext uri="{FF2B5EF4-FFF2-40B4-BE49-F238E27FC236}">
                <a16:creationId xmlns:a16="http://schemas.microsoft.com/office/drawing/2014/main" id="{DA812634-6D39-421C-98EC-F1E9B494E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4365625"/>
            <a:ext cx="201612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a:extLst>
              <a:ext uri="{FF2B5EF4-FFF2-40B4-BE49-F238E27FC236}">
                <a16:creationId xmlns:a16="http://schemas.microsoft.com/office/drawing/2014/main" id="{0013A12F-5310-4C48-B788-06BA86D75A45}"/>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44036" name="Rectangle 3">
            <a:extLst>
              <a:ext uri="{FF2B5EF4-FFF2-40B4-BE49-F238E27FC236}">
                <a16:creationId xmlns:a16="http://schemas.microsoft.com/office/drawing/2014/main" id="{C05955A4-24AD-4D74-9C27-029590F077A4}"/>
              </a:ext>
            </a:extLst>
          </p:cNvPr>
          <p:cNvSpPr>
            <a:spLocks noGrp="1" noChangeArrowheads="1"/>
          </p:cNvSpPr>
          <p:nvPr>
            <p:ph type="body" idx="1"/>
          </p:nvPr>
        </p:nvSpPr>
        <p:spPr>
          <a:xfrm>
            <a:off x="1316038" y="838200"/>
            <a:ext cx="7234237" cy="4114800"/>
          </a:xfrm>
        </p:spPr>
        <p:txBody>
          <a:bodyPr/>
          <a:lstStyle/>
          <a:p>
            <a:pPr>
              <a:buFont typeface="Wingdings" panose="05000000000000000000" pitchFamily="2" charset="2"/>
              <a:buNone/>
            </a:pPr>
            <a:endParaRPr lang="zh-CN" altLang="en-US" sz="2800" b="1">
              <a:solidFill>
                <a:srgbClr val="C00000"/>
              </a:solidFill>
              <a:sym typeface="+mn-ea"/>
            </a:endParaRPr>
          </a:p>
          <a:p>
            <a:pPr>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发展：</a:t>
            </a:r>
            <a:r>
              <a:rPr lang="zh-CN" altLang="en-US" sz="2000" b="1">
                <a:solidFill>
                  <a:schemeClr val="tx1"/>
                </a:solidFill>
                <a:latin typeface="黑体" panose="02010609060101010101" pitchFamily="49" charset="-122"/>
              </a:rPr>
              <a:t>1929年，洛杉矶水利局成立了最早的健康维护组织。</a:t>
            </a:r>
          </a:p>
          <a:p>
            <a:pPr>
              <a:buFont typeface="Wingdings" panose="05000000000000000000" pitchFamily="2" charset="2"/>
              <a:buNone/>
            </a:pPr>
            <a:r>
              <a:rPr lang="zh-CN" altLang="en-US" sz="2000" b="1">
                <a:solidFill>
                  <a:schemeClr val="tx1"/>
                </a:solidFill>
                <a:latin typeface="黑体" panose="02010609060101010101" pitchFamily="49" charset="-122"/>
              </a:rPr>
              <a:t>       1969年，</a:t>
            </a:r>
            <a:r>
              <a:rPr lang="zh-CN" altLang="en-US" sz="2000">
                <a:solidFill>
                  <a:schemeClr val="tx1"/>
                </a:solidFill>
              </a:rPr>
              <a:t>联邦政府出台了将健康管理纳入国家医疗保健计划的政策。</a:t>
            </a:r>
          </a:p>
          <a:p>
            <a:pPr>
              <a:buFont typeface="Wingdings" panose="05000000000000000000" pitchFamily="2" charset="2"/>
              <a:buNone/>
            </a:pPr>
            <a:r>
              <a:rPr lang="zh-CN" altLang="en-US" sz="2000">
                <a:solidFill>
                  <a:schemeClr val="tx1"/>
                </a:solidFill>
              </a:rPr>
              <a:t>             1971年，尼克松政府为健康维护组织( health management organization,简称HMO)提供了立法。</a:t>
            </a:r>
          </a:p>
          <a:p>
            <a:pPr>
              <a:buFont typeface="Wingdings" panose="05000000000000000000" pitchFamily="2" charset="2"/>
              <a:buNone/>
            </a:pPr>
            <a:r>
              <a:rPr lang="zh-CN" altLang="en-US" sz="2000">
                <a:solidFill>
                  <a:schemeClr val="tx1"/>
                </a:solidFill>
              </a:rPr>
              <a:t>             1978年，密西根大学艾鼎敦博士提出了健康管理的概念。</a:t>
            </a:r>
            <a:r>
              <a:rPr lang="zh-CN" altLang="en-US" b="1">
                <a:solidFill>
                  <a:schemeClr val="tx1"/>
                </a:solidFill>
              </a:rPr>
              <a:t>  </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sym typeface="+mn-ea"/>
              </a:rPr>
              <a:t>       近20-30年，</a:t>
            </a:r>
            <a:r>
              <a:rPr lang="zh-CN" altLang="en-US" sz="2000">
                <a:solidFill>
                  <a:schemeClr val="tx1"/>
                </a:solidFill>
                <a:latin typeface="黑体" panose="02010609060101010101" pitchFamily="49" charset="-122"/>
                <a:sym typeface="+mn-ea"/>
              </a:rPr>
              <a:t>健康管理学科和行业迅速发展。</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sym typeface="+mn-ea"/>
              </a:rPr>
              <a:t>       </a:t>
            </a:r>
            <a:endParaRPr lang="en-US" altLang="zh-CN">
              <a:solidFill>
                <a:schemeClr val="accent2"/>
              </a:solidFill>
            </a:endParaRPr>
          </a:p>
        </p:txBody>
      </p:sp>
      <p:sp>
        <p:nvSpPr>
          <p:cNvPr id="44037" name="Text Box 8">
            <a:extLst>
              <a:ext uri="{FF2B5EF4-FFF2-40B4-BE49-F238E27FC236}">
                <a16:creationId xmlns:a16="http://schemas.microsoft.com/office/drawing/2014/main" id="{5ED903D2-D483-4681-8424-B7D8378FC1A2}"/>
              </a:ext>
            </a:extLst>
          </p:cNvPr>
          <p:cNvSpPr txBox="1">
            <a:spLocks noChangeArrowheads="1"/>
          </p:cNvSpPr>
          <p:nvPr/>
        </p:nvSpPr>
        <p:spPr bwMode="auto">
          <a:xfrm>
            <a:off x="179388" y="3333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1.</a:t>
            </a:r>
            <a:r>
              <a:rPr lang="zh-CN" altLang="en-US" sz="3600" b="1">
                <a:solidFill>
                  <a:schemeClr val="tx1"/>
                </a:solidFill>
                <a:latin typeface="Times New Roman" panose="02020603050405020304" pitchFamily="18" charset="0"/>
                <a:ea typeface="宋体" panose="02010600030101010101" pitchFamily="2" charset="-122"/>
                <a:sym typeface="+mn-ea"/>
              </a:rPr>
              <a:t>美国的健康管理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j0139225">
            <a:extLst>
              <a:ext uri="{FF2B5EF4-FFF2-40B4-BE49-F238E27FC236}">
                <a16:creationId xmlns:a16="http://schemas.microsoft.com/office/drawing/2014/main" id="{09D593C3-5388-4325-BCB7-30E5A9EDB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88" y="4764088"/>
            <a:ext cx="20161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id="{1BA9E977-DCC6-4A41-A3F5-24A5C60274F7}"/>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45060" name="Rectangle 3">
            <a:extLst>
              <a:ext uri="{FF2B5EF4-FFF2-40B4-BE49-F238E27FC236}">
                <a16:creationId xmlns:a16="http://schemas.microsoft.com/office/drawing/2014/main" id="{98BAE159-FA61-405E-887A-15A919CD7DC3}"/>
              </a:ext>
            </a:extLst>
          </p:cNvPr>
          <p:cNvSpPr>
            <a:spLocks noGrp="1" noChangeArrowheads="1"/>
          </p:cNvSpPr>
          <p:nvPr>
            <p:ph type="body" idx="1"/>
          </p:nvPr>
        </p:nvSpPr>
        <p:spPr>
          <a:xfrm>
            <a:off x="1282700" y="838200"/>
            <a:ext cx="7610475" cy="4114800"/>
          </a:xfrm>
        </p:spPr>
        <p:txBody>
          <a:bodyPr/>
          <a:lstStyle/>
          <a:p>
            <a:pPr>
              <a:buFont typeface="Wingdings" panose="05000000000000000000" pitchFamily="2" charset="2"/>
              <a:buNone/>
            </a:pPr>
            <a:endParaRPr lang="zh-CN" altLang="en-US" sz="2800" b="1">
              <a:solidFill>
                <a:srgbClr val="C00000"/>
              </a:solidFill>
              <a:sym typeface="+mn-ea"/>
            </a:endParaRPr>
          </a:p>
          <a:p>
            <a:pPr>
              <a:lnSpc>
                <a:spcPts val="2763"/>
              </a:lnSpc>
              <a:spcBef>
                <a:spcPct val="0"/>
              </a:spcBef>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发展：</a:t>
            </a:r>
            <a:r>
              <a:rPr lang="zh-CN" altLang="en-US" sz="1800">
                <a:solidFill>
                  <a:schemeClr val="tx1"/>
                </a:solidFill>
                <a:latin typeface="微软雅黑" panose="020B0503020204020204" pitchFamily="34" charset="-122"/>
                <a:ea typeface="微软雅黑" panose="020B0503020204020204" pitchFamily="34" charset="-122"/>
              </a:rPr>
              <a:t>政府制定</a:t>
            </a:r>
            <a:r>
              <a:rPr lang="zh-CN" altLang="en-US" sz="1800">
                <a:solidFill>
                  <a:schemeClr val="tx1"/>
                </a:solidFill>
                <a:latin typeface="微软雅黑" panose="020B0503020204020204" pitchFamily="34" charset="-122"/>
                <a:ea typeface="微软雅黑" panose="020B0503020204020204" pitchFamily="34" charset="-122"/>
                <a:sym typeface="+mn-ea"/>
              </a:rPr>
              <a:t>“健康人民”十年</a:t>
            </a:r>
            <a:r>
              <a:rPr lang="zh-CN" altLang="en-US" sz="1800">
                <a:solidFill>
                  <a:schemeClr val="tx1"/>
                </a:solidFill>
                <a:latin typeface="微软雅黑" panose="020B0503020204020204" pitchFamily="34" charset="-122"/>
                <a:ea typeface="微软雅黑" panose="020B0503020204020204" pitchFamily="34" charset="-122"/>
              </a:rPr>
              <a:t>健康管理计划，</a:t>
            </a:r>
            <a:r>
              <a:rPr lang="zh-CN" altLang="en-US" sz="1800">
                <a:solidFill>
                  <a:schemeClr val="tx1"/>
                </a:solidFill>
                <a:latin typeface="微软雅黑" panose="020B0503020204020204" pitchFamily="34" charset="-122"/>
                <a:ea typeface="微软雅黑" panose="020B0503020204020204" pitchFamily="34" charset="-122"/>
                <a:sym typeface="+mn-ea"/>
              </a:rPr>
              <a:t>循环</a:t>
            </a:r>
            <a:r>
              <a:rPr lang="zh-CN" altLang="en-US" sz="1800">
                <a:solidFill>
                  <a:schemeClr val="tx1"/>
                </a:solidFill>
                <a:latin typeface="微软雅黑" panose="020B0503020204020204" pitchFamily="34" charset="-122"/>
                <a:ea typeface="微软雅黑" panose="020B0503020204020204" pitchFamily="34" charset="-122"/>
              </a:rPr>
              <a:t>执行</a:t>
            </a:r>
            <a:r>
              <a:rPr lang="zh-CN" altLang="en-US" sz="1800">
                <a:solidFill>
                  <a:schemeClr val="tx1"/>
                </a:solidFill>
                <a:latin typeface="微软雅黑" panose="020B0503020204020204" pitchFamily="34" charset="-122"/>
                <a:ea typeface="微软雅黑" panose="020B0503020204020204" pitchFamily="34" charset="-122"/>
                <a:sym typeface="+mn-ea"/>
              </a:rPr>
              <a:t>评价。</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1979年，卫生总署发表《健康人民:关于健康促进与疾病预防的报告》，被称“美国史上第二次公共卫生革命”。</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1991年，卫生福利部出版《健康人民2000年：健康促进与疾病预防国家目标》，提出三个总目标：延长美国人健康年龄的时限；消除美国各种族、各民族间的健康差距；让所有美国人得到健康预防服务的机会。</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2000年初，卫生福利部颁布《健康人民2010年》，明确提出2010年应达到的两个主要目标：提高健康生活质量，延长健康寿命；消除差距。</a:t>
            </a:r>
          </a:p>
          <a:p>
            <a:endParaRPr lang="en-US" altLang="zh-CN" sz="1800">
              <a:solidFill>
                <a:schemeClr val="accent2"/>
              </a:solidFill>
              <a:latin typeface="微软雅黑" panose="020B0503020204020204" pitchFamily="34" charset="-122"/>
              <a:ea typeface="微软雅黑" panose="020B0503020204020204" pitchFamily="34" charset="-122"/>
            </a:endParaRPr>
          </a:p>
        </p:txBody>
      </p:sp>
      <p:sp>
        <p:nvSpPr>
          <p:cNvPr id="45061" name="Text Box 8">
            <a:extLst>
              <a:ext uri="{FF2B5EF4-FFF2-40B4-BE49-F238E27FC236}">
                <a16:creationId xmlns:a16="http://schemas.microsoft.com/office/drawing/2014/main" id="{750599FC-1A03-4A8D-B3A1-3B2160A13BF5}"/>
              </a:ext>
            </a:extLst>
          </p:cNvPr>
          <p:cNvSpPr txBox="1">
            <a:spLocks noChangeArrowheads="1"/>
          </p:cNvSpPr>
          <p:nvPr/>
        </p:nvSpPr>
        <p:spPr bwMode="auto">
          <a:xfrm>
            <a:off x="179388" y="261938"/>
            <a:ext cx="8964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1.</a:t>
            </a:r>
            <a:r>
              <a:rPr lang="zh-CN" altLang="en-US" sz="3600" b="1">
                <a:solidFill>
                  <a:schemeClr val="tx1"/>
                </a:solidFill>
                <a:latin typeface="Times New Roman" panose="02020603050405020304" pitchFamily="18" charset="0"/>
                <a:ea typeface="宋体" panose="02010600030101010101" pitchFamily="2" charset="-122"/>
                <a:sym typeface="+mn-ea"/>
              </a:rPr>
              <a:t>美国的健康管理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j0139225">
            <a:extLst>
              <a:ext uri="{FF2B5EF4-FFF2-40B4-BE49-F238E27FC236}">
                <a16:creationId xmlns:a16="http://schemas.microsoft.com/office/drawing/2014/main" id="{FB43C35D-B09A-452D-8526-9C366D439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4365625"/>
            <a:ext cx="201612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a:extLst>
              <a:ext uri="{FF2B5EF4-FFF2-40B4-BE49-F238E27FC236}">
                <a16:creationId xmlns:a16="http://schemas.microsoft.com/office/drawing/2014/main" id="{359A6502-73A6-46AB-9F79-8183071FFDD1}"/>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46084" name="Rectangle 3">
            <a:extLst>
              <a:ext uri="{FF2B5EF4-FFF2-40B4-BE49-F238E27FC236}">
                <a16:creationId xmlns:a16="http://schemas.microsoft.com/office/drawing/2014/main" id="{43201D14-2538-4CE6-B92F-76EAF4694CB8}"/>
              </a:ext>
            </a:extLst>
          </p:cNvPr>
          <p:cNvSpPr>
            <a:spLocks noGrp="1" noChangeArrowheads="1"/>
          </p:cNvSpPr>
          <p:nvPr>
            <p:ph type="body" idx="1"/>
          </p:nvPr>
        </p:nvSpPr>
        <p:spPr>
          <a:xfrm>
            <a:off x="828675" y="766763"/>
            <a:ext cx="8315325" cy="4114800"/>
          </a:xfrm>
        </p:spPr>
        <p:txBody>
          <a:bodyPr/>
          <a:lstStyle/>
          <a:p>
            <a:pPr>
              <a:buFont typeface="Wingdings" panose="05000000000000000000" pitchFamily="2" charset="2"/>
              <a:buNone/>
            </a:pPr>
            <a:endParaRPr lang="zh-CN" altLang="en-US" sz="2800" b="1">
              <a:solidFill>
                <a:srgbClr val="C00000"/>
              </a:solidFill>
              <a:sym typeface="+mn-ea"/>
            </a:endParaRPr>
          </a:p>
          <a:p>
            <a:pPr>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健康管理组织：</a:t>
            </a:r>
          </a:p>
          <a:p>
            <a:pPr>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健康维护组织( health management organization,HMO)       </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优先选择提供者组织( preferred provider organizations,PPO)、</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专有提供者组织( exclusive  provider  organizations,EPO)</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定点服务计划(point of service, POS)等。</a:t>
            </a:r>
          </a:p>
          <a:p>
            <a:pPr>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覆盖范围：</a:t>
            </a:r>
          </a:p>
          <a:p>
            <a:pPr lvl="1"/>
            <a:r>
              <a:rPr lang="zh-CN" altLang="en-US" sz="2000" b="1">
                <a:solidFill>
                  <a:schemeClr val="tx1"/>
                </a:solidFill>
                <a:latin typeface="宋体" panose="02010600030101010101" pitchFamily="2" charset="-122"/>
                <a:sym typeface="+mn-ea"/>
              </a:rPr>
              <a:t>有7700万美国人在大约650个健康管理组织中享受健康服务</a:t>
            </a:r>
          </a:p>
          <a:p>
            <a:pPr lvl="1"/>
            <a:r>
              <a:rPr lang="zh-CN" altLang="en-US" sz="2000" b="1">
                <a:solidFill>
                  <a:schemeClr val="tx1"/>
                </a:solidFill>
                <a:latin typeface="宋体" panose="02010600030101010101" pitchFamily="2" charset="-122"/>
                <a:sym typeface="+mn-ea"/>
              </a:rPr>
              <a:t>超过9000万美国人成为PPO计划享用者</a:t>
            </a:r>
          </a:p>
          <a:p>
            <a:pPr lvl="1"/>
            <a:r>
              <a:rPr lang="zh-CN" altLang="en-US" sz="2000" b="1">
                <a:solidFill>
                  <a:schemeClr val="tx1"/>
                </a:solidFill>
                <a:latin typeface="宋体" panose="02010600030101010101" pitchFamily="2" charset="-122"/>
                <a:sym typeface="+mn-ea"/>
              </a:rPr>
              <a:t>每</a:t>
            </a:r>
            <a:r>
              <a:rPr lang="en-US" altLang="zh-CN" sz="2000" b="1">
                <a:solidFill>
                  <a:schemeClr val="tx1"/>
                </a:solidFill>
                <a:latin typeface="宋体" panose="02010600030101010101" pitchFamily="2" charset="-122"/>
                <a:sym typeface="+mn-ea"/>
              </a:rPr>
              <a:t>1</a:t>
            </a:r>
            <a:r>
              <a:rPr lang="zh-CN" altLang="en-US" sz="2000" b="1">
                <a:solidFill>
                  <a:schemeClr val="tx1"/>
                </a:solidFill>
                <a:latin typeface="宋体" panose="02010600030101010101" pitchFamily="2" charset="-122"/>
                <a:sym typeface="+mn-ea"/>
              </a:rPr>
              <a:t>0个美国人有7个享有健康管理服务</a:t>
            </a:r>
            <a:endParaRPr lang="zh-CN" altLang="en-US" sz="2400">
              <a:solidFill>
                <a:schemeClr val="accent2"/>
              </a:solidFill>
              <a:latin typeface="微软雅黑" panose="020B0503020204020204" pitchFamily="34" charset="-122"/>
              <a:ea typeface="微软雅黑" panose="020B0503020204020204" pitchFamily="34" charset="-122"/>
            </a:endParaRPr>
          </a:p>
          <a:p>
            <a:endParaRPr lang="en-US" altLang="zh-CN">
              <a:solidFill>
                <a:schemeClr val="accent2"/>
              </a:solidFill>
            </a:endParaRPr>
          </a:p>
        </p:txBody>
      </p:sp>
      <p:sp>
        <p:nvSpPr>
          <p:cNvPr id="46085" name="Text Box 8">
            <a:extLst>
              <a:ext uri="{FF2B5EF4-FFF2-40B4-BE49-F238E27FC236}">
                <a16:creationId xmlns:a16="http://schemas.microsoft.com/office/drawing/2014/main" id="{6BA404C4-0E8C-4EEC-BC9C-F1C8C4FA6F57}"/>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1.</a:t>
            </a:r>
            <a:r>
              <a:rPr lang="zh-CN" altLang="en-US" sz="3600" b="1">
                <a:solidFill>
                  <a:schemeClr val="tx1"/>
                </a:solidFill>
                <a:latin typeface="Times New Roman" panose="02020603050405020304" pitchFamily="18" charset="0"/>
                <a:ea typeface="宋体" panose="02010600030101010101" pitchFamily="2" charset="-122"/>
                <a:sym typeface="+mn-ea"/>
              </a:rPr>
              <a:t>美国的健康管理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4788C95-DFC7-4AE2-9456-12D07AAEEDFA}"/>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47107" name="Rectangle 3">
            <a:extLst>
              <a:ext uri="{FF2B5EF4-FFF2-40B4-BE49-F238E27FC236}">
                <a16:creationId xmlns:a16="http://schemas.microsoft.com/office/drawing/2014/main" id="{AF61E3DC-B8F7-476D-B23E-DA3D47B57528}"/>
              </a:ext>
            </a:extLst>
          </p:cNvPr>
          <p:cNvSpPr>
            <a:spLocks noGrp="1" noChangeArrowheads="1"/>
          </p:cNvSpPr>
          <p:nvPr>
            <p:ph type="body" idx="1"/>
          </p:nvPr>
        </p:nvSpPr>
        <p:spPr>
          <a:xfrm>
            <a:off x="828675" y="766763"/>
            <a:ext cx="8059738" cy="4365625"/>
          </a:xfrm>
        </p:spPr>
        <p:txBody>
          <a:bodyPr/>
          <a:lstStyle/>
          <a:p>
            <a:pPr>
              <a:buFont typeface="Wingdings" panose="05000000000000000000" pitchFamily="2" charset="2"/>
              <a:buNone/>
            </a:pPr>
            <a:endParaRPr lang="zh-CN" altLang="en-US" sz="2400" b="1">
              <a:solidFill>
                <a:srgbClr val="C00000"/>
              </a:solidFill>
              <a:sym typeface="+mn-ea"/>
            </a:endParaRPr>
          </a:p>
          <a:p>
            <a:pPr>
              <a:lnSpc>
                <a:spcPts val="2700"/>
              </a:lnSpc>
              <a:buFont typeface="Wingdings" panose="05000000000000000000" pitchFamily="2" charset="2"/>
              <a:buNone/>
            </a:pPr>
            <a:r>
              <a:rPr lang="zh-CN" altLang="en-US" sz="2400" b="1">
                <a:solidFill>
                  <a:schemeClr val="tx2"/>
                </a:solidFill>
                <a:latin typeface="宋体" panose="02010600030101010101" pitchFamily="2" charset="-122"/>
                <a:ea typeface="宋体" panose="02010600030101010101" pitchFamily="2" charset="-122"/>
              </a:rPr>
              <a:t>策略：</a:t>
            </a:r>
            <a:r>
              <a:rPr lang="zh-CN" altLang="en-US" sz="2000">
                <a:solidFill>
                  <a:schemeClr val="tx1"/>
                </a:solidFill>
                <a:latin typeface="微软雅黑" panose="020B0503020204020204" pitchFamily="34" charset="-122"/>
                <a:ea typeface="微软雅黑" panose="020B0503020204020204" pitchFamily="34" charset="-122"/>
              </a:rPr>
              <a:t>生活方式管理 ：教育、激励、训练</a:t>
            </a:r>
          </a:p>
          <a:p>
            <a:pPr>
              <a:lnSpc>
                <a:spcPts val="2700"/>
              </a:lnSpc>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需求管理 ：使用电话、互联网远程</a:t>
            </a:r>
            <a:r>
              <a:rPr lang="zh-CN" altLang="en-US" sz="2000">
                <a:solidFill>
                  <a:schemeClr val="tx1"/>
                </a:solidFill>
                <a:latin typeface="微软雅黑" panose="020B0503020204020204" pitchFamily="34" charset="-122"/>
                <a:ea typeface="微软雅黑" panose="020B0503020204020204" pitchFamily="34" charset="-122"/>
                <a:sym typeface="+mn-ea"/>
              </a:rPr>
              <a:t>指导</a:t>
            </a:r>
            <a:r>
              <a:rPr lang="zh-CN" altLang="en-US" sz="2000">
                <a:solidFill>
                  <a:schemeClr val="tx1"/>
                </a:solidFill>
                <a:latin typeface="微软雅黑" panose="020B0503020204020204" pitchFamily="34" charset="-122"/>
                <a:ea typeface="微软雅黑" panose="020B0503020204020204" pitchFamily="34" charset="-122"/>
              </a:rPr>
              <a:t>患者</a:t>
            </a:r>
            <a:r>
              <a:rPr lang="zh-CN" altLang="en-US" sz="2000">
                <a:solidFill>
                  <a:schemeClr val="tx1"/>
                </a:solidFill>
                <a:latin typeface="微软雅黑" panose="020B0503020204020204" pitchFamily="34" charset="-122"/>
                <a:ea typeface="微软雅黑" panose="020B0503020204020204" pitchFamily="34" charset="-122"/>
                <a:sym typeface="+mn-ea"/>
              </a:rPr>
              <a:t>正确利用医疗保健服务</a:t>
            </a:r>
          </a:p>
          <a:p>
            <a:pPr>
              <a:lnSpc>
                <a:spcPts val="2700"/>
              </a:lnSpc>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疾病管理 ：</a:t>
            </a:r>
            <a:r>
              <a:rPr lang="en-US" altLang="zh-CN" sz="2000">
                <a:solidFill>
                  <a:schemeClr val="tx1"/>
                </a:solidFill>
                <a:latin typeface="微软雅黑" panose="020B0503020204020204" pitchFamily="34" charset="-122"/>
                <a:ea typeface="微软雅黑" panose="020B0503020204020204" pitchFamily="34" charset="-122"/>
                <a:sym typeface="+mn-ea"/>
              </a:rPr>
              <a:t>慢</a:t>
            </a:r>
            <a:r>
              <a:rPr lang="zh-CN" altLang="en-US" sz="2000">
                <a:solidFill>
                  <a:schemeClr val="tx1"/>
                </a:solidFill>
                <a:latin typeface="微软雅黑" panose="020B0503020204020204" pitchFamily="34" charset="-122"/>
                <a:ea typeface="微软雅黑" panose="020B0503020204020204" pitchFamily="34" charset="-122"/>
                <a:sym typeface="+mn-ea"/>
              </a:rPr>
              <a:t>病</a:t>
            </a:r>
            <a:r>
              <a:rPr lang="en-US" altLang="zh-CN" sz="2000">
                <a:solidFill>
                  <a:schemeClr val="tx1"/>
                </a:solidFill>
                <a:latin typeface="微软雅黑" panose="020B0503020204020204" pitchFamily="34" charset="-122"/>
                <a:ea typeface="微软雅黑" panose="020B0503020204020204" pitchFamily="34" charset="-122"/>
                <a:sym typeface="+mn-ea"/>
              </a:rPr>
              <a:t>患者</a:t>
            </a:r>
            <a:r>
              <a:rPr lang="zh-CN" altLang="en-US" sz="2000">
                <a:solidFill>
                  <a:schemeClr val="tx1"/>
                </a:solidFill>
                <a:latin typeface="微软雅黑" panose="020B0503020204020204" pitchFamily="34" charset="-122"/>
                <a:ea typeface="微软雅黑" panose="020B0503020204020204" pitchFamily="34" charset="-122"/>
                <a:sym typeface="+mn-ea"/>
              </a:rPr>
              <a:t>系统</a:t>
            </a:r>
            <a:r>
              <a:rPr lang="en-US" altLang="zh-CN" sz="2000">
                <a:solidFill>
                  <a:schemeClr val="tx1"/>
                </a:solidFill>
                <a:latin typeface="微软雅黑" panose="020B0503020204020204" pitchFamily="34" charset="-122"/>
                <a:ea typeface="微软雅黑" panose="020B0503020204020204" pitchFamily="34" charset="-122"/>
                <a:sym typeface="+mn-ea"/>
              </a:rPr>
              <a:t>跟踪干预</a:t>
            </a:r>
            <a:r>
              <a:rPr lang="zh-CN" altLang="en-US" sz="2000">
                <a:solidFill>
                  <a:schemeClr val="tx1"/>
                </a:solidFill>
                <a:latin typeface="微软雅黑" panose="020B0503020204020204" pitchFamily="34" charset="-122"/>
                <a:ea typeface="微软雅黑" panose="020B0503020204020204" pitchFamily="34" charset="-122"/>
                <a:sym typeface="+mn-ea"/>
              </a:rPr>
              <a:t>、</a:t>
            </a:r>
            <a:r>
              <a:rPr lang="en-US" altLang="zh-CN" sz="2000">
                <a:solidFill>
                  <a:schemeClr val="tx1"/>
                </a:solidFill>
                <a:latin typeface="微软雅黑" panose="020B0503020204020204" pitchFamily="34" charset="-122"/>
                <a:ea typeface="微软雅黑" panose="020B0503020204020204" pitchFamily="34" charset="-122"/>
                <a:sym typeface="+mn-ea"/>
              </a:rPr>
              <a:t>管理</a:t>
            </a:r>
          </a:p>
          <a:p>
            <a:pPr>
              <a:lnSpc>
                <a:spcPts val="2700"/>
              </a:lnSpc>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灾难性病伤管理 ：</a:t>
            </a:r>
            <a:r>
              <a:rPr lang="en-US" altLang="zh-CN" sz="2000">
                <a:solidFill>
                  <a:schemeClr val="tx1"/>
                </a:solidFill>
                <a:latin typeface="微软雅黑" panose="020B0503020204020204" pitchFamily="34" charset="-122"/>
                <a:ea typeface="微软雅黑" panose="020B0503020204020204" pitchFamily="34" charset="-122"/>
                <a:sym typeface="+mn-ea"/>
              </a:rPr>
              <a:t>高度专业化的疾病管理，解决相对少见和高价间题</a:t>
            </a:r>
          </a:p>
          <a:p>
            <a:pPr>
              <a:lnSpc>
                <a:spcPts val="2700"/>
              </a:lnSpc>
              <a:spcBef>
                <a:spcPct val="0"/>
              </a:spcBef>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残疾管理</a:t>
            </a:r>
            <a:r>
              <a:rPr lang="zh-CN" altLang="en-US" sz="2000" b="1">
                <a:solidFill>
                  <a:schemeClr val="tx1"/>
                </a:solidFill>
                <a:latin typeface="微软雅黑" panose="020B0503020204020204" pitchFamily="34" charset="-122"/>
                <a:ea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rPr>
              <a:t>：根据伤残程度分别处理，尽量减少因残疾造成的劳动和生活能力下降</a:t>
            </a:r>
          </a:p>
          <a:p>
            <a:pPr>
              <a:lnSpc>
                <a:spcPts val="2700"/>
              </a:lnSpc>
              <a:spcBef>
                <a:spcPct val="0"/>
              </a:spcBef>
              <a:buFont typeface="Wingdings" panose="05000000000000000000" pitchFamily="2" charset="2"/>
              <a:buNone/>
            </a:pPr>
            <a:r>
              <a:rPr lang="zh-CN" altLang="en-US" sz="2000" b="1">
                <a:solidFill>
                  <a:schemeClr val="tx1"/>
                </a:solidFill>
              </a:rPr>
              <a:t>            </a:t>
            </a:r>
            <a:r>
              <a:rPr lang="zh-CN" altLang="en-US" sz="2000">
                <a:solidFill>
                  <a:schemeClr val="tx1"/>
                </a:solidFill>
                <a:latin typeface="微软雅黑" panose="020B0503020204020204" pitchFamily="34" charset="-122"/>
                <a:ea typeface="微软雅黑" panose="020B0503020204020204" pitchFamily="34" charset="-122"/>
              </a:rPr>
              <a:t> 综合的人群健康管理 ：协调不同的健康管理策略，对个体提供全面的健康和福利管理</a:t>
            </a:r>
            <a:endParaRPr lang="zh-CN" altLang="en-US" b="1">
              <a:solidFill>
                <a:schemeClr val="tx1"/>
              </a:solidFill>
            </a:endParaRPr>
          </a:p>
          <a:p>
            <a:endParaRPr lang="en-US" altLang="zh-CN">
              <a:solidFill>
                <a:schemeClr val="accent2"/>
              </a:solidFill>
            </a:endParaRPr>
          </a:p>
        </p:txBody>
      </p:sp>
      <p:sp>
        <p:nvSpPr>
          <p:cNvPr id="47108" name="Text Box 8">
            <a:extLst>
              <a:ext uri="{FF2B5EF4-FFF2-40B4-BE49-F238E27FC236}">
                <a16:creationId xmlns:a16="http://schemas.microsoft.com/office/drawing/2014/main" id="{6783B9F3-8D2A-4367-913C-6A782B756DED}"/>
              </a:ext>
            </a:extLst>
          </p:cNvPr>
          <p:cNvSpPr txBox="1">
            <a:spLocks noChangeArrowheads="1"/>
          </p:cNvSpPr>
          <p:nvPr/>
        </p:nvSpPr>
        <p:spPr bwMode="auto">
          <a:xfrm>
            <a:off x="179388" y="261938"/>
            <a:ext cx="8964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1.</a:t>
            </a:r>
            <a:r>
              <a:rPr lang="zh-CN" altLang="en-US" sz="3600" b="1">
                <a:solidFill>
                  <a:schemeClr val="tx1"/>
                </a:solidFill>
                <a:latin typeface="Times New Roman" panose="02020603050405020304" pitchFamily="18" charset="0"/>
                <a:ea typeface="宋体" panose="02010600030101010101" pitchFamily="2" charset="-122"/>
                <a:sym typeface="+mn-ea"/>
              </a:rPr>
              <a:t>美国的健康管理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82F6A8C-7EB3-499D-8B29-0E57FF8BF6D4}"/>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49155" name="Rectangle 3">
            <a:extLst>
              <a:ext uri="{FF2B5EF4-FFF2-40B4-BE49-F238E27FC236}">
                <a16:creationId xmlns:a16="http://schemas.microsoft.com/office/drawing/2014/main" id="{227DFB52-5E8A-45DA-A968-064925265BEB}"/>
              </a:ext>
            </a:extLst>
          </p:cNvPr>
          <p:cNvSpPr>
            <a:spLocks noGrp="1" noChangeArrowheads="1"/>
          </p:cNvSpPr>
          <p:nvPr>
            <p:ph type="body" idx="1"/>
          </p:nvPr>
        </p:nvSpPr>
        <p:spPr>
          <a:xfrm>
            <a:off x="755650" y="766763"/>
            <a:ext cx="8447088" cy="5732462"/>
          </a:xfrm>
        </p:spPr>
        <p:txBody>
          <a:bodyPr/>
          <a:lstStyle/>
          <a:p>
            <a:pPr>
              <a:buFont typeface="Wingdings" panose="05000000000000000000" pitchFamily="2" charset="2"/>
              <a:buNone/>
            </a:pPr>
            <a:r>
              <a:rPr lang="zh-CN" altLang="en-US" sz="2400" b="1">
                <a:solidFill>
                  <a:srgbClr val="C00000"/>
                </a:solidFill>
                <a:latin typeface="宋体" panose="02010600030101010101" pitchFamily="2" charset="-122"/>
                <a:ea typeface="宋体" panose="02010600030101010101" pitchFamily="2" charset="-122"/>
                <a:sym typeface="+mn-ea"/>
              </a:rPr>
              <a:t>四阶段</a:t>
            </a:r>
            <a:r>
              <a:rPr lang="zh-CN" altLang="en-US" sz="2400" b="1">
                <a:solidFill>
                  <a:schemeClr val="tx2"/>
                </a:solidFill>
                <a:latin typeface="宋体" panose="02010600030101010101" pitchFamily="2" charset="-122"/>
                <a:ea typeface="宋体" panose="02010600030101010101" pitchFamily="2" charset="-122"/>
              </a:rPr>
              <a:t>发展历程：</a:t>
            </a:r>
            <a:endParaRPr lang="zh-CN" altLang="en-US" sz="2400" b="1">
              <a:solidFill>
                <a:srgbClr val="C00000"/>
              </a:solidFill>
              <a:latin typeface="宋体" panose="02010600030101010101" pitchFamily="2" charset="-122"/>
              <a:ea typeface="宋体" panose="02010600030101010101" pitchFamily="2" charset="-122"/>
            </a:endParaRPr>
          </a:p>
          <a:p>
            <a:pPr>
              <a:lnSpc>
                <a:spcPts val="2763"/>
              </a:lnSpc>
              <a:spcBef>
                <a:spcPct val="0"/>
              </a:spcBef>
              <a:buFont typeface="Wingdings" panose="05000000000000000000" pitchFamily="2" charset="2"/>
              <a:buNone/>
            </a:pPr>
            <a:r>
              <a:rPr lang="zh-CN" altLang="en-US" sz="2000">
                <a:solidFill>
                  <a:srgbClr val="0000FF"/>
                </a:solidFill>
                <a:latin typeface="微软雅黑" panose="020B0503020204020204" pitchFamily="34" charset="-122"/>
                <a:ea typeface="微软雅黑" panose="020B0503020204020204" pitchFamily="34" charset="-122"/>
              </a:rPr>
              <a:t>第一阶段 </a:t>
            </a:r>
            <a:r>
              <a:rPr lang="en-US" altLang="zh-CN" sz="2000">
                <a:solidFill>
                  <a:schemeClr val="tx1"/>
                </a:solidFill>
                <a:latin typeface="微软雅黑" panose="020B0503020204020204" pitchFamily="34" charset="-122"/>
                <a:ea typeface="微软雅黑" panose="020B0503020204020204" pitchFamily="34" charset="-122"/>
              </a:rPr>
              <a:t>1994-2005</a:t>
            </a:r>
            <a:r>
              <a:rPr lang="zh-CN" altLang="en-US" sz="2000">
                <a:solidFill>
                  <a:schemeClr val="tx1"/>
                </a:solidFill>
                <a:latin typeface="微软雅黑" panose="020B0503020204020204" pitchFamily="34" charset="-122"/>
                <a:ea typeface="微软雅黑" panose="020B0503020204020204" pitchFamily="34" charset="-122"/>
              </a:rPr>
              <a:t>年：</a:t>
            </a:r>
            <a:r>
              <a:rPr lang="zh-CN" altLang="en-US" sz="2000">
                <a:solidFill>
                  <a:srgbClr val="0000FF"/>
                </a:solidFill>
                <a:latin typeface="微软雅黑" panose="020B0503020204020204" pitchFamily="34" charset="-122"/>
                <a:ea typeface="微软雅黑" panose="020B0503020204020204" pitchFamily="34" charset="-122"/>
              </a:rPr>
              <a:t>理念传播与实践起步阶段</a:t>
            </a:r>
          </a:p>
          <a:p>
            <a:pPr>
              <a:lnSpc>
                <a:spcPts val="2763"/>
              </a:lnSpc>
              <a:spcBef>
                <a:spcPct val="0"/>
              </a:spcBef>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a:t>
            </a:r>
            <a:r>
              <a:rPr lang="en-US" altLang="zh-CN" sz="1800">
                <a:solidFill>
                  <a:schemeClr val="tx1"/>
                </a:solidFill>
                <a:latin typeface="微软雅黑" panose="020B0503020204020204" pitchFamily="34" charset="-122"/>
                <a:ea typeface="微软雅黑" panose="020B0503020204020204" pitchFamily="34" charset="-122"/>
              </a:rPr>
              <a:t>1994</a:t>
            </a:r>
            <a:r>
              <a:rPr lang="zh-CN" altLang="en-US" sz="1800">
                <a:solidFill>
                  <a:schemeClr val="tx1"/>
                </a:solidFill>
                <a:latin typeface="微软雅黑" panose="020B0503020204020204" pitchFamily="34" charset="-122"/>
                <a:ea typeface="微软雅黑" panose="020B0503020204020204" pitchFamily="34" charset="-122"/>
              </a:rPr>
              <a:t>年苏太洋主编《健康医学》中首提健康管理</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2001年国内第一家健康管理公司注册</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a:t>
            </a:r>
            <a:r>
              <a:rPr lang="en-US" altLang="zh-CN" sz="1800">
                <a:solidFill>
                  <a:schemeClr val="tx1"/>
                </a:solidFill>
                <a:latin typeface="微软雅黑" panose="020B0503020204020204" pitchFamily="34" charset="-122"/>
                <a:ea typeface="微软雅黑" panose="020B0503020204020204" pitchFamily="34" charset="-122"/>
              </a:rPr>
              <a:t>2004</a:t>
            </a:r>
            <a:r>
              <a:rPr lang="zh-CN" altLang="en-US" sz="1800">
                <a:solidFill>
                  <a:schemeClr val="tx1"/>
                </a:solidFill>
                <a:latin typeface="微软雅黑" panose="020B0503020204020204" pitchFamily="34" charset="-122"/>
                <a:ea typeface="微软雅黑" panose="020B0503020204020204" pitchFamily="34" charset="-122"/>
              </a:rPr>
              <a:t>年中华医学会首办</a:t>
            </a:r>
            <a:r>
              <a:rPr lang="en-US" altLang="zh-CN" sz="1800">
                <a:solidFill>
                  <a:schemeClr val="tx1"/>
                </a:solidFill>
                <a:latin typeface="微软雅黑" panose="020B0503020204020204" pitchFamily="34" charset="-122"/>
                <a:ea typeface="微软雅黑" panose="020B0503020204020204" pitchFamily="34" charset="-122"/>
              </a:rPr>
              <a:t>“</a:t>
            </a:r>
            <a:r>
              <a:rPr lang="zh-CN" altLang="en-US" sz="1800">
                <a:solidFill>
                  <a:schemeClr val="tx1"/>
                </a:solidFill>
                <a:latin typeface="微软雅黑" panose="020B0503020204020204" pitchFamily="34" charset="-122"/>
                <a:ea typeface="微软雅黑" panose="020B0503020204020204" pitchFamily="34" charset="-122"/>
              </a:rPr>
              <a:t>中国健康产业论坛</a:t>
            </a:r>
            <a:r>
              <a:rPr lang="en-US" altLang="zh-CN" sz="1800">
                <a:solidFill>
                  <a:schemeClr val="tx1"/>
                </a:solidFill>
                <a:latin typeface="微软雅黑" panose="020B0503020204020204" pitchFamily="34" charset="-122"/>
                <a:ea typeface="微软雅黑" panose="020B0503020204020204" pitchFamily="34" charset="-122"/>
              </a:rPr>
              <a:t>” </a:t>
            </a:r>
            <a:r>
              <a:rPr lang="zh-CN" altLang="en-US" sz="1800">
                <a:solidFill>
                  <a:schemeClr val="tx1"/>
                </a:solidFill>
                <a:latin typeface="微软雅黑" panose="020B0503020204020204" pitchFamily="34" charset="-122"/>
                <a:ea typeface="微软雅黑" panose="020B0503020204020204" pitchFamily="34" charset="-122"/>
              </a:rPr>
              <a:t>健康体检纳入健康管理</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2005年健康管理师国家职业设立</a:t>
            </a:r>
          </a:p>
          <a:p>
            <a:pPr>
              <a:lnSpc>
                <a:spcPts val="2763"/>
              </a:lnSpc>
              <a:spcBef>
                <a:spcPct val="0"/>
              </a:spcBef>
              <a:buFont typeface="Wingdings" panose="05000000000000000000" pitchFamily="2" charset="2"/>
              <a:buNone/>
            </a:pPr>
            <a:r>
              <a:rPr lang="zh-CN" altLang="en-US" sz="2000">
                <a:solidFill>
                  <a:srgbClr val="0000FF"/>
                </a:solidFill>
                <a:latin typeface="微软雅黑" panose="020B0503020204020204" pitchFamily="34" charset="-122"/>
                <a:ea typeface="微软雅黑" panose="020B0503020204020204" pitchFamily="34" charset="-122"/>
              </a:rPr>
              <a:t>第二阶段 </a:t>
            </a:r>
            <a:r>
              <a:rPr lang="en-US" altLang="zh-CN" sz="2000">
                <a:solidFill>
                  <a:schemeClr val="tx1"/>
                </a:solidFill>
                <a:latin typeface="微软雅黑" panose="020B0503020204020204" pitchFamily="34" charset="-122"/>
                <a:ea typeface="微软雅黑" panose="020B0503020204020204" pitchFamily="34" charset="-122"/>
              </a:rPr>
              <a:t>2005-2010</a:t>
            </a:r>
            <a:r>
              <a:rPr lang="zh-CN" altLang="en-US" sz="2000">
                <a:solidFill>
                  <a:schemeClr val="tx1"/>
                </a:solidFill>
                <a:latin typeface="微软雅黑" panose="020B0503020204020204" pitchFamily="34" charset="-122"/>
                <a:ea typeface="微软雅黑" panose="020B0503020204020204" pitchFamily="34" charset="-122"/>
              </a:rPr>
              <a:t>年：</a:t>
            </a:r>
            <a:r>
              <a:rPr lang="zh-CN" altLang="en-US" sz="2000">
                <a:solidFill>
                  <a:srgbClr val="0000FF"/>
                </a:solidFill>
                <a:latin typeface="微软雅黑" panose="020B0503020204020204" pitchFamily="34" charset="-122"/>
                <a:ea typeface="微软雅黑" panose="020B0503020204020204" pitchFamily="34" charset="-122"/>
              </a:rPr>
              <a:t>健康管理学术组织与科研引领阶段</a:t>
            </a:r>
          </a:p>
          <a:p>
            <a:pPr>
              <a:lnSpc>
                <a:spcPts val="2763"/>
              </a:lnSpc>
              <a:spcBef>
                <a:spcPct val="0"/>
              </a:spcBef>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a:t>
            </a:r>
            <a:r>
              <a:rPr lang="zh-CN" altLang="en-US" sz="1800">
                <a:solidFill>
                  <a:schemeClr val="tx1"/>
                </a:solidFill>
                <a:latin typeface="微软雅黑" panose="020B0503020204020204" pitchFamily="34" charset="-122"/>
                <a:ea typeface="微软雅黑" panose="020B0503020204020204" pitchFamily="34" charset="-122"/>
              </a:rPr>
              <a:t>2007 年中华医学会健康管理学分会正式成立</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2009年，中国健康管理专家达成了《健康管理概念与学科体系的中国专家初步共识》，</a:t>
            </a:r>
            <a:r>
              <a:rPr lang="zh-CN" altLang="en-US" sz="1800">
                <a:solidFill>
                  <a:schemeClr val="tx1"/>
                </a:solidFill>
                <a:latin typeface="微软雅黑" panose="020B0503020204020204" pitchFamily="34" charset="-122"/>
                <a:ea typeface="微软雅黑" panose="020B0503020204020204" pitchFamily="34" charset="-122"/>
                <a:sym typeface="+mn-ea"/>
              </a:rPr>
              <a:t>三级综合医院陆续设置健康管理科</a:t>
            </a:r>
          </a:p>
          <a:p>
            <a:pPr>
              <a:lnSpc>
                <a:spcPts val="2763"/>
              </a:lnSpc>
              <a:spcBef>
                <a:spcPct val="0"/>
              </a:spcBef>
              <a:buFont typeface="Wingdings" panose="05000000000000000000" pitchFamily="2" charset="2"/>
              <a:buNone/>
            </a:pPr>
            <a:r>
              <a:rPr lang="zh-CN" altLang="en-US" sz="2000">
                <a:solidFill>
                  <a:srgbClr val="0000FF"/>
                </a:solidFill>
                <a:latin typeface="微软雅黑" panose="020B0503020204020204" pitchFamily="34" charset="-122"/>
                <a:ea typeface="微软雅黑" panose="020B0503020204020204" pitchFamily="34" charset="-122"/>
                <a:sym typeface="+mn-ea"/>
              </a:rPr>
              <a:t>第三阶段 </a:t>
            </a:r>
            <a:r>
              <a:rPr lang="en-US" altLang="zh-CN" sz="2000">
                <a:solidFill>
                  <a:schemeClr val="tx1"/>
                </a:solidFill>
                <a:latin typeface="微软雅黑" panose="020B0503020204020204" pitchFamily="34" charset="-122"/>
                <a:ea typeface="微软雅黑" panose="020B0503020204020204" pitchFamily="34" charset="-122"/>
                <a:sym typeface="+mn-ea"/>
              </a:rPr>
              <a:t>2010-2013</a:t>
            </a:r>
            <a:r>
              <a:rPr lang="zh-CN" altLang="en-US" sz="2000">
                <a:solidFill>
                  <a:schemeClr val="tx1"/>
                </a:solidFill>
                <a:latin typeface="微软雅黑" panose="020B0503020204020204" pitchFamily="34" charset="-122"/>
                <a:ea typeface="微软雅黑" panose="020B0503020204020204" pitchFamily="34" charset="-122"/>
                <a:sym typeface="+mn-ea"/>
              </a:rPr>
              <a:t>年：</a:t>
            </a:r>
            <a:r>
              <a:rPr lang="zh-CN" altLang="en-US" sz="2000">
                <a:solidFill>
                  <a:srgbClr val="0000FF"/>
                </a:solidFill>
                <a:latin typeface="微软雅黑" panose="020B0503020204020204" pitchFamily="34" charset="-122"/>
                <a:ea typeface="微软雅黑" panose="020B0503020204020204" pitchFamily="34" charset="-122"/>
                <a:sym typeface="+mn-ea"/>
              </a:rPr>
              <a:t>健康管理机构与学科建设阶段</a:t>
            </a:r>
          </a:p>
          <a:p>
            <a:pPr>
              <a:lnSpc>
                <a:spcPts val="2763"/>
              </a:lnSpc>
              <a:spcBef>
                <a:spcPct val="0"/>
              </a:spcBef>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sym typeface="+mn-ea"/>
              </a:rPr>
              <a:t>            </a:t>
            </a:r>
            <a:r>
              <a:rPr lang="en-US" altLang="zh-CN" sz="1800">
                <a:solidFill>
                  <a:schemeClr val="tx1"/>
                </a:solidFill>
                <a:latin typeface="微软雅黑" panose="020B0503020204020204" pitchFamily="34" charset="-122"/>
                <a:ea typeface="微软雅黑" panose="020B0503020204020204" pitchFamily="34" charset="-122"/>
                <a:sym typeface="+mn-ea"/>
              </a:rPr>
              <a:t>2010</a:t>
            </a:r>
            <a:r>
              <a:rPr lang="zh-CN" altLang="en-US" sz="1800">
                <a:solidFill>
                  <a:schemeClr val="tx1"/>
                </a:solidFill>
                <a:latin typeface="微软雅黑" panose="020B0503020204020204" pitchFamily="34" charset="-122"/>
                <a:ea typeface="微软雅黑" panose="020B0503020204020204" pitchFamily="34" charset="-122"/>
                <a:sym typeface="+mn-ea"/>
              </a:rPr>
              <a:t>年中华医学会健康管理学分会和中国健康促进基金会联合开展全国健康管理示范基地评选活动</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a:t>
            </a:r>
            <a:r>
              <a:rPr lang="en-US" altLang="zh-CN" sz="1800">
                <a:solidFill>
                  <a:schemeClr val="tx1"/>
                </a:solidFill>
                <a:latin typeface="微软雅黑" panose="020B0503020204020204" pitchFamily="34" charset="-122"/>
                <a:ea typeface="微软雅黑" panose="020B0503020204020204" pitchFamily="34" charset="-122"/>
                <a:sym typeface="+mn-ea"/>
              </a:rPr>
              <a:t>2012</a:t>
            </a:r>
            <a:r>
              <a:rPr lang="zh-CN" altLang="en-US" sz="1800">
                <a:solidFill>
                  <a:schemeClr val="tx1"/>
                </a:solidFill>
                <a:latin typeface="微软雅黑" panose="020B0503020204020204" pitchFamily="34" charset="-122"/>
                <a:ea typeface="微软雅黑" panose="020B0503020204020204" pitchFamily="34" charset="-122"/>
                <a:sym typeface="+mn-ea"/>
              </a:rPr>
              <a:t>年卫生部发布《</a:t>
            </a:r>
            <a:r>
              <a:rPr lang="en-US" altLang="zh-CN" sz="1800">
                <a:solidFill>
                  <a:schemeClr val="tx1"/>
                </a:solidFill>
                <a:latin typeface="微软雅黑" panose="020B0503020204020204" pitchFamily="34" charset="-122"/>
                <a:ea typeface="微软雅黑" panose="020B0503020204020204" pitchFamily="34" charset="-122"/>
                <a:sym typeface="+mn-ea"/>
              </a:rPr>
              <a:t>“</a:t>
            </a:r>
            <a:r>
              <a:rPr lang="zh-CN" altLang="en-US" sz="1800">
                <a:solidFill>
                  <a:schemeClr val="tx1"/>
                </a:solidFill>
                <a:latin typeface="微软雅黑" panose="020B0503020204020204" pitchFamily="34" charset="-122"/>
                <a:ea typeface="微软雅黑" panose="020B0503020204020204" pitchFamily="34" charset="-122"/>
                <a:sym typeface="+mn-ea"/>
              </a:rPr>
              <a:t>健康中国</a:t>
            </a:r>
            <a:r>
              <a:rPr lang="en-US" altLang="zh-CN" sz="1800">
                <a:solidFill>
                  <a:schemeClr val="tx1"/>
                </a:solidFill>
                <a:latin typeface="微软雅黑" panose="020B0503020204020204" pitchFamily="34" charset="-122"/>
                <a:ea typeface="微软雅黑" panose="020B0503020204020204" pitchFamily="34" charset="-122"/>
                <a:sym typeface="+mn-ea"/>
              </a:rPr>
              <a:t>2020”</a:t>
            </a:r>
            <a:r>
              <a:rPr lang="zh-CN" altLang="en-US" sz="1800">
                <a:solidFill>
                  <a:schemeClr val="tx1"/>
                </a:solidFill>
                <a:latin typeface="微软雅黑" panose="020B0503020204020204" pitchFamily="34" charset="-122"/>
                <a:ea typeface="微软雅黑" panose="020B0503020204020204" pitchFamily="34" charset="-122"/>
                <a:sym typeface="+mn-ea"/>
              </a:rPr>
              <a:t>战略研究报告》</a:t>
            </a:r>
            <a:endParaRPr lang="zh-CN" altLang="en-US" sz="1800">
              <a:solidFill>
                <a:schemeClr val="tx1"/>
              </a:solidFill>
              <a:latin typeface="微软雅黑" panose="020B0503020204020204" pitchFamily="34" charset="-122"/>
              <a:ea typeface="微软雅黑" panose="020B0503020204020204" pitchFamily="34" charset="-122"/>
            </a:endParaRPr>
          </a:p>
          <a:p>
            <a:pPr>
              <a:buFont typeface="Wingdings" panose="05000000000000000000" pitchFamily="2" charset="2"/>
              <a:buNone/>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9156" name="Text Box 8">
            <a:extLst>
              <a:ext uri="{FF2B5EF4-FFF2-40B4-BE49-F238E27FC236}">
                <a16:creationId xmlns:a16="http://schemas.microsoft.com/office/drawing/2014/main" id="{FCE2D20E-D8B1-4966-BA8E-E1516ED05589}"/>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7DBDAE30-9FE3-471D-A2DC-FC819486FBFF}"/>
              </a:ext>
            </a:extLst>
          </p:cNvPr>
          <p:cNvSpPr>
            <a:spLocks noGrp="1"/>
          </p:cNvSpPr>
          <p:nvPr>
            <p:ph type="title"/>
          </p:nvPr>
        </p:nvSpPr>
        <p:spPr/>
        <p:txBody>
          <a:bodyPr/>
          <a:lstStyle/>
          <a:p>
            <a:pPr algn="ctr"/>
            <a:r>
              <a:rPr lang="zh-CN" altLang="en-US"/>
              <a:t>目录</a:t>
            </a:r>
          </a:p>
        </p:txBody>
      </p:sp>
      <p:sp>
        <p:nvSpPr>
          <p:cNvPr id="20483" name="内容占位符 2">
            <a:extLst>
              <a:ext uri="{FF2B5EF4-FFF2-40B4-BE49-F238E27FC236}">
                <a16:creationId xmlns:a16="http://schemas.microsoft.com/office/drawing/2014/main" id="{79A6E6F9-02E9-4BEC-B560-F44791AA9FB8}"/>
              </a:ext>
            </a:extLst>
          </p:cNvPr>
          <p:cNvSpPr>
            <a:spLocks noGrp="1"/>
          </p:cNvSpPr>
          <p:nvPr>
            <p:ph idx="1"/>
          </p:nvPr>
        </p:nvSpPr>
        <p:spPr>
          <a:xfrm>
            <a:off x="1736725" y="1844675"/>
            <a:ext cx="7162800" cy="2974975"/>
          </a:xfrm>
        </p:spPr>
        <p:txBody>
          <a:bodyPr/>
          <a:lstStyle/>
          <a:p>
            <a:r>
              <a:rPr lang="zh-CN" altLang="en-US"/>
              <a:t>健康管理概述</a:t>
            </a:r>
          </a:p>
          <a:p>
            <a:r>
              <a:rPr lang="zh-CN" altLang="en-US"/>
              <a:t>健康管理现况</a:t>
            </a:r>
          </a:p>
          <a:p>
            <a:r>
              <a:rPr lang="zh-CN" altLang="en-US"/>
              <a:t>健康管理研究的任务与目标</a:t>
            </a:r>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4B96A5-3875-4C43-9BB0-786915F6200C}"/>
              </a:ext>
            </a:extLst>
          </p:cNvPr>
          <p:cNvSpPr>
            <a:spLocks noGrp="1" noChangeArrowheads="1"/>
          </p:cNvSpPr>
          <p:nvPr>
            <p:ph type="title"/>
          </p:nvPr>
        </p:nvSpPr>
        <p:spPr>
          <a:xfrm>
            <a:off x="1476375" y="476250"/>
            <a:ext cx="7416800" cy="701675"/>
          </a:xfrm>
        </p:spPr>
        <p:txBody>
          <a:bodyPr/>
          <a:lstStyle/>
          <a:p>
            <a:br>
              <a:rPr lang="en-US" altLang="zh-CN"/>
            </a:br>
            <a:br>
              <a:rPr lang="en-US" altLang="zh-CN"/>
            </a:br>
            <a:br>
              <a:rPr lang="en-US" altLang="zh-CN"/>
            </a:br>
            <a:endParaRPr lang="en-US" altLang="zh-CN"/>
          </a:p>
        </p:txBody>
      </p:sp>
      <p:sp>
        <p:nvSpPr>
          <p:cNvPr id="51203" name="Rectangle 3">
            <a:extLst>
              <a:ext uri="{FF2B5EF4-FFF2-40B4-BE49-F238E27FC236}">
                <a16:creationId xmlns:a16="http://schemas.microsoft.com/office/drawing/2014/main" id="{FDE8689D-5730-43BC-ACDF-84C663105362}"/>
              </a:ext>
            </a:extLst>
          </p:cNvPr>
          <p:cNvSpPr>
            <a:spLocks noGrp="1" noChangeArrowheads="1"/>
          </p:cNvSpPr>
          <p:nvPr>
            <p:ph type="body" idx="1"/>
          </p:nvPr>
        </p:nvSpPr>
        <p:spPr>
          <a:xfrm>
            <a:off x="1044575" y="766763"/>
            <a:ext cx="8059738" cy="4943475"/>
          </a:xfrm>
        </p:spPr>
        <p:txBody>
          <a:bodyPr/>
          <a:lstStyle/>
          <a:p>
            <a:pPr>
              <a:buFont typeface="Wingdings" panose="05000000000000000000" pitchFamily="2" charset="2"/>
              <a:buNone/>
            </a:pPr>
            <a:endParaRPr lang="zh-CN" altLang="en-US" sz="2400" b="1">
              <a:solidFill>
                <a:srgbClr val="C00000"/>
              </a:solidFill>
              <a:sym typeface="+mn-ea"/>
            </a:endParaRPr>
          </a:p>
          <a:p>
            <a:pPr>
              <a:buFont typeface="Wingdings" panose="05000000000000000000" pitchFamily="2" charset="2"/>
              <a:buNone/>
            </a:pPr>
            <a:r>
              <a:rPr lang="zh-CN" altLang="en-US" sz="2400" b="1">
                <a:solidFill>
                  <a:srgbClr val="C00000"/>
                </a:solidFill>
                <a:latin typeface="宋体" panose="02010600030101010101" pitchFamily="2" charset="-122"/>
                <a:ea typeface="宋体" panose="02010600030101010101" pitchFamily="2" charset="-122"/>
                <a:sym typeface="+mn-ea"/>
              </a:rPr>
              <a:t>四阶段</a:t>
            </a:r>
            <a:r>
              <a:rPr lang="zh-CN" altLang="en-US" sz="2400" b="1">
                <a:solidFill>
                  <a:schemeClr val="tx2"/>
                </a:solidFill>
                <a:latin typeface="宋体" panose="02010600030101010101" pitchFamily="2" charset="-122"/>
                <a:ea typeface="宋体" panose="02010600030101010101" pitchFamily="2" charset="-122"/>
              </a:rPr>
              <a:t>发展历程：</a:t>
            </a:r>
            <a:endParaRPr lang="zh-CN" altLang="en-US" sz="2400" b="1">
              <a:solidFill>
                <a:schemeClr val="tx1"/>
              </a:solidFill>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000">
                <a:solidFill>
                  <a:srgbClr val="0000FF"/>
                </a:solidFill>
                <a:latin typeface="微软雅黑" panose="020B0503020204020204" pitchFamily="34" charset="-122"/>
                <a:ea typeface="微软雅黑" panose="020B0503020204020204" pitchFamily="34" charset="-122"/>
              </a:rPr>
              <a:t>第四阶段 </a:t>
            </a:r>
            <a:r>
              <a:rPr lang="en-US" altLang="zh-CN" sz="2000">
                <a:solidFill>
                  <a:schemeClr val="tx1"/>
                </a:solidFill>
                <a:latin typeface="微软雅黑" panose="020B0503020204020204" pitchFamily="34" charset="-122"/>
                <a:ea typeface="微软雅黑" panose="020B0503020204020204" pitchFamily="34" charset="-122"/>
              </a:rPr>
              <a:t>2013</a:t>
            </a:r>
            <a:r>
              <a:rPr lang="zh-CN" altLang="en-US" sz="2000">
                <a:solidFill>
                  <a:schemeClr val="tx1"/>
                </a:solidFill>
                <a:latin typeface="微软雅黑" panose="020B0503020204020204" pitchFamily="34" charset="-122"/>
                <a:ea typeface="微软雅黑" panose="020B0503020204020204" pitchFamily="34" charset="-122"/>
              </a:rPr>
              <a:t>年至今：</a:t>
            </a:r>
            <a:r>
              <a:rPr lang="zh-CN" altLang="en-US" sz="2000">
                <a:solidFill>
                  <a:srgbClr val="0000FF"/>
                </a:solidFill>
                <a:latin typeface="微软雅黑" panose="020B0503020204020204" pitchFamily="34" charset="-122"/>
                <a:ea typeface="微软雅黑" panose="020B0503020204020204" pitchFamily="34" charset="-122"/>
              </a:rPr>
              <a:t>健康管理与促进服务业发展阶段</a:t>
            </a:r>
          </a:p>
          <a:p>
            <a:pPr>
              <a:lnSpc>
                <a:spcPts val="2763"/>
              </a:lnSpc>
              <a:spcBef>
                <a:spcPct val="0"/>
              </a:spcBef>
              <a:buFont typeface="Wingdings" panose="05000000000000000000" pitchFamily="2" charset="2"/>
              <a:buNone/>
            </a:pPr>
            <a:r>
              <a:rPr lang="zh-CN" altLang="en-US" sz="2000">
                <a:solidFill>
                  <a:schemeClr val="tx1"/>
                </a:solidFill>
                <a:latin typeface="微软雅黑" panose="020B0503020204020204" pitchFamily="34" charset="-122"/>
                <a:ea typeface="微软雅黑" panose="020B0503020204020204" pitchFamily="34" charset="-122"/>
              </a:rPr>
              <a:t>           </a:t>
            </a:r>
            <a:r>
              <a:rPr lang="zh-CN" altLang="en-US" sz="1800">
                <a:solidFill>
                  <a:schemeClr val="tx1"/>
                </a:solidFill>
                <a:latin typeface="微软雅黑" panose="020B0503020204020204" pitchFamily="34" charset="-122"/>
                <a:ea typeface="微软雅黑" panose="020B0503020204020204" pitchFamily="34" charset="-122"/>
              </a:rPr>
              <a:t>2013年国务院发布《关于促进健康服务业发展的若干意见》</a:t>
            </a:r>
          </a:p>
          <a:p>
            <a:pPr>
              <a:lnSpc>
                <a:spcPts val="2763"/>
              </a:lnSpc>
              <a:spcBef>
                <a:spcPct val="0"/>
              </a:spcBef>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rPr>
              <a:t>            </a:t>
            </a:r>
            <a:r>
              <a:rPr lang="en-US" altLang="zh-CN" sz="1800">
                <a:solidFill>
                  <a:schemeClr val="tx1"/>
                </a:solidFill>
                <a:latin typeface="微软雅黑" panose="020B0503020204020204" pitchFamily="34" charset="-122"/>
                <a:ea typeface="微软雅黑" panose="020B0503020204020204" pitchFamily="34" charset="-122"/>
              </a:rPr>
              <a:t>2014</a:t>
            </a:r>
            <a:r>
              <a:rPr lang="zh-CN" altLang="en-US" sz="1800">
                <a:solidFill>
                  <a:schemeClr val="tx1"/>
                </a:solidFill>
                <a:latin typeface="微软雅黑" panose="020B0503020204020204" pitchFamily="34" charset="-122"/>
                <a:ea typeface="微软雅黑" panose="020B0503020204020204" pitchFamily="34" charset="-122"/>
              </a:rPr>
              <a:t>年</a:t>
            </a:r>
            <a:r>
              <a:rPr lang="zh-CN" altLang="en-US" sz="1800">
                <a:solidFill>
                  <a:schemeClr val="tx1"/>
                </a:solidFill>
                <a:latin typeface="微软雅黑" panose="020B0503020204020204" pitchFamily="34" charset="-122"/>
                <a:ea typeface="微软雅黑" panose="020B0503020204020204" pitchFamily="34" charset="-122"/>
                <a:sym typeface="+mn-ea"/>
              </a:rPr>
              <a:t>中华医学会健康管理学分会和《中华健康管理学杂志》发表</a:t>
            </a:r>
            <a:r>
              <a:rPr lang="en-US" altLang="zh-CN" sz="1800">
                <a:solidFill>
                  <a:schemeClr val="tx1"/>
                </a:solidFill>
                <a:latin typeface="微软雅黑" panose="020B0503020204020204" pitchFamily="34" charset="-122"/>
                <a:ea typeface="微软雅黑" panose="020B0503020204020204" pitchFamily="34" charset="-122"/>
                <a:sym typeface="+mn-ea"/>
              </a:rPr>
              <a:t>“</a:t>
            </a:r>
            <a:r>
              <a:rPr lang="zh-CN" altLang="en-US" sz="1800">
                <a:solidFill>
                  <a:schemeClr val="tx1"/>
                </a:solidFill>
                <a:latin typeface="微软雅黑" panose="020B0503020204020204" pitchFamily="34" charset="-122"/>
                <a:ea typeface="微软雅黑" panose="020B0503020204020204" pitchFamily="34" charset="-122"/>
                <a:sym typeface="+mn-ea"/>
              </a:rPr>
              <a:t>健康体检基本项目目录专家共识</a:t>
            </a:r>
            <a:r>
              <a:rPr lang="en-US" altLang="zh-CN" sz="1800">
                <a:solidFill>
                  <a:schemeClr val="tx1"/>
                </a:solidFill>
                <a:latin typeface="微软雅黑" panose="020B0503020204020204" pitchFamily="34" charset="-122"/>
                <a:ea typeface="微软雅黑" panose="020B0503020204020204" pitchFamily="34" charset="-122"/>
                <a:sym typeface="+mn-ea"/>
              </a:rPr>
              <a:t>”</a:t>
            </a:r>
          </a:p>
          <a:p>
            <a:pPr>
              <a:lnSpc>
                <a:spcPts val="2763"/>
              </a:lnSpc>
              <a:spcBef>
                <a:spcPct val="0"/>
              </a:spcBef>
              <a:buFont typeface="Wingdings" panose="05000000000000000000" pitchFamily="2" charset="2"/>
              <a:buNone/>
            </a:pPr>
            <a:r>
              <a:rPr lang="en-US" altLang="zh-CN" sz="1800">
                <a:solidFill>
                  <a:schemeClr val="tx1"/>
                </a:solidFill>
                <a:latin typeface="微软雅黑" panose="020B0503020204020204" pitchFamily="34" charset="-122"/>
                <a:ea typeface="微软雅黑" panose="020B0503020204020204" pitchFamily="34" charset="-122"/>
                <a:sym typeface="+mn-ea"/>
              </a:rPr>
              <a:t>            2015</a:t>
            </a:r>
            <a:r>
              <a:rPr lang="zh-CN" altLang="en-US" sz="1800">
                <a:solidFill>
                  <a:schemeClr val="tx1"/>
                </a:solidFill>
                <a:latin typeface="微软雅黑" panose="020B0503020204020204" pitchFamily="34" charset="-122"/>
                <a:ea typeface="微软雅黑" panose="020B0503020204020204" pitchFamily="34" charset="-122"/>
                <a:sym typeface="+mn-ea"/>
              </a:rPr>
              <a:t>年中华医学会健康管理学分会和《中华健康管理学杂志》联合中华医学会心血管病分会和中华医学会超声医学分会发表</a:t>
            </a:r>
            <a:r>
              <a:rPr lang="en-US" altLang="zh-CN" sz="1800">
                <a:solidFill>
                  <a:schemeClr val="tx1"/>
                </a:solidFill>
                <a:latin typeface="微软雅黑" panose="020B0503020204020204" pitchFamily="34" charset="-122"/>
                <a:ea typeface="微软雅黑" panose="020B0503020204020204" pitchFamily="34" charset="-122"/>
                <a:sym typeface="+mn-ea"/>
              </a:rPr>
              <a:t>“</a:t>
            </a:r>
            <a:r>
              <a:rPr lang="zh-CN" altLang="en-US" sz="1800">
                <a:solidFill>
                  <a:schemeClr val="tx1"/>
                </a:solidFill>
                <a:latin typeface="微软雅黑" panose="020B0503020204020204" pitchFamily="34" charset="-122"/>
                <a:ea typeface="微软雅黑" panose="020B0503020204020204" pitchFamily="34" charset="-122"/>
                <a:sym typeface="+mn-ea"/>
              </a:rPr>
              <a:t>中国体检人群颈动脉筛查检查规范</a:t>
            </a:r>
            <a:r>
              <a:rPr lang="en-US" altLang="zh-CN" sz="1800">
                <a:solidFill>
                  <a:schemeClr val="tx1"/>
                </a:solidFill>
                <a:latin typeface="微软雅黑" panose="020B0503020204020204" pitchFamily="34" charset="-122"/>
                <a:ea typeface="微软雅黑" panose="020B0503020204020204" pitchFamily="34" charset="-122"/>
                <a:sym typeface="+mn-ea"/>
              </a:rPr>
              <a:t>” </a:t>
            </a:r>
            <a:r>
              <a:rPr lang="zh-CN" altLang="en-US" sz="1800">
                <a:solidFill>
                  <a:schemeClr val="tx1"/>
                </a:solidFill>
                <a:latin typeface="微软雅黑" panose="020B0503020204020204" pitchFamily="34" charset="-122"/>
                <a:ea typeface="微软雅黑" panose="020B0503020204020204" pitchFamily="34" charset="-122"/>
                <a:sym typeface="+mn-ea"/>
              </a:rPr>
              <a:t>和</a:t>
            </a:r>
            <a:r>
              <a:rPr lang="en-US" altLang="zh-CN" sz="1800">
                <a:solidFill>
                  <a:schemeClr val="tx1"/>
                </a:solidFill>
                <a:latin typeface="微软雅黑" panose="020B0503020204020204" pitchFamily="34" charset="-122"/>
                <a:ea typeface="微软雅黑" panose="020B0503020204020204" pitchFamily="34" charset="-122"/>
                <a:sym typeface="+mn-ea"/>
              </a:rPr>
              <a:t>“</a:t>
            </a:r>
            <a:r>
              <a:rPr lang="zh-CN" altLang="en-US" sz="1800">
                <a:solidFill>
                  <a:schemeClr val="tx1"/>
                </a:solidFill>
                <a:latin typeface="微软雅黑" panose="020B0503020204020204" pitchFamily="34" charset="-122"/>
                <a:ea typeface="微软雅黑" panose="020B0503020204020204" pitchFamily="34" charset="-122"/>
                <a:sym typeface="+mn-ea"/>
              </a:rPr>
              <a:t>中国体检人群心血管病风险筛查与管理专家共识</a:t>
            </a:r>
            <a:r>
              <a:rPr lang="en-US" altLang="zh-CN" sz="1800">
                <a:solidFill>
                  <a:schemeClr val="tx1"/>
                </a:solidFill>
                <a:latin typeface="微软雅黑" panose="020B0503020204020204" pitchFamily="34" charset="-122"/>
                <a:ea typeface="微软雅黑" panose="020B0503020204020204" pitchFamily="34" charset="-122"/>
                <a:sym typeface="+mn-ea"/>
              </a:rPr>
              <a:t>”</a:t>
            </a:r>
          </a:p>
          <a:p>
            <a:pPr>
              <a:lnSpc>
                <a:spcPts val="2763"/>
              </a:lnSpc>
              <a:spcBef>
                <a:spcPct val="0"/>
              </a:spcBef>
              <a:buFont typeface="Wingdings" panose="05000000000000000000" pitchFamily="2" charset="2"/>
              <a:buNone/>
            </a:pPr>
            <a:r>
              <a:rPr lang="en-US" altLang="zh-CN" sz="1800">
                <a:solidFill>
                  <a:schemeClr val="tx1"/>
                </a:solidFill>
                <a:latin typeface="微软雅黑" panose="020B0503020204020204" pitchFamily="34" charset="-122"/>
                <a:ea typeface="微软雅黑" panose="020B0503020204020204" pitchFamily="34" charset="-122"/>
                <a:sym typeface="+mn-ea"/>
              </a:rPr>
              <a:t>            2015</a:t>
            </a:r>
            <a:r>
              <a:rPr lang="zh-CN" altLang="en-US" sz="1800">
                <a:solidFill>
                  <a:schemeClr val="tx1"/>
                </a:solidFill>
                <a:latin typeface="微软雅黑" panose="020B0503020204020204" pitchFamily="34" charset="-122"/>
                <a:ea typeface="微软雅黑" panose="020B0503020204020204" pitchFamily="34" charset="-122"/>
                <a:sym typeface="+mn-ea"/>
              </a:rPr>
              <a:t>年底，健康管理机构万余家，从业人员数十万人，服务人群</a:t>
            </a:r>
            <a:r>
              <a:rPr lang="en-US" altLang="zh-CN" sz="1800">
                <a:solidFill>
                  <a:schemeClr val="tx1"/>
                </a:solidFill>
                <a:latin typeface="微软雅黑" panose="020B0503020204020204" pitchFamily="34" charset="-122"/>
                <a:ea typeface="微软雅黑" panose="020B0503020204020204" pitchFamily="34" charset="-122"/>
                <a:sym typeface="+mn-ea"/>
              </a:rPr>
              <a:t>5</a:t>
            </a:r>
            <a:r>
              <a:rPr lang="zh-CN" altLang="en-US" sz="1800">
                <a:solidFill>
                  <a:schemeClr val="tx1"/>
                </a:solidFill>
                <a:latin typeface="微软雅黑" panose="020B0503020204020204" pitchFamily="34" charset="-122"/>
                <a:ea typeface="微软雅黑" panose="020B0503020204020204" pitchFamily="34" charset="-122"/>
                <a:sym typeface="+mn-ea"/>
              </a:rPr>
              <a:t>亿人，</a:t>
            </a:r>
            <a:r>
              <a:rPr lang="en-US" altLang="zh-CN" sz="1800">
                <a:solidFill>
                  <a:schemeClr val="tx1"/>
                </a:solidFill>
                <a:latin typeface="微软雅黑" panose="020B0503020204020204" pitchFamily="34" charset="-122"/>
                <a:ea typeface="微软雅黑" panose="020B0503020204020204" pitchFamily="34" charset="-122"/>
                <a:sym typeface="+mn-ea"/>
              </a:rPr>
              <a:t>10</a:t>
            </a:r>
            <a:r>
              <a:rPr lang="zh-CN" altLang="en-US" sz="1800">
                <a:solidFill>
                  <a:schemeClr val="tx1"/>
                </a:solidFill>
                <a:latin typeface="微软雅黑" panose="020B0503020204020204" pitchFamily="34" charset="-122"/>
                <a:ea typeface="微软雅黑" panose="020B0503020204020204" pitchFamily="34" charset="-122"/>
                <a:sym typeface="+mn-ea"/>
              </a:rPr>
              <a:t>年后预计近</a:t>
            </a:r>
            <a:r>
              <a:rPr lang="en-US" altLang="zh-CN" sz="1800">
                <a:solidFill>
                  <a:schemeClr val="tx1"/>
                </a:solidFill>
                <a:latin typeface="微软雅黑" panose="020B0503020204020204" pitchFamily="34" charset="-122"/>
                <a:ea typeface="微软雅黑" panose="020B0503020204020204" pitchFamily="34" charset="-122"/>
                <a:sym typeface="+mn-ea"/>
              </a:rPr>
              <a:t>30</a:t>
            </a:r>
            <a:r>
              <a:rPr lang="zh-CN" altLang="en-US" sz="1800">
                <a:solidFill>
                  <a:schemeClr val="tx1"/>
                </a:solidFill>
                <a:latin typeface="微软雅黑" panose="020B0503020204020204" pitchFamily="34" charset="-122"/>
                <a:ea typeface="微软雅黑" panose="020B0503020204020204" pitchFamily="34" charset="-122"/>
                <a:sym typeface="+mn-ea"/>
              </a:rPr>
              <a:t>亿人</a:t>
            </a:r>
          </a:p>
        </p:txBody>
      </p:sp>
      <p:sp>
        <p:nvSpPr>
          <p:cNvPr id="51204" name="Text Box 8">
            <a:extLst>
              <a:ext uri="{FF2B5EF4-FFF2-40B4-BE49-F238E27FC236}">
                <a16:creationId xmlns:a16="http://schemas.microsoft.com/office/drawing/2014/main" id="{828B4BDA-DEDE-4FFB-95FB-A5D7E5DEC8BC}"/>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5" hidden="1">
            <a:extLst>
              <a:ext uri="{FF2B5EF4-FFF2-40B4-BE49-F238E27FC236}">
                <a16:creationId xmlns:a16="http://schemas.microsoft.com/office/drawing/2014/main" id="{046606C7-FD12-4C12-9F71-7B4F4C315005}"/>
              </a:ext>
            </a:extLst>
          </p:cNvPr>
          <p:cNvSpPr txBox="1">
            <a:spLocks noChangeArrowheads="1"/>
          </p:cNvSpPr>
          <p:nvPr/>
        </p:nvSpPr>
        <p:spPr bwMode="auto">
          <a:xfrm>
            <a:off x="1939925" y="19542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3251" name="矩形 6" hidden="1">
            <a:extLst>
              <a:ext uri="{FF2B5EF4-FFF2-40B4-BE49-F238E27FC236}">
                <a16:creationId xmlns:a16="http://schemas.microsoft.com/office/drawing/2014/main" id="{FEFC2249-7A98-4485-A449-F1B8DF4ECE2B}"/>
              </a:ext>
            </a:extLst>
          </p:cNvPr>
          <p:cNvSpPr>
            <a:spLocks noChangeArrowheads="1"/>
          </p:cNvSpPr>
          <p:nvPr/>
        </p:nvSpPr>
        <p:spPr bwMode="auto">
          <a:xfrm>
            <a:off x="1939925" y="3025775"/>
            <a:ext cx="147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3252" name="矩形 7" hidden="1">
            <a:extLst>
              <a:ext uri="{FF2B5EF4-FFF2-40B4-BE49-F238E27FC236}">
                <a16:creationId xmlns:a16="http://schemas.microsoft.com/office/drawing/2014/main" id="{D21813CE-D3CA-46D6-AB49-543CE9217A48}"/>
              </a:ext>
            </a:extLst>
          </p:cNvPr>
          <p:cNvSpPr>
            <a:spLocks noChangeArrowheads="1"/>
          </p:cNvSpPr>
          <p:nvPr/>
        </p:nvSpPr>
        <p:spPr bwMode="auto">
          <a:xfrm>
            <a:off x="2011363" y="4240213"/>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3253" name="矩形 8" hidden="1">
            <a:extLst>
              <a:ext uri="{FF2B5EF4-FFF2-40B4-BE49-F238E27FC236}">
                <a16:creationId xmlns:a16="http://schemas.microsoft.com/office/drawing/2014/main" id="{A3E912B3-767F-49F1-8F53-676A4CB97F2E}"/>
              </a:ext>
            </a:extLst>
          </p:cNvPr>
          <p:cNvSpPr>
            <a:spLocks noChangeArrowheads="1"/>
          </p:cNvSpPr>
          <p:nvPr/>
        </p:nvSpPr>
        <p:spPr bwMode="auto">
          <a:xfrm>
            <a:off x="2011363" y="5526088"/>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grpSp>
        <p:nvGrpSpPr>
          <p:cNvPr id="53254" name="组合 29">
            <a:extLst>
              <a:ext uri="{FF2B5EF4-FFF2-40B4-BE49-F238E27FC236}">
                <a16:creationId xmlns:a16="http://schemas.microsoft.com/office/drawing/2014/main" id="{07A434EC-15A9-4FFA-93EF-523C44F418B2}"/>
              </a:ext>
            </a:extLst>
          </p:cNvPr>
          <p:cNvGrpSpPr>
            <a:grpSpLocks/>
          </p:cNvGrpSpPr>
          <p:nvPr/>
        </p:nvGrpSpPr>
        <p:grpSpPr bwMode="auto">
          <a:xfrm>
            <a:off x="34925" y="1658938"/>
            <a:ext cx="8137525" cy="3786187"/>
            <a:chOff x="35496" y="1428751"/>
            <a:chExt cx="8136904" cy="3786188"/>
          </a:xfrm>
        </p:grpSpPr>
        <p:sp>
          <p:nvSpPr>
            <p:cNvPr id="21" name="矩形 20">
              <a:extLst>
                <a:ext uri="{FF2B5EF4-FFF2-40B4-BE49-F238E27FC236}">
                  <a16:creationId xmlns:a16="http://schemas.microsoft.com/office/drawing/2014/main" id="{22E7B66B-4666-4FA8-8E6B-41317D112819}"/>
                </a:ext>
              </a:extLst>
            </p:cNvPr>
            <p:cNvSpPr/>
            <p:nvPr/>
          </p:nvSpPr>
          <p:spPr>
            <a:xfrm>
              <a:off x="3076914" y="1428751"/>
              <a:ext cx="4536729" cy="784225"/>
            </a:xfrm>
            <a:prstGeom prst="rect">
              <a:avLst/>
            </a:prstGeom>
            <a:solidFill>
              <a:srgbClr val="01B1ED"/>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eaLnBrk="1" fontAlgn="auto" hangingPunct="1">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22" name="矩形 19">
              <a:extLst>
                <a:ext uri="{FF2B5EF4-FFF2-40B4-BE49-F238E27FC236}">
                  <a16:creationId xmlns:a16="http://schemas.microsoft.com/office/drawing/2014/main" id="{06EF14EC-95B0-47BC-BF95-A2B7CC745229}"/>
                </a:ext>
              </a:extLst>
            </p:cNvPr>
            <p:cNvSpPr/>
            <p:nvPr/>
          </p:nvSpPr>
          <p:spPr>
            <a:xfrm>
              <a:off x="1691133" y="1428751"/>
              <a:ext cx="1298476" cy="1044575"/>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96D5F7"/>
            </a:solidFill>
            <a:ln w="25400" cap="flat" cmpd="sng" algn="ctr">
              <a:noFill/>
              <a:prstDash val="solid"/>
            </a:ln>
            <a:effectLst>
              <a:outerShdw blurRad="50800" dist="38100" algn="l" rotWithShape="0">
                <a:prstClr val="black">
                  <a:alpha val="40000"/>
                </a:prstClr>
              </a:outerShdw>
            </a:effectLst>
          </p:spPr>
          <p:txBody>
            <a:bodyPr bIns="324000" anchor="ctr"/>
            <a:lstStyle/>
            <a:p>
              <a:pPr algn="ctr" eaLnBrk="1" fontAlgn="auto" hangingPunct="1">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19" name="矩形 18">
              <a:extLst>
                <a:ext uri="{FF2B5EF4-FFF2-40B4-BE49-F238E27FC236}">
                  <a16:creationId xmlns:a16="http://schemas.microsoft.com/office/drawing/2014/main" id="{F73C8C18-CC80-4E43-B728-D35B2DB73CEC}"/>
                </a:ext>
              </a:extLst>
            </p:cNvPr>
            <p:cNvSpPr/>
            <p:nvPr/>
          </p:nvSpPr>
          <p:spPr>
            <a:xfrm>
              <a:off x="3076914" y="2344738"/>
              <a:ext cx="4555777" cy="782638"/>
            </a:xfrm>
            <a:prstGeom prst="rect">
              <a:avLst/>
            </a:prstGeom>
            <a:solidFill>
              <a:srgbClr val="01B1ED"/>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eaLnBrk="1" fontAlgn="auto" hangingPunct="1">
                <a:lnSpc>
                  <a:spcPct val="150000"/>
                </a:lnSpc>
                <a:spcBef>
                  <a:spcPts val="0"/>
                </a:spcBef>
                <a:spcAft>
                  <a:spcPts val="0"/>
                </a:spcAft>
                <a:defRPr/>
              </a:pPr>
              <a:endParaRPr lang="en-US" altLang="zh-CN" sz="1000" kern="0" dirty="0">
                <a:solidFill>
                  <a:srgbClr val="4D4D4D"/>
                </a:solidFill>
                <a:latin typeface="微软雅黑" pitchFamily="34" charset="-122"/>
                <a:ea typeface="微软雅黑" pitchFamily="34" charset="-122"/>
              </a:endParaRPr>
            </a:p>
          </p:txBody>
        </p:sp>
        <p:sp>
          <p:nvSpPr>
            <p:cNvPr id="20" name="矩形 20">
              <a:extLst>
                <a:ext uri="{FF2B5EF4-FFF2-40B4-BE49-F238E27FC236}">
                  <a16:creationId xmlns:a16="http://schemas.microsoft.com/office/drawing/2014/main" id="{55D71F69-FA8A-4876-8D5B-492B1916B82D}"/>
                </a:ext>
              </a:extLst>
            </p:cNvPr>
            <p:cNvSpPr/>
            <p:nvPr/>
          </p:nvSpPr>
          <p:spPr>
            <a:xfrm>
              <a:off x="1691133" y="2343151"/>
              <a:ext cx="1298476"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96D5F7"/>
            </a:solidFill>
            <a:ln w="25400" cap="flat" cmpd="sng" algn="ctr">
              <a:noFill/>
              <a:prstDash val="solid"/>
            </a:ln>
            <a:effectLst>
              <a:outerShdw blurRad="50800" dist="38100" algn="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17" name="矩形 16">
              <a:extLst>
                <a:ext uri="{FF2B5EF4-FFF2-40B4-BE49-F238E27FC236}">
                  <a16:creationId xmlns:a16="http://schemas.microsoft.com/office/drawing/2014/main" id="{E2AC1824-878C-4DEE-AB45-91DC1C90E5B2}"/>
                </a:ext>
              </a:extLst>
            </p:cNvPr>
            <p:cNvSpPr/>
            <p:nvPr/>
          </p:nvSpPr>
          <p:spPr>
            <a:xfrm>
              <a:off x="3062628" y="3257551"/>
              <a:ext cx="4570063" cy="777875"/>
            </a:xfrm>
            <a:prstGeom prst="rect">
              <a:avLst/>
            </a:prstGeom>
            <a:solidFill>
              <a:srgbClr val="01B1ED"/>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eaLnBrk="1" fontAlgn="auto" hangingPunct="1">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18" name="矩形 21">
              <a:extLst>
                <a:ext uri="{FF2B5EF4-FFF2-40B4-BE49-F238E27FC236}">
                  <a16:creationId xmlns:a16="http://schemas.microsoft.com/office/drawing/2014/main" id="{2A271C19-BA86-4A2B-BE35-469E9FEF1584}"/>
                </a:ext>
              </a:extLst>
            </p:cNvPr>
            <p:cNvSpPr/>
            <p:nvPr/>
          </p:nvSpPr>
          <p:spPr>
            <a:xfrm>
              <a:off x="1691133" y="3267076"/>
              <a:ext cx="1298476"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96D5F7"/>
            </a:solidFill>
            <a:ln w="25400" cap="flat" cmpd="sng" algn="ctr">
              <a:noFill/>
              <a:prstDash val="solid"/>
            </a:ln>
            <a:effectLst>
              <a:outerShdw blurRad="50800" dist="38100" algn="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15" name="矩形 14">
              <a:extLst>
                <a:ext uri="{FF2B5EF4-FFF2-40B4-BE49-F238E27FC236}">
                  <a16:creationId xmlns:a16="http://schemas.microsoft.com/office/drawing/2014/main" id="{5D6BE861-8868-44D1-B9DE-E14F1D8F1867}"/>
                </a:ext>
              </a:extLst>
            </p:cNvPr>
            <p:cNvSpPr/>
            <p:nvPr/>
          </p:nvSpPr>
          <p:spPr>
            <a:xfrm>
              <a:off x="3062628" y="4160839"/>
              <a:ext cx="4570063" cy="777875"/>
            </a:xfrm>
            <a:prstGeom prst="rect">
              <a:avLst/>
            </a:prstGeom>
            <a:solidFill>
              <a:srgbClr val="01B1ED"/>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eaLnBrk="1" fontAlgn="auto" hangingPunct="1">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16" name="矩形 21">
              <a:extLst>
                <a:ext uri="{FF2B5EF4-FFF2-40B4-BE49-F238E27FC236}">
                  <a16:creationId xmlns:a16="http://schemas.microsoft.com/office/drawing/2014/main" id="{9832D81F-864E-4C31-96FD-5F4C666F6951}"/>
                </a:ext>
              </a:extLst>
            </p:cNvPr>
            <p:cNvSpPr/>
            <p:nvPr/>
          </p:nvSpPr>
          <p:spPr>
            <a:xfrm>
              <a:off x="1691133" y="4170364"/>
              <a:ext cx="1298476"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96D5F7"/>
            </a:solidFill>
            <a:ln w="25400" cap="flat" cmpd="sng" algn="ctr">
              <a:noFill/>
              <a:prstDash val="solid"/>
            </a:ln>
            <a:effectLst>
              <a:outerShdw blurRad="50800" dist="38100" dir="2700000" algn="tl" rotWithShape="0">
                <a:prstClr val="black">
                  <a:alpha val="40000"/>
                </a:prstClr>
              </a:outerShdw>
            </a:effectLst>
          </p:spPr>
          <p:txBody>
            <a:bodyPr lIns="0" rIns="0" anchor="ctr"/>
            <a:lstStyle/>
            <a:p>
              <a:pPr algn="ctr" eaLnBrk="1" fontAlgn="auto" hangingPunct="1">
                <a:lnSpc>
                  <a:spcPct val="120000"/>
                </a:lnSpc>
                <a:spcBef>
                  <a:spcPts val="600"/>
                </a:spcBef>
                <a:spcAft>
                  <a:spcPts val="600"/>
                </a:spcAft>
                <a:defRPr/>
              </a:pPr>
              <a:endParaRPr lang="zh-CN" altLang="en-US" b="1" kern="0" dirty="0">
                <a:solidFill>
                  <a:srgbClr val="4D4D4D"/>
                </a:solidFill>
                <a:latin typeface="微软雅黑" pitchFamily="34" charset="-122"/>
                <a:ea typeface="微软雅黑" pitchFamily="34" charset="-122"/>
              </a:endParaRPr>
            </a:p>
          </p:txBody>
        </p:sp>
        <p:sp>
          <p:nvSpPr>
            <p:cNvPr id="53267" name="矩形 20">
              <a:extLst>
                <a:ext uri="{FF2B5EF4-FFF2-40B4-BE49-F238E27FC236}">
                  <a16:creationId xmlns:a16="http://schemas.microsoft.com/office/drawing/2014/main" id="{5F0D0BB6-8F3D-4D5B-A029-AF34E3AA68CE}"/>
                </a:ext>
              </a:extLst>
            </p:cNvPr>
            <p:cNvSpPr>
              <a:spLocks noChangeArrowheads="1"/>
            </p:cNvSpPr>
            <p:nvPr/>
          </p:nvSpPr>
          <p:spPr bwMode="auto">
            <a:xfrm>
              <a:off x="3275856" y="2492896"/>
              <a:ext cx="4314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50000"/>
                </a:spcBef>
                <a:buClrTx/>
                <a:buSzTx/>
                <a:buFontTx/>
                <a:buNone/>
              </a:pPr>
              <a:r>
                <a:rPr lang="zh-CN" altLang="zh-CN" sz="2000" b="1">
                  <a:solidFill>
                    <a:srgbClr val="FFFF00"/>
                  </a:solidFill>
                  <a:latin typeface="微软雅黑" panose="020B0503020204020204" pitchFamily="34" charset="-122"/>
                  <a:ea typeface="微软雅黑" panose="020B0503020204020204" pitchFamily="34" charset="-122"/>
                </a:rPr>
                <a:t>医师健康管理和健康保险专业委员会</a:t>
              </a:r>
              <a:endParaRPr lang="en-US" altLang="zh-CN" sz="2000" b="1">
                <a:solidFill>
                  <a:srgbClr val="FFFF00"/>
                </a:solidFill>
                <a:latin typeface="微软雅黑" panose="020B0503020204020204" pitchFamily="34" charset="-122"/>
                <a:ea typeface="微软雅黑" panose="020B0503020204020204" pitchFamily="34" charset="-122"/>
              </a:endParaRPr>
            </a:p>
          </p:txBody>
        </p:sp>
        <p:sp>
          <p:nvSpPr>
            <p:cNvPr id="53268" name="矩形 21">
              <a:extLst>
                <a:ext uri="{FF2B5EF4-FFF2-40B4-BE49-F238E27FC236}">
                  <a16:creationId xmlns:a16="http://schemas.microsoft.com/office/drawing/2014/main" id="{92DAF007-30DA-4274-BB07-3D91CD4BB4FB}"/>
                </a:ext>
              </a:extLst>
            </p:cNvPr>
            <p:cNvSpPr>
              <a:spLocks noChangeArrowheads="1"/>
            </p:cNvSpPr>
            <p:nvPr/>
          </p:nvSpPr>
          <p:spPr bwMode="auto">
            <a:xfrm>
              <a:off x="4287839" y="3429000"/>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50000"/>
                </a:spcBef>
                <a:buClrTx/>
                <a:buSzTx/>
                <a:buFontTx/>
                <a:buNone/>
              </a:pPr>
              <a:r>
                <a:rPr lang="zh-CN" altLang="zh-CN" sz="2000" b="1">
                  <a:solidFill>
                    <a:srgbClr val="FFFF00"/>
                  </a:solidFill>
                  <a:latin typeface="微软雅黑" panose="020B0503020204020204" pitchFamily="34" charset="-122"/>
                  <a:ea typeface="微软雅黑" panose="020B0503020204020204" pitchFamily="34" charset="-122"/>
                </a:rPr>
                <a:t>健康管理学分会</a:t>
              </a:r>
              <a:endParaRPr lang="en-US" altLang="zh-CN" sz="2000" b="1">
                <a:solidFill>
                  <a:srgbClr val="FFFF00"/>
                </a:solidFill>
                <a:latin typeface="微软雅黑" panose="020B0503020204020204" pitchFamily="34" charset="-122"/>
                <a:ea typeface="微软雅黑" panose="020B0503020204020204" pitchFamily="34" charset="-122"/>
              </a:endParaRPr>
            </a:p>
          </p:txBody>
        </p:sp>
        <p:sp>
          <p:nvSpPr>
            <p:cNvPr id="53269" name="矩形 22">
              <a:extLst>
                <a:ext uri="{FF2B5EF4-FFF2-40B4-BE49-F238E27FC236}">
                  <a16:creationId xmlns:a16="http://schemas.microsoft.com/office/drawing/2014/main" id="{A3DFEAA9-B24B-4AA7-B318-FD7090B0812D}"/>
                </a:ext>
              </a:extLst>
            </p:cNvPr>
            <p:cNvSpPr>
              <a:spLocks noChangeArrowheads="1"/>
            </p:cNvSpPr>
            <p:nvPr/>
          </p:nvSpPr>
          <p:spPr bwMode="auto">
            <a:xfrm>
              <a:off x="3563888" y="1628800"/>
              <a:ext cx="3797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50000"/>
                </a:spcBef>
                <a:buClrTx/>
                <a:buSzTx/>
                <a:buFontTx/>
                <a:buNone/>
              </a:pPr>
              <a:r>
                <a:rPr lang="zh-CN" altLang="zh-CN" sz="2000" b="1">
                  <a:solidFill>
                    <a:srgbClr val="FFFF00"/>
                  </a:solidFill>
                  <a:latin typeface="微软雅黑" panose="020B0503020204020204" pitchFamily="34" charset="-122"/>
                  <a:ea typeface="微软雅黑" panose="020B0503020204020204" pitchFamily="34" charset="-122"/>
                </a:rPr>
                <a:t>健康风险评估与控制专业委员会</a:t>
              </a:r>
              <a:endParaRPr lang="en-US" altLang="zh-CN" sz="2000" b="1">
                <a:solidFill>
                  <a:srgbClr val="FFFF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270" name="矩形 21">
              <a:extLst>
                <a:ext uri="{FF2B5EF4-FFF2-40B4-BE49-F238E27FC236}">
                  <a16:creationId xmlns:a16="http://schemas.microsoft.com/office/drawing/2014/main" id="{57F02424-E1FF-46A7-84DE-8B27E0443519}"/>
                </a:ext>
              </a:extLst>
            </p:cNvPr>
            <p:cNvSpPr>
              <a:spLocks noChangeArrowheads="1"/>
            </p:cNvSpPr>
            <p:nvPr/>
          </p:nvSpPr>
          <p:spPr bwMode="auto">
            <a:xfrm>
              <a:off x="3779913" y="4357689"/>
              <a:ext cx="4392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50000"/>
                </a:spcBef>
                <a:buClrTx/>
                <a:buSzTx/>
                <a:buFontTx/>
                <a:buNone/>
              </a:pPr>
              <a:r>
                <a:rPr lang="zh-CN" altLang="zh-CN" sz="2000" b="1">
                  <a:solidFill>
                    <a:srgbClr val="FFFF00"/>
                  </a:solidFill>
                  <a:latin typeface="微软雅黑" panose="020B0503020204020204" pitchFamily="34" charset="-122"/>
                  <a:ea typeface="微软雅黑" panose="020B0503020204020204" pitchFamily="34" charset="-122"/>
                </a:rPr>
                <a:t>疾病与健康管理专业委员会</a:t>
              </a:r>
              <a:endParaRPr lang="en-US" altLang="zh-CN" sz="2000" b="1">
                <a:solidFill>
                  <a:srgbClr val="FFFF00"/>
                </a:solidFill>
                <a:latin typeface="微软雅黑" panose="020B0503020204020204" pitchFamily="34" charset="-122"/>
                <a:ea typeface="微软雅黑" panose="020B0503020204020204" pitchFamily="34" charset="-122"/>
              </a:endParaRPr>
            </a:p>
          </p:txBody>
        </p:sp>
        <p:sp>
          <p:nvSpPr>
            <p:cNvPr id="53271" name="矩形 22">
              <a:extLst>
                <a:ext uri="{FF2B5EF4-FFF2-40B4-BE49-F238E27FC236}">
                  <a16:creationId xmlns:a16="http://schemas.microsoft.com/office/drawing/2014/main" id="{E9A11FF1-2244-4D67-975C-058CD5ABE00A}"/>
                </a:ext>
              </a:extLst>
            </p:cNvPr>
            <p:cNvSpPr>
              <a:spLocks noChangeArrowheads="1"/>
            </p:cNvSpPr>
            <p:nvPr/>
          </p:nvSpPr>
          <p:spPr bwMode="auto">
            <a:xfrm>
              <a:off x="72008" y="1484784"/>
              <a:ext cx="4572000" cy="8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中华预防</a:t>
              </a:r>
              <a:endParaRPr lang="en-US" altLang="zh-CN" sz="2000" b="1">
                <a:solidFill>
                  <a:srgbClr val="0000FF"/>
                </a:solidFill>
                <a:latin typeface="微软雅黑" panose="020B0503020204020204" pitchFamily="34" charset="-122"/>
                <a:ea typeface="微软雅黑" panose="020B0503020204020204" pitchFamily="34" charset="-122"/>
              </a:endParaRPr>
            </a:p>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医学会</a:t>
              </a:r>
              <a:endParaRPr lang="zh-CN" altLang="en-US" sz="2000">
                <a:solidFill>
                  <a:srgbClr val="0000FF"/>
                </a:solidFill>
                <a:latin typeface="微软雅黑" panose="020B0503020204020204" pitchFamily="34" charset="-122"/>
                <a:ea typeface="微软雅黑" panose="020B0503020204020204" pitchFamily="34" charset="-122"/>
              </a:endParaRPr>
            </a:p>
          </p:txBody>
        </p:sp>
        <p:sp>
          <p:nvSpPr>
            <p:cNvPr id="53272" name="矩形 23">
              <a:extLst>
                <a:ext uri="{FF2B5EF4-FFF2-40B4-BE49-F238E27FC236}">
                  <a16:creationId xmlns:a16="http://schemas.microsoft.com/office/drawing/2014/main" id="{4FCE641C-459E-4F81-A77F-9DBD3ACBDA88}"/>
                </a:ext>
              </a:extLst>
            </p:cNvPr>
            <p:cNvSpPr>
              <a:spLocks noChangeArrowheads="1"/>
            </p:cNvSpPr>
            <p:nvPr/>
          </p:nvSpPr>
          <p:spPr bwMode="auto">
            <a:xfrm>
              <a:off x="35496" y="2520866"/>
              <a:ext cx="4572000" cy="83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中国医师</a:t>
              </a:r>
              <a:endParaRPr lang="en-US" altLang="zh-CN" sz="2000" b="1">
                <a:solidFill>
                  <a:srgbClr val="0000FF"/>
                </a:solidFill>
                <a:latin typeface="微软雅黑" panose="020B0503020204020204" pitchFamily="34" charset="-122"/>
                <a:ea typeface="微软雅黑" panose="020B0503020204020204" pitchFamily="34" charset="-122"/>
              </a:endParaRPr>
            </a:p>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协会</a:t>
              </a:r>
              <a:endParaRPr lang="en-US" altLang="zh-CN" sz="2000" b="1">
                <a:solidFill>
                  <a:srgbClr val="0000FF"/>
                </a:solidFill>
                <a:latin typeface="微软雅黑" panose="020B0503020204020204" pitchFamily="34" charset="-122"/>
                <a:ea typeface="微软雅黑" panose="020B0503020204020204" pitchFamily="34" charset="-122"/>
              </a:endParaRPr>
            </a:p>
          </p:txBody>
        </p:sp>
        <p:sp>
          <p:nvSpPr>
            <p:cNvPr id="53273" name="矩形 24">
              <a:extLst>
                <a:ext uri="{FF2B5EF4-FFF2-40B4-BE49-F238E27FC236}">
                  <a16:creationId xmlns:a16="http://schemas.microsoft.com/office/drawing/2014/main" id="{3AF1B124-32D1-4E06-BAF7-6C952A7047B5}"/>
                </a:ext>
              </a:extLst>
            </p:cNvPr>
            <p:cNvSpPr>
              <a:spLocks noChangeArrowheads="1"/>
            </p:cNvSpPr>
            <p:nvPr/>
          </p:nvSpPr>
          <p:spPr bwMode="auto">
            <a:xfrm>
              <a:off x="1619672" y="3573016"/>
              <a:ext cx="1475084" cy="42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中华医学会</a:t>
              </a:r>
              <a:endParaRPr lang="en-US" altLang="zh-CN" sz="2000" b="1">
                <a:solidFill>
                  <a:srgbClr val="0000FF"/>
                </a:solidFill>
                <a:latin typeface="微软雅黑" panose="020B0503020204020204" pitchFamily="34" charset="-122"/>
                <a:ea typeface="微软雅黑" panose="020B0503020204020204" pitchFamily="34" charset="-122"/>
              </a:endParaRPr>
            </a:p>
          </p:txBody>
        </p:sp>
      </p:grpSp>
      <p:sp>
        <p:nvSpPr>
          <p:cNvPr id="53255" name="矩形 25">
            <a:extLst>
              <a:ext uri="{FF2B5EF4-FFF2-40B4-BE49-F238E27FC236}">
                <a16:creationId xmlns:a16="http://schemas.microsoft.com/office/drawing/2014/main" id="{648D96C0-917C-47DF-8EA6-0E467AF5768A}"/>
              </a:ext>
            </a:extLst>
          </p:cNvPr>
          <p:cNvSpPr>
            <a:spLocks noChangeArrowheads="1"/>
          </p:cNvSpPr>
          <p:nvPr/>
        </p:nvSpPr>
        <p:spPr bwMode="auto">
          <a:xfrm>
            <a:off x="34925" y="4537075"/>
            <a:ext cx="457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中国医院</a:t>
            </a:r>
            <a:endParaRPr lang="en-US" altLang="zh-CN" sz="2000" b="1">
              <a:solidFill>
                <a:srgbClr val="0000FF"/>
              </a:solidFill>
              <a:latin typeface="微软雅黑" panose="020B0503020204020204" pitchFamily="34" charset="-122"/>
              <a:ea typeface="微软雅黑" panose="020B0503020204020204" pitchFamily="34" charset="-122"/>
            </a:endParaRPr>
          </a:p>
          <a:p>
            <a:pPr algn="ctr" eaLnBrk="1" hangingPunct="1">
              <a:lnSpc>
                <a:spcPts val="2875"/>
              </a:lnSpc>
              <a:spcBef>
                <a:spcPct val="0"/>
              </a:spcBef>
              <a:buClrTx/>
              <a:buSzTx/>
              <a:buFontTx/>
              <a:buNone/>
            </a:pPr>
            <a:r>
              <a:rPr lang="zh-CN" altLang="zh-CN" sz="2000" b="1">
                <a:solidFill>
                  <a:srgbClr val="0000FF"/>
                </a:solidFill>
                <a:latin typeface="微软雅黑" panose="020B0503020204020204" pitchFamily="34" charset="-122"/>
                <a:ea typeface="微软雅黑" panose="020B0503020204020204" pitchFamily="34" charset="-122"/>
              </a:rPr>
              <a:t>协会</a:t>
            </a:r>
            <a:endParaRPr lang="en-US" altLang="zh-CN" sz="2000" b="1">
              <a:solidFill>
                <a:srgbClr val="0000FF"/>
              </a:solidFill>
              <a:latin typeface="微软雅黑" panose="020B0503020204020204" pitchFamily="34" charset="-122"/>
              <a:ea typeface="微软雅黑" panose="020B0503020204020204" pitchFamily="34" charset="-122"/>
            </a:endParaRPr>
          </a:p>
        </p:txBody>
      </p:sp>
      <p:sp>
        <p:nvSpPr>
          <p:cNvPr id="53256" name="矩形 26">
            <a:extLst>
              <a:ext uri="{FF2B5EF4-FFF2-40B4-BE49-F238E27FC236}">
                <a16:creationId xmlns:a16="http://schemas.microsoft.com/office/drawing/2014/main" id="{706C4E5D-4A3F-4426-A74B-BA4AA0C01FB7}"/>
              </a:ext>
            </a:extLst>
          </p:cNvPr>
          <p:cNvSpPr>
            <a:spLocks noChangeArrowheads="1"/>
          </p:cNvSpPr>
          <p:nvPr/>
        </p:nvSpPr>
        <p:spPr bwMode="auto">
          <a:xfrm>
            <a:off x="3487738" y="596900"/>
            <a:ext cx="46751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lnSpc>
                <a:spcPct val="150000"/>
              </a:lnSpc>
              <a:spcBef>
                <a:spcPct val="0"/>
              </a:spcBef>
              <a:buClr>
                <a:schemeClr val="tx1"/>
              </a:buClr>
              <a:buSzTx/>
              <a:buFontTx/>
              <a:buNone/>
            </a:pPr>
            <a:r>
              <a:rPr lang="zh-CN" altLang="en-US" b="1">
                <a:solidFill>
                  <a:srgbClr val="C00000"/>
                </a:solidFill>
                <a:latin typeface="楷体_GB2312" pitchFamily="49" charset="-122"/>
                <a:ea typeface="楷体_GB2312" pitchFamily="49" charset="-122"/>
              </a:rPr>
              <a:t>健康管理行业协会和学会</a:t>
            </a:r>
          </a:p>
        </p:txBody>
      </p:sp>
      <p:sp>
        <p:nvSpPr>
          <p:cNvPr id="53257" name="Text Box 8">
            <a:extLst>
              <a:ext uri="{FF2B5EF4-FFF2-40B4-BE49-F238E27FC236}">
                <a16:creationId xmlns:a16="http://schemas.microsoft.com/office/drawing/2014/main" id="{E868A6DB-5E69-41EC-99F7-C3A87E45983D}"/>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pic>
        <p:nvPicPr>
          <p:cNvPr id="53258" name="Picture 2">
            <a:extLst>
              <a:ext uri="{FF2B5EF4-FFF2-40B4-BE49-F238E27FC236}">
                <a16:creationId xmlns:a16="http://schemas.microsoft.com/office/drawing/2014/main" id="{86291361-39AA-489A-A030-DE5709449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t="18002" r="48744" b="71997"/>
          <a:stretch>
            <a:fillRect/>
          </a:stretch>
        </p:blipFill>
        <p:spPr bwMode="auto">
          <a:xfrm>
            <a:off x="1547813" y="5661025"/>
            <a:ext cx="72723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5" hidden="1">
            <a:extLst>
              <a:ext uri="{FF2B5EF4-FFF2-40B4-BE49-F238E27FC236}">
                <a16:creationId xmlns:a16="http://schemas.microsoft.com/office/drawing/2014/main" id="{5FC1E64D-BE99-40B4-B018-123DCEE9813E}"/>
              </a:ext>
            </a:extLst>
          </p:cNvPr>
          <p:cNvSpPr txBox="1">
            <a:spLocks noChangeArrowheads="1"/>
          </p:cNvSpPr>
          <p:nvPr/>
        </p:nvSpPr>
        <p:spPr bwMode="auto">
          <a:xfrm>
            <a:off x="1939925" y="19542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4275" name="矩形 6" hidden="1">
            <a:extLst>
              <a:ext uri="{FF2B5EF4-FFF2-40B4-BE49-F238E27FC236}">
                <a16:creationId xmlns:a16="http://schemas.microsoft.com/office/drawing/2014/main" id="{7F28B086-983A-4014-A3C2-A86E3F412775}"/>
              </a:ext>
            </a:extLst>
          </p:cNvPr>
          <p:cNvSpPr>
            <a:spLocks noChangeArrowheads="1"/>
          </p:cNvSpPr>
          <p:nvPr/>
        </p:nvSpPr>
        <p:spPr bwMode="auto">
          <a:xfrm>
            <a:off x="1939925" y="3025775"/>
            <a:ext cx="147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4276" name="矩形 7" hidden="1">
            <a:extLst>
              <a:ext uri="{FF2B5EF4-FFF2-40B4-BE49-F238E27FC236}">
                <a16:creationId xmlns:a16="http://schemas.microsoft.com/office/drawing/2014/main" id="{02DE6752-1EB1-451D-9AD1-1F4E8F0D3A67}"/>
              </a:ext>
            </a:extLst>
          </p:cNvPr>
          <p:cNvSpPr>
            <a:spLocks noChangeArrowheads="1"/>
          </p:cNvSpPr>
          <p:nvPr/>
        </p:nvSpPr>
        <p:spPr bwMode="auto">
          <a:xfrm>
            <a:off x="2011363" y="4240213"/>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54277" name="矩形 8" hidden="1">
            <a:extLst>
              <a:ext uri="{FF2B5EF4-FFF2-40B4-BE49-F238E27FC236}">
                <a16:creationId xmlns:a16="http://schemas.microsoft.com/office/drawing/2014/main" id="{E99D9440-74CA-47E6-BC8B-C01BC8792A19}"/>
              </a:ext>
            </a:extLst>
          </p:cNvPr>
          <p:cNvSpPr>
            <a:spLocks noChangeArrowheads="1"/>
          </p:cNvSpPr>
          <p:nvPr/>
        </p:nvSpPr>
        <p:spPr bwMode="auto">
          <a:xfrm>
            <a:off x="2011363" y="5526088"/>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grpSp>
        <p:nvGrpSpPr>
          <p:cNvPr id="54278" name="组合 32">
            <a:extLst>
              <a:ext uri="{FF2B5EF4-FFF2-40B4-BE49-F238E27FC236}">
                <a16:creationId xmlns:a16="http://schemas.microsoft.com/office/drawing/2014/main" id="{F062752F-5755-4B9A-B740-76846F3B7013}"/>
              </a:ext>
            </a:extLst>
          </p:cNvPr>
          <p:cNvGrpSpPr>
            <a:grpSpLocks/>
          </p:cNvGrpSpPr>
          <p:nvPr/>
        </p:nvGrpSpPr>
        <p:grpSpPr bwMode="auto">
          <a:xfrm>
            <a:off x="2195513" y="1052513"/>
            <a:ext cx="5761037" cy="3744912"/>
            <a:chOff x="1907704" y="768699"/>
            <a:chExt cx="5761038" cy="3744416"/>
          </a:xfrm>
        </p:grpSpPr>
        <p:grpSp>
          <p:nvGrpSpPr>
            <p:cNvPr id="54284" name="组合 22">
              <a:extLst>
                <a:ext uri="{FF2B5EF4-FFF2-40B4-BE49-F238E27FC236}">
                  <a16:creationId xmlns:a16="http://schemas.microsoft.com/office/drawing/2014/main" id="{B0297D3D-EBCC-4E7C-A88F-0B1B99703912}"/>
                </a:ext>
              </a:extLst>
            </p:cNvPr>
            <p:cNvGrpSpPr>
              <a:grpSpLocks/>
            </p:cNvGrpSpPr>
            <p:nvPr/>
          </p:nvGrpSpPr>
          <p:grpSpPr bwMode="auto">
            <a:xfrm>
              <a:off x="1907704" y="768699"/>
              <a:ext cx="5761038" cy="3744416"/>
              <a:chOff x="785814" y="1607370"/>
              <a:chExt cx="5761038" cy="3744416"/>
            </a:xfrm>
          </p:grpSpPr>
          <p:sp>
            <p:nvSpPr>
              <p:cNvPr id="11" name="五边形 10">
                <a:extLst>
                  <a:ext uri="{FF2B5EF4-FFF2-40B4-BE49-F238E27FC236}">
                    <a16:creationId xmlns:a16="http://schemas.microsoft.com/office/drawing/2014/main" id="{08D06398-308E-4858-AFA8-AEFCCF273ED5}"/>
                  </a:ext>
                </a:extLst>
              </p:cNvPr>
              <p:cNvSpPr/>
              <p:nvPr/>
            </p:nvSpPr>
            <p:spPr>
              <a:xfrm>
                <a:off x="785814" y="2902598"/>
                <a:ext cx="2232025" cy="1447608"/>
              </a:xfrm>
              <a:prstGeom prst="homePlate">
                <a:avLst>
                  <a:gd name="adj" fmla="val 38087"/>
                </a:avLst>
              </a:prstGeom>
              <a:solidFill>
                <a:srgbClr val="01B1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zh-CN" sz="2400" dirty="0"/>
              </a:p>
            </p:txBody>
          </p:sp>
          <p:sp>
            <p:nvSpPr>
              <p:cNvPr id="13" name="燕尾形 12">
                <a:extLst>
                  <a:ext uri="{FF2B5EF4-FFF2-40B4-BE49-F238E27FC236}">
                    <a16:creationId xmlns:a16="http://schemas.microsoft.com/office/drawing/2014/main" id="{7CC916C9-8B36-4443-B65A-F2D13A4292D9}"/>
                  </a:ext>
                </a:extLst>
              </p:cNvPr>
              <p:cNvSpPr/>
              <p:nvPr/>
            </p:nvSpPr>
            <p:spPr>
              <a:xfrm>
                <a:off x="4386265" y="2902598"/>
                <a:ext cx="2160587" cy="1447608"/>
              </a:xfrm>
              <a:prstGeom prst="chevron">
                <a:avLst>
                  <a:gd name="adj" fmla="val 38088"/>
                </a:avLst>
              </a:prstGeom>
              <a:solidFill>
                <a:srgbClr val="01B1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zh-CN" sz="2400" dirty="0">
                  <a:solidFill>
                    <a:prstClr val="white"/>
                  </a:solidFill>
                </a:endParaRPr>
              </a:p>
            </p:txBody>
          </p:sp>
          <p:sp>
            <p:nvSpPr>
              <p:cNvPr id="14" name="燕尾形 13">
                <a:extLst>
                  <a:ext uri="{FF2B5EF4-FFF2-40B4-BE49-F238E27FC236}">
                    <a16:creationId xmlns:a16="http://schemas.microsoft.com/office/drawing/2014/main" id="{3B7C6033-6545-490E-B4A2-BF2888448CC8}"/>
                  </a:ext>
                </a:extLst>
              </p:cNvPr>
              <p:cNvSpPr/>
              <p:nvPr/>
            </p:nvSpPr>
            <p:spPr>
              <a:xfrm>
                <a:off x="2622551" y="2902598"/>
                <a:ext cx="2160588" cy="1447608"/>
              </a:xfrm>
              <a:prstGeom prst="chevron">
                <a:avLst>
                  <a:gd name="adj" fmla="val 38088"/>
                </a:avLst>
              </a:prstGeom>
              <a:solidFill>
                <a:srgbClr val="96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zh-CN" sz="2400" dirty="0"/>
              </a:p>
            </p:txBody>
          </p:sp>
          <p:cxnSp>
            <p:nvCxnSpPr>
              <p:cNvPr id="16" name="直接箭头​​连接符 11">
                <a:extLst>
                  <a:ext uri="{FF2B5EF4-FFF2-40B4-BE49-F238E27FC236}">
                    <a16:creationId xmlns:a16="http://schemas.microsoft.com/office/drawing/2014/main" id="{1F76F01A-4407-4ACB-9B8E-798B80BE388D}"/>
                  </a:ext>
                </a:extLst>
              </p:cNvPr>
              <p:cNvCxnSpPr/>
              <p:nvPr/>
            </p:nvCxnSpPr>
            <p:spPr>
              <a:xfrm flipH="1">
                <a:off x="4386265" y="4350207"/>
                <a:ext cx="0" cy="1001579"/>
              </a:xfrm>
              <a:prstGeom prst="straightConnector1">
                <a:avLst/>
              </a:prstGeom>
              <a:ln w="28575">
                <a:solidFill>
                  <a:srgbClr val="96D5F7"/>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2">
                <a:extLst>
                  <a:ext uri="{FF2B5EF4-FFF2-40B4-BE49-F238E27FC236}">
                    <a16:creationId xmlns:a16="http://schemas.microsoft.com/office/drawing/2014/main" id="{6F2ACAF1-01E7-4672-9758-49A7BCE5D67C}"/>
                  </a:ext>
                </a:extLst>
              </p:cNvPr>
              <p:cNvCxnSpPr/>
              <p:nvPr/>
            </p:nvCxnSpPr>
            <p:spPr>
              <a:xfrm flipV="1">
                <a:off x="2622551" y="1607370"/>
                <a:ext cx="34925" cy="1295228"/>
              </a:xfrm>
              <a:prstGeom prst="straightConnector1">
                <a:avLst/>
              </a:prstGeom>
              <a:ln w="28575">
                <a:solidFill>
                  <a:srgbClr val="01B1ED"/>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294" name="矩形 13">
                <a:extLst>
                  <a:ext uri="{FF2B5EF4-FFF2-40B4-BE49-F238E27FC236}">
                    <a16:creationId xmlns:a16="http://schemas.microsoft.com/office/drawing/2014/main" id="{E7D6B5A1-98F4-41E8-8EC4-77421D08D0AA}"/>
                  </a:ext>
                </a:extLst>
              </p:cNvPr>
              <p:cNvSpPr>
                <a:spLocks noChangeArrowheads="1"/>
              </p:cNvSpPr>
              <p:nvPr/>
            </p:nvSpPr>
            <p:spPr bwMode="auto">
              <a:xfrm>
                <a:off x="4682399" y="4460875"/>
                <a:ext cx="1217000" cy="84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ct val="130000"/>
                  </a:lnSpc>
                  <a:spcBef>
                    <a:spcPct val="0"/>
                  </a:spcBef>
                  <a:buClrTx/>
                  <a:buSzTx/>
                  <a:buFontTx/>
                  <a:buNone/>
                </a:pPr>
                <a:r>
                  <a:rPr lang="zh-CN" altLang="en-US" sz="2000" b="1">
                    <a:solidFill>
                      <a:schemeClr val="tx1"/>
                    </a:solidFill>
                    <a:latin typeface="Broadway" panose="04040905080B02020502" pitchFamily="82" charset="0"/>
                    <a:ea typeface="宋体" panose="02010600030101010101" pitchFamily="2" charset="-122"/>
                  </a:rPr>
                  <a:t>医疗费用</a:t>
                </a:r>
                <a:endParaRPr lang="en-US" altLang="zh-CN" sz="2000" b="1">
                  <a:solidFill>
                    <a:schemeClr val="tx1"/>
                  </a:solidFill>
                  <a:latin typeface="Broadway" panose="04040905080B02020502" pitchFamily="82" charset="0"/>
                  <a:ea typeface="宋体" panose="02010600030101010101" pitchFamily="2" charset="-122"/>
                </a:endParaRPr>
              </a:p>
              <a:p>
                <a:pPr algn="ctr" eaLnBrk="1" hangingPunct="1">
                  <a:lnSpc>
                    <a:spcPct val="130000"/>
                  </a:lnSpc>
                  <a:spcBef>
                    <a:spcPct val="0"/>
                  </a:spcBef>
                  <a:buClrTx/>
                  <a:buSzTx/>
                  <a:buFontTx/>
                  <a:buNone/>
                </a:pPr>
                <a:r>
                  <a:rPr lang="zh-CN" altLang="en-US" sz="2000" b="1">
                    <a:solidFill>
                      <a:schemeClr val="tx1"/>
                    </a:solidFill>
                    <a:latin typeface="Broadway" panose="04040905080B02020502" pitchFamily="82" charset="0"/>
                    <a:ea typeface="宋体" panose="02010600030101010101" pitchFamily="2" charset="-122"/>
                  </a:rPr>
                  <a:t>急剧上涨</a:t>
                </a:r>
                <a:endParaRPr lang="en-US" altLang="zh-CN" sz="2000" b="1">
                  <a:solidFill>
                    <a:schemeClr val="tx1"/>
                  </a:solidFill>
                  <a:latin typeface="Broadway" panose="04040905080B02020502" pitchFamily="82" charset="0"/>
                  <a:ea typeface="宋体" panose="02010600030101010101" pitchFamily="2" charset="-122"/>
                </a:endParaRPr>
              </a:p>
            </p:txBody>
          </p:sp>
          <p:sp>
            <p:nvSpPr>
              <p:cNvPr id="54295" name="矩形 14">
                <a:extLst>
                  <a:ext uri="{FF2B5EF4-FFF2-40B4-BE49-F238E27FC236}">
                    <a16:creationId xmlns:a16="http://schemas.microsoft.com/office/drawing/2014/main" id="{EB3A7512-250F-4109-B178-A53A219D8013}"/>
                  </a:ext>
                </a:extLst>
              </p:cNvPr>
              <p:cNvSpPr>
                <a:spLocks noChangeArrowheads="1"/>
              </p:cNvSpPr>
              <p:nvPr/>
            </p:nvSpPr>
            <p:spPr bwMode="auto">
              <a:xfrm>
                <a:off x="981482" y="4460875"/>
                <a:ext cx="1475084" cy="44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ct val="130000"/>
                  </a:lnSpc>
                  <a:spcBef>
                    <a:spcPct val="0"/>
                  </a:spcBef>
                  <a:buClrTx/>
                  <a:buSzTx/>
                  <a:buFontTx/>
                  <a:buNone/>
                </a:pPr>
                <a:r>
                  <a:rPr lang="zh-CN" altLang="en-US" sz="2000" b="1">
                    <a:solidFill>
                      <a:schemeClr val="tx1"/>
                    </a:solidFill>
                    <a:latin typeface="Broadway" panose="04040905080B02020502" pitchFamily="82" charset="0"/>
                    <a:ea typeface="宋体" panose="02010600030101010101" pitchFamily="2" charset="-122"/>
                  </a:rPr>
                  <a:t>人口老龄化</a:t>
                </a:r>
                <a:endParaRPr lang="en-US" altLang="zh-CN" sz="2000" b="1">
                  <a:solidFill>
                    <a:schemeClr val="tx1"/>
                  </a:solidFill>
                  <a:latin typeface="Broadway" panose="04040905080B02020502" pitchFamily="82" charset="0"/>
                  <a:ea typeface="宋体" panose="02010600030101010101" pitchFamily="2" charset="-122"/>
                </a:endParaRPr>
              </a:p>
            </p:txBody>
          </p:sp>
          <p:sp>
            <p:nvSpPr>
              <p:cNvPr id="54296" name="矩形 13">
                <a:extLst>
                  <a:ext uri="{FF2B5EF4-FFF2-40B4-BE49-F238E27FC236}">
                    <a16:creationId xmlns:a16="http://schemas.microsoft.com/office/drawing/2014/main" id="{1CF0A061-0B06-4458-991B-1EE9D78C4A51}"/>
                  </a:ext>
                </a:extLst>
              </p:cNvPr>
              <p:cNvSpPr>
                <a:spLocks noChangeArrowheads="1"/>
              </p:cNvSpPr>
              <p:nvPr/>
            </p:nvSpPr>
            <p:spPr bwMode="auto">
              <a:xfrm>
                <a:off x="2652213" y="1734272"/>
                <a:ext cx="1991251" cy="44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lnSpc>
                    <a:spcPct val="130000"/>
                  </a:lnSpc>
                  <a:spcBef>
                    <a:spcPct val="0"/>
                  </a:spcBef>
                  <a:buClrTx/>
                  <a:buSzTx/>
                  <a:buFontTx/>
                  <a:buNone/>
                </a:pPr>
                <a:r>
                  <a:rPr lang="zh-CN" altLang="en-US" sz="2000" b="1">
                    <a:solidFill>
                      <a:schemeClr val="tx1"/>
                    </a:solidFill>
                    <a:latin typeface="Broadway" panose="04040905080B02020502" pitchFamily="82" charset="0"/>
                    <a:ea typeface="宋体" panose="02010600030101010101" pitchFamily="2" charset="-122"/>
                  </a:rPr>
                  <a:t>慢性病负担沉重</a:t>
                </a:r>
                <a:endParaRPr lang="en-US" altLang="zh-CN" sz="2000" b="1">
                  <a:solidFill>
                    <a:schemeClr val="tx1"/>
                  </a:solidFill>
                  <a:latin typeface="Broadway" panose="04040905080B02020502" pitchFamily="82" charset="0"/>
                  <a:ea typeface="宋体" panose="02010600030101010101" pitchFamily="2" charset="-122"/>
                </a:endParaRPr>
              </a:p>
            </p:txBody>
          </p:sp>
        </p:grpSp>
        <p:sp>
          <p:nvSpPr>
            <p:cNvPr id="54285" name="TextBox 23">
              <a:extLst>
                <a:ext uri="{FF2B5EF4-FFF2-40B4-BE49-F238E27FC236}">
                  <a16:creationId xmlns:a16="http://schemas.microsoft.com/office/drawing/2014/main" id="{0C94CDE6-6CFC-44FA-B6AC-E30DD4687941}"/>
                </a:ext>
              </a:extLst>
            </p:cNvPr>
            <p:cNvSpPr txBox="1">
              <a:spLocks noChangeArrowheads="1"/>
            </p:cNvSpPr>
            <p:nvPr/>
          </p:nvSpPr>
          <p:spPr bwMode="auto">
            <a:xfrm>
              <a:off x="2555776" y="2564904"/>
              <a:ext cx="115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4800" i="1">
                  <a:solidFill>
                    <a:srgbClr val="0000FF"/>
                  </a:solidFill>
                  <a:latin typeface="Times New Roman" panose="02020603050405020304" pitchFamily="18" charset="0"/>
                  <a:ea typeface="宋体" panose="02010600030101010101" pitchFamily="2" charset="-122"/>
                </a:rPr>
                <a:t>1</a:t>
              </a:r>
              <a:endParaRPr lang="zh-CN" altLang="en-US" sz="4800" i="1">
                <a:solidFill>
                  <a:srgbClr val="0000FF"/>
                </a:solidFill>
                <a:latin typeface="Times New Roman" panose="02020603050405020304" pitchFamily="18" charset="0"/>
                <a:ea typeface="宋体" panose="02010600030101010101" pitchFamily="2" charset="-122"/>
              </a:endParaRPr>
            </a:p>
          </p:txBody>
        </p:sp>
        <p:sp>
          <p:nvSpPr>
            <p:cNvPr id="54286" name="TextBox 24">
              <a:extLst>
                <a:ext uri="{FF2B5EF4-FFF2-40B4-BE49-F238E27FC236}">
                  <a16:creationId xmlns:a16="http://schemas.microsoft.com/office/drawing/2014/main" id="{5157E5EF-56D6-47DB-9E3A-F71C9D5A02E2}"/>
                </a:ext>
              </a:extLst>
            </p:cNvPr>
            <p:cNvSpPr txBox="1">
              <a:spLocks noChangeArrowheads="1"/>
            </p:cNvSpPr>
            <p:nvPr/>
          </p:nvSpPr>
          <p:spPr bwMode="auto">
            <a:xfrm>
              <a:off x="4644008" y="2564904"/>
              <a:ext cx="115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4800" i="1">
                  <a:solidFill>
                    <a:srgbClr val="0000FF"/>
                  </a:solidFill>
                  <a:latin typeface="Times New Roman" panose="02020603050405020304" pitchFamily="18" charset="0"/>
                  <a:ea typeface="宋体" panose="02010600030101010101" pitchFamily="2" charset="-122"/>
                </a:rPr>
                <a:t>2</a:t>
              </a:r>
              <a:endParaRPr lang="zh-CN" altLang="en-US" sz="4800" i="1">
                <a:solidFill>
                  <a:srgbClr val="0000FF"/>
                </a:solidFill>
                <a:latin typeface="Times New Roman" panose="02020603050405020304" pitchFamily="18" charset="0"/>
                <a:ea typeface="宋体" panose="02010600030101010101" pitchFamily="2" charset="-122"/>
              </a:endParaRPr>
            </a:p>
          </p:txBody>
        </p:sp>
        <p:sp>
          <p:nvSpPr>
            <p:cNvPr id="54287" name="TextBox 25">
              <a:extLst>
                <a:ext uri="{FF2B5EF4-FFF2-40B4-BE49-F238E27FC236}">
                  <a16:creationId xmlns:a16="http://schemas.microsoft.com/office/drawing/2014/main" id="{3D98BC4A-F361-4B2B-A0C0-79D3309012DE}"/>
                </a:ext>
              </a:extLst>
            </p:cNvPr>
            <p:cNvSpPr txBox="1">
              <a:spLocks noChangeArrowheads="1"/>
            </p:cNvSpPr>
            <p:nvPr/>
          </p:nvSpPr>
          <p:spPr bwMode="auto">
            <a:xfrm>
              <a:off x="6372200" y="2492896"/>
              <a:ext cx="1152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4800" i="1">
                  <a:solidFill>
                    <a:srgbClr val="0000FF"/>
                  </a:solidFill>
                  <a:latin typeface="Times New Roman" panose="02020603050405020304" pitchFamily="18" charset="0"/>
                  <a:ea typeface="宋体" panose="02010600030101010101" pitchFamily="2" charset="-122"/>
                </a:rPr>
                <a:t>3</a:t>
              </a:r>
              <a:endParaRPr lang="zh-CN" altLang="en-US" sz="4800" i="1">
                <a:solidFill>
                  <a:srgbClr val="0000FF"/>
                </a:solidFill>
                <a:latin typeface="Times New Roman" panose="02020603050405020304" pitchFamily="18" charset="0"/>
                <a:ea typeface="宋体" panose="02010600030101010101" pitchFamily="2" charset="-122"/>
              </a:endParaRPr>
            </a:p>
          </p:txBody>
        </p:sp>
        <p:cxnSp>
          <p:nvCxnSpPr>
            <p:cNvPr id="31" name="直接箭头​​连接符 11">
              <a:extLst>
                <a:ext uri="{FF2B5EF4-FFF2-40B4-BE49-F238E27FC236}">
                  <a16:creationId xmlns:a16="http://schemas.microsoft.com/office/drawing/2014/main" id="{C4508CDF-CBF5-45C3-B6CE-FDCBE3AA4252}"/>
                </a:ext>
              </a:extLst>
            </p:cNvPr>
            <p:cNvCxnSpPr/>
            <p:nvPr/>
          </p:nvCxnSpPr>
          <p:spPr>
            <a:xfrm flipH="1">
              <a:off x="1907704" y="3500424"/>
              <a:ext cx="0" cy="1003167"/>
            </a:xfrm>
            <a:prstGeom prst="straightConnector1">
              <a:avLst/>
            </a:prstGeom>
            <a:ln w="28575">
              <a:solidFill>
                <a:srgbClr val="96D5F7"/>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4" name="矩形 33">
            <a:extLst>
              <a:ext uri="{FF2B5EF4-FFF2-40B4-BE49-F238E27FC236}">
                <a16:creationId xmlns:a16="http://schemas.microsoft.com/office/drawing/2014/main" id="{230F773F-8AA7-4158-838B-B763986F9995}"/>
              </a:ext>
            </a:extLst>
          </p:cNvPr>
          <p:cNvSpPr/>
          <p:nvPr/>
        </p:nvSpPr>
        <p:spPr>
          <a:xfrm>
            <a:off x="1475656" y="4998680"/>
            <a:ext cx="7272808" cy="131064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marL="533400" indent="-533400" eaLnBrk="1" hangingPunct="1">
              <a:lnSpc>
                <a:spcPts val="3200"/>
              </a:lnSpc>
              <a:spcBef>
                <a:spcPts val="0"/>
              </a:spcBef>
              <a:defRPr/>
            </a:pPr>
            <a:r>
              <a:rPr lang="zh-CN" altLang="en-US" sz="2400" b="1" dirty="0">
                <a:solidFill>
                  <a:schemeClr val="tx1"/>
                </a:solidFill>
                <a:latin typeface="宋体" panose="02010600030101010101" pitchFamily="2" charset="-122"/>
                <a:ea typeface="宋体" panose="02010600030101010101" pitchFamily="2" charset="-122"/>
              </a:rPr>
              <a:t>    </a:t>
            </a:r>
            <a:r>
              <a:rPr lang="zh-CN" altLang="en-US" sz="2400" dirty="0">
                <a:solidFill>
                  <a:srgbClr val="FFFFFF"/>
                </a:solidFill>
                <a:latin typeface="微软雅黑" pitchFamily="34" charset="-122"/>
                <a:ea typeface="微软雅黑" pitchFamily="34" charset="-122"/>
              </a:rPr>
              <a:t>以“个性化健康需求”为目标，</a:t>
            </a:r>
            <a:r>
              <a:rPr lang="zh-CN" altLang="en-US" sz="2400" dirty="0">
                <a:solidFill>
                  <a:srgbClr val="FFFF00"/>
                </a:solidFill>
                <a:latin typeface="微软雅黑" pitchFamily="34" charset="-122"/>
                <a:ea typeface="微软雅黑" pitchFamily="34" charset="-122"/>
              </a:rPr>
              <a:t>系统、完</a:t>
            </a:r>
          </a:p>
          <a:p>
            <a:pPr marL="533400" indent="-533400" eaLnBrk="1" hangingPunct="1">
              <a:lnSpc>
                <a:spcPts val="3200"/>
              </a:lnSpc>
              <a:spcBef>
                <a:spcPts val="0"/>
              </a:spcBef>
              <a:defRPr/>
            </a:pPr>
            <a:r>
              <a:rPr lang="zh-CN" altLang="en-US" sz="2400" dirty="0">
                <a:solidFill>
                  <a:srgbClr val="FFFF00"/>
                </a:solidFill>
                <a:latin typeface="微软雅黑" pitchFamily="34" charset="-122"/>
                <a:ea typeface="微软雅黑" pitchFamily="34" charset="-122"/>
              </a:rPr>
              <a:t>整、全程、连续、终身</a:t>
            </a:r>
            <a:r>
              <a:rPr lang="zh-CN" altLang="en-US" sz="2400" dirty="0">
                <a:solidFill>
                  <a:srgbClr val="FFFFFF"/>
                </a:solidFill>
                <a:latin typeface="微软雅黑" pitchFamily="34" charset="-122"/>
                <a:ea typeface="微软雅黑" pitchFamily="34" charset="-122"/>
              </a:rPr>
              <a:t>解决个体健康问题的</a:t>
            </a:r>
            <a:r>
              <a:rPr lang="zh-CN" altLang="en-US" sz="2400" dirty="0">
                <a:solidFill>
                  <a:srgbClr val="FFFF00"/>
                </a:solidFill>
                <a:latin typeface="微软雅黑" pitchFamily="34" charset="-122"/>
                <a:ea typeface="微软雅黑" pitchFamily="34" charset="-122"/>
              </a:rPr>
              <a:t>健康管理</a:t>
            </a:r>
          </a:p>
          <a:p>
            <a:pPr marL="533400" indent="-533400" eaLnBrk="1" hangingPunct="1">
              <a:lnSpc>
                <a:spcPts val="3200"/>
              </a:lnSpc>
              <a:spcBef>
                <a:spcPts val="0"/>
              </a:spcBef>
              <a:defRPr/>
            </a:pPr>
            <a:r>
              <a:rPr lang="zh-CN" altLang="en-US" sz="2400" dirty="0">
                <a:solidFill>
                  <a:srgbClr val="FFFFFF"/>
                </a:solidFill>
                <a:latin typeface="微软雅黑" pitchFamily="34" charset="-122"/>
                <a:ea typeface="微软雅黑" pitchFamily="34" charset="-122"/>
              </a:rPr>
              <a:t>服务需求突显。</a:t>
            </a:r>
          </a:p>
        </p:txBody>
      </p:sp>
      <p:sp>
        <p:nvSpPr>
          <p:cNvPr id="54282" name="文本框 8">
            <a:extLst>
              <a:ext uri="{FF2B5EF4-FFF2-40B4-BE49-F238E27FC236}">
                <a16:creationId xmlns:a16="http://schemas.microsoft.com/office/drawing/2014/main" id="{CC9A539D-BB3A-4882-8DF2-9B14DFF084A9}"/>
              </a:ext>
            </a:extLst>
          </p:cNvPr>
          <p:cNvSpPr txBox="1">
            <a:spLocks noChangeArrowheads="1"/>
          </p:cNvSpPr>
          <p:nvPr/>
        </p:nvSpPr>
        <p:spPr bwMode="auto">
          <a:xfrm>
            <a:off x="468313" y="2276475"/>
            <a:ext cx="1790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400">
                <a:solidFill>
                  <a:schemeClr val="tx2"/>
                </a:solidFill>
                <a:latin typeface="微软雅黑" panose="020B0503020204020204" pitchFamily="34" charset="-122"/>
                <a:ea typeface="微软雅黑" panose="020B0503020204020204" pitchFamily="34" charset="-122"/>
                <a:sym typeface="+mn-ea"/>
              </a:rPr>
              <a:t>健康需求：</a:t>
            </a:r>
          </a:p>
        </p:txBody>
      </p:sp>
      <p:sp>
        <p:nvSpPr>
          <p:cNvPr id="54283" name="Text Box 8">
            <a:extLst>
              <a:ext uri="{FF2B5EF4-FFF2-40B4-BE49-F238E27FC236}">
                <a16:creationId xmlns:a16="http://schemas.microsoft.com/office/drawing/2014/main" id="{4778A609-0B12-48E1-8524-5D55E81F05B8}"/>
              </a:ext>
            </a:extLst>
          </p:cNvPr>
          <p:cNvSpPr txBox="1">
            <a:spLocks noChangeArrowheads="1"/>
          </p:cNvSpPr>
          <p:nvPr/>
        </p:nvSpPr>
        <p:spPr bwMode="auto">
          <a:xfrm>
            <a:off x="179388" y="341313"/>
            <a:ext cx="8964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
            <a:extLst>
              <a:ext uri="{FF2B5EF4-FFF2-40B4-BE49-F238E27FC236}">
                <a16:creationId xmlns:a16="http://schemas.microsoft.com/office/drawing/2014/main" id="{CE0E1AD5-E55A-409C-B98C-A7E023843DE9}"/>
              </a:ext>
            </a:extLst>
          </p:cNvPr>
          <p:cNvSpPr txBox="1">
            <a:spLocks noChangeArrowheads="1"/>
          </p:cNvSpPr>
          <p:nvPr/>
        </p:nvSpPr>
        <p:spPr bwMode="auto">
          <a:xfrm>
            <a:off x="571500" y="571500"/>
            <a:ext cx="8256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zh-CN" altLang="en-US" sz="2800" b="1">
                <a:solidFill>
                  <a:schemeClr val="tx1"/>
                </a:solidFill>
                <a:latin typeface="Times New Roman" panose="02020603050405020304" pitchFamily="18" charset="0"/>
                <a:ea typeface="华文中宋" panose="02010600040101010101" pitchFamily="2" charset="-122"/>
              </a:rPr>
              <a:t>人口结构变化</a:t>
            </a:r>
          </a:p>
        </p:txBody>
      </p:sp>
      <p:pic>
        <p:nvPicPr>
          <p:cNvPr id="55299" name="Picture 3" descr="Picture15">
            <a:extLst>
              <a:ext uri="{FF2B5EF4-FFF2-40B4-BE49-F238E27FC236}">
                <a16:creationId xmlns:a16="http://schemas.microsoft.com/office/drawing/2014/main" id="{F7476700-7D00-403B-8113-B58561EF7D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52513"/>
            <a:ext cx="33845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Picture16">
            <a:extLst>
              <a:ext uri="{FF2B5EF4-FFF2-40B4-BE49-F238E27FC236}">
                <a16:creationId xmlns:a16="http://schemas.microsoft.com/office/drawing/2014/main" id="{432C04BB-7C0F-4ABD-B038-BB9178264E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52513"/>
            <a:ext cx="35290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Picture17">
            <a:extLst>
              <a:ext uri="{FF2B5EF4-FFF2-40B4-BE49-F238E27FC236}">
                <a16:creationId xmlns:a16="http://schemas.microsoft.com/office/drawing/2014/main" id="{38EA15CD-C7D0-4B80-BB26-88BD590D15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732213"/>
            <a:ext cx="360045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Picture18">
            <a:extLst>
              <a:ext uri="{FF2B5EF4-FFF2-40B4-BE49-F238E27FC236}">
                <a16:creationId xmlns:a16="http://schemas.microsoft.com/office/drawing/2014/main" id="{71FB425E-F195-4A59-88A4-2EE0F859DE0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716338"/>
            <a:ext cx="36004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Line 7">
            <a:extLst>
              <a:ext uri="{FF2B5EF4-FFF2-40B4-BE49-F238E27FC236}">
                <a16:creationId xmlns:a16="http://schemas.microsoft.com/office/drawing/2014/main" id="{79A4390D-ECEF-4017-B97E-CA17C964858E}"/>
              </a:ext>
            </a:extLst>
          </p:cNvPr>
          <p:cNvSpPr>
            <a:spLocks noChangeShapeType="1"/>
          </p:cNvSpPr>
          <p:nvPr/>
        </p:nvSpPr>
        <p:spPr bwMode="auto">
          <a:xfrm>
            <a:off x="971550" y="2133600"/>
            <a:ext cx="3313113"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04" name="Line 8">
            <a:extLst>
              <a:ext uri="{FF2B5EF4-FFF2-40B4-BE49-F238E27FC236}">
                <a16:creationId xmlns:a16="http://schemas.microsoft.com/office/drawing/2014/main" id="{0B21071F-4201-4389-BAA9-798FC53A3163}"/>
              </a:ext>
            </a:extLst>
          </p:cNvPr>
          <p:cNvSpPr>
            <a:spLocks noChangeShapeType="1"/>
          </p:cNvSpPr>
          <p:nvPr/>
        </p:nvSpPr>
        <p:spPr bwMode="auto">
          <a:xfrm>
            <a:off x="5076825" y="2133600"/>
            <a:ext cx="3313113"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05" name="Line 9">
            <a:extLst>
              <a:ext uri="{FF2B5EF4-FFF2-40B4-BE49-F238E27FC236}">
                <a16:creationId xmlns:a16="http://schemas.microsoft.com/office/drawing/2014/main" id="{8DEE96CF-743B-4A1E-B575-2D2430FE1517}"/>
              </a:ext>
            </a:extLst>
          </p:cNvPr>
          <p:cNvSpPr>
            <a:spLocks noChangeShapeType="1"/>
          </p:cNvSpPr>
          <p:nvPr/>
        </p:nvSpPr>
        <p:spPr bwMode="auto">
          <a:xfrm>
            <a:off x="971550" y="4797425"/>
            <a:ext cx="3313113"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06" name="Line 10">
            <a:extLst>
              <a:ext uri="{FF2B5EF4-FFF2-40B4-BE49-F238E27FC236}">
                <a16:creationId xmlns:a16="http://schemas.microsoft.com/office/drawing/2014/main" id="{52A4C031-DB42-4073-829C-D92C7B16CEBF}"/>
              </a:ext>
            </a:extLst>
          </p:cNvPr>
          <p:cNvSpPr>
            <a:spLocks noChangeShapeType="1"/>
          </p:cNvSpPr>
          <p:nvPr/>
        </p:nvSpPr>
        <p:spPr bwMode="auto">
          <a:xfrm>
            <a:off x="5076825" y="4797425"/>
            <a:ext cx="3313113"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07" name="Text Box 11">
            <a:extLst>
              <a:ext uri="{FF2B5EF4-FFF2-40B4-BE49-F238E27FC236}">
                <a16:creationId xmlns:a16="http://schemas.microsoft.com/office/drawing/2014/main" id="{F14E71DE-0697-4893-9349-65FED5550AC2}"/>
              </a:ext>
            </a:extLst>
          </p:cNvPr>
          <p:cNvSpPr txBox="1">
            <a:spLocks noChangeArrowheads="1"/>
          </p:cNvSpPr>
          <p:nvPr/>
        </p:nvSpPr>
        <p:spPr bwMode="auto">
          <a:xfrm>
            <a:off x="4643438" y="1989138"/>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1200" b="1">
                <a:solidFill>
                  <a:schemeClr val="tx1"/>
                </a:solidFill>
                <a:ea typeface="宋体" panose="02010600030101010101" pitchFamily="2" charset="-122"/>
              </a:rPr>
              <a:t>60+</a:t>
            </a:r>
          </a:p>
        </p:txBody>
      </p:sp>
      <p:sp>
        <p:nvSpPr>
          <p:cNvPr id="55308" name="Text Box 12">
            <a:extLst>
              <a:ext uri="{FF2B5EF4-FFF2-40B4-BE49-F238E27FC236}">
                <a16:creationId xmlns:a16="http://schemas.microsoft.com/office/drawing/2014/main" id="{6413D017-3F4B-41FB-870A-A4DF8ABBC9C6}"/>
              </a:ext>
            </a:extLst>
          </p:cNvPr>
          <p:cNvSpPr txBox="1">
            <a:spLocks noChangeArrowheads="1"/>
          </p:cNvSpPr>
          <p:nvPr/>
        </p:nvSpPr>
        <p:spPr bwMode="auto">
          <a:xfrm>
            <a:off x="539750" y="1989138"/>
            <a:ext cx="792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1200" b="1">
                <a:solidFill>
                  <a:schemeClr val="tx1"/>
                </a:solidFill>
                <a:ea typeface="宋体" panose="02010600030101010101" pitchFamily="2" charset="-122"/>
              </a:rPr>
              <a:t>60+</a:t>
            </a:r>
          </a:p>
        </p:txBody>
      </p:sp>
      <p:sp>
        <p:nvSpPr>
          <p:cNvPr id="55309" name="Text Box 13">
            <a:extLst>
              <a:ext uri="{FF2B5EF4-FFF2-40B4-BE49-F238E27FC236}">
                <a16:creationId xmlns:a16="http://schemas.microsoft.com/office/drawing/2014/main" id="{01B3BD33-6636-4CF4-B013-5248ECB2E813}"/>
              </a:ext>
            </a:extLst>
          </p:cNvPr>
          <p:cNvSpPr txBox="1">
            <a:spLocks noChangeArrowheads="1"/>
          </p:cNvSpPr>
          <p:nvPr/>
        </p:nvSpPr>
        <p:spPr bwMode="auto">
          <a:xfrm>
            <a:off x="539750" y="4652963"/>
            <a:ext cx="792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1200" b="1">
                <a:solidFill>
                  <a:schemeClr val="tx1"/>
                </a:solidFill>
                <a:ea typeface="宋体" panose="02010600030101010101" pitchFamily="2" charset="-122"/>
              </a:rPr>
              <a:t>60+</a:t>
            </a:r>
          </a:p>
        </p:txBody>
      </p:sp>
      <p:sp>
        <p:nvSpPr>
          <p:cNvPr id="55310" name="Text Box 14">
            <a:extLst>
              <a:ext uri="{FF2B5EF4-FFF2-40B4-BE49-F238E27FC236}">
                <a16:creationId xmlns:a16="http://schemas.microsoft.com/office/drawing/2014/main" id="{D52E8B3D-250A-4621-A002-FF8D5FE59E6A}"/>
              </a:ext>
            </a:extLst>
          </p:cNvPr>
          <p:cNvSpPr txBox="1">
            <a:spLocks noChangeArrowheads="1"/>
          </p:cNvSpPr>
          <p:nvPr/>
        </p:nvSpPr>
        <p:spPr bwMode="auto">
          <a:xfrm>
            <a:off x="4643438" y="46529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1200" b="1">
                <a:solidFill>
                  <a:schemeClr val="tx1"/>
                </a:solidFill>
                <a:ea typeface="宋体" panose="02010600030101010101" pitchFamily="2" charset="-122"/>
              </a:rPr>
              <a:t>60+</a:t>
            </a:r>
          </a:p>
        </p:txBody>
      </p:sp>
      <p:sp>
        <p:nvSpPr>
          <p:cNvPr id="55311" name="Text Box 15">
            <a:extLst>
              <a:ext uri="{FF2B5EF4-FFF2-40B4-BE49-F238E27FC236}">
                <a16:creationId xmlns:a16="http://schemas.microsoft.com/office/drawing/2014/main" id="{B4CF6BFC-9D81-4F88-AE5E-18F67F3CF236}"/>
              </a:ext>
            </a:extLst>
          </p:cNvPr>
          <p:cNvSpPr txBox="1">
            <a:spLocks noChangeArrowheads="1"/>
          </p:cNvSpPr>
          <p:nvPr/>
        </p:nvSpPr>
        <p:spPr bwMode="auto">
          <a:xfrm>
            <a:off x="952500" y="139065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marL="182563" indent="-182563">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F23E1A"/>
                </a:solidFill>
                <a:ea typeface="宋体" panose="02010600030101010101" pitchFamily="2" charset="-122"/>
              </a:rPr>
              <a:t>1950</a:t>
            </a:r>
          </a:p>
        </p:txBody>
      </p:sp>
      <p:sp>
        <p:nvSpPr>
          <p:cNvPr id="55312" name="Text Box 16">
            <a:extLst>
              <a:ext uri="{FF2B5EF4-FFF2-40B4-BE49-F238E27FC236}">
                <a16:creationId xmlns:a16="http://schemas.microsoft.com/office/drawing/2014/main" id="{E6BEFE2A-B4AB-4FDE-9F46-0C870FE24FDB}"/>
              </a:ext>
            </a:extLst>
          </p:cNvPr>
          <p:cNvSpPr txBox="1">
            <a:spLocks noChangeArrowheads="1"/>
          </p:cNvSpPr>
          <p:nvPr/>
        </p:nvSpPr>
        <p:spPr bwMode="auto">
          <a:xfrm>
            <a:off x="5073650" y="13589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marL="182563" indent="-182563">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F23E1A"/>
                </a:solidFill>
                <a:ea typeface="宋体" panose="02010600030101010101" pitchFamily="2" charset="-122"/>
              </a:rPr>
              <a:t>2005</a:t>
            </a:r>
          </a:p>
        </p:txBody>
      </p:sp>
      <p:sp>
        <p:nvSpPr>
          <p:cNvPr id="55313" name="Text Box 17">
            <a:extLst>
              <a:ext uri="{FF2B5EF4-FFF2-40B4-BE49-F238E27FC236}">
                <a16:creationId xmlns:a16="http://schemas.microsoft.com/office/drawing/2014/main" id="{7777D44D-BEFF-48A7-9C67-CC5AE66F984E}"/>
              </a:ext>
            </a:extLst>
          </p:cNvPr>
          <p:cNvSpPr txBox="1">
            <a:spLocks noChangeArrowheads="1"/>
          </p:cNvSpPr>
          <p:nvPr/>
        </p:nvSpPr>
        <p:spPr bwMode="auto">
          <a:xfrm>
            <a:off x="1003300" y="403542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marL="182563" indent="-182563">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F23E1A"/>
                </a:solidFill>
                <a:ea typeface="宋体" panose="02010600030101010101" pitchFamily="2" charset="-122"/>
              </a:rPr>
              <a:t>2020</a:t>
            </a:r>
          </a:p>
        </p:txBody>
      </p:sp>
      <p:sp>
        <p:nvSpPr>
          <p:cNvPr id="55314" name="Text Box 18">
            <a:extLst>
              <a:ext uri="{FF2B5EF4-FFF2-40B4-BE49-F238E27FC236}">
                <a16:creationId xmlns:a16="http://schemas.microsoft.com/office/drawing/2014/main" id="{2782D2FA-42E8-4490-8540-DDE2752F3238}"/>
              </a:ext>
            </a:extLst>
          </p:cNvPr>
          <p:cNvSpPr txBox="1">
            <a:spLocks noChangeArrowheads="1"/>
          </p:cNvSpPr>
          <p:nvPr/>
        </p:nvSpPr>
        <p:spPr bwMode="auto">
          <a:xfrm>
            <a:off x="5086350" y="403542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marL="182563" indent="-182563">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F23E1A"/>
                </a:solidFill>
                <a:ea typeface="宋体" panose="02010600030101010101" pitchFamily="2" charset="-122"/>
              </a:rPr>
              <a:t>2050</a:t>
            </a:r>
          </a:p>
        </p:txBody>
      </p:sp>
      <p:sp>
        <p:nvSpPr>
          <p:cNvPr id="55315" name="Text Box 8">
            <a:extLst>
              <a:ext uri="{FF2B5EF4-FFF2-40B4-BE49-F238E27FC236}">
                <a16:creationId xmlns:a16="http://schemas.microsoft.com/office/drawing/2014/main" id="{951EA57F-8656-4017-AA35-843E9005AA69}"/>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transition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a:extLst>
              <a:ext uri="{FF2B5EF4-FFF2-40B4-BE49-F238E27FC236}">
                <a16:creationId xmlns:a16="http://schemas.microsoft.com/office/drawing/2014/main" id="{BE1CB295-E594-4019-8211-6F245329A2B1}"/>
              </a:ext>
            </a:extLst>
          </p:cNvPr>
          <p:cNvSpPr>
            <a:spLocks noGrp="1"/>
          </p:cNvSpPr>
          <p:nvPr>
            <p:ph idx="1"/>
          </p:nvPr>
        </p:nvSpPr>
        <p:spPr>
          <a:xfrm>
            <a:off x="1095375" y="1860550"/>
            <a:ext cx="7673975" cy="3644900"/>
          </a:xfrm>
        </p:spPr>
        <p:txBody>
          <a:bodyPr/>
          <a:lstStyle/>
          <a:p>
            <a:pPr algn="ctr" eaLnBrk="1" hangingPunct="1">
              <a:buFont typeface="Wingdings" panose="05000000000000000000" pitchFamily="2" charset="2"/>
              <a:buNone/>
            </a:pPr>
            <a:r>
              <a:rPr lang="en-US" altLang="zh-CN" sz="2400">
                <a:solidFill>
                  <a:srgbClr val="FF0000"/>
                </a:solidFill>
              </a:rPr>
              <a:t>   </a:t>
            </a:r>
            <a:r>
              <a:rPr lang="en-US" altLang="zh-CN" sz="2000"/>
              <a:t> </a:t>
            </a:r>
            <a:r>
              <a:rPr lang="en-US" altLang="zh-CN" sz="1800">
                <a:solidFill>
                  <a:schemeClr val="tx1"/>
                </a:solidFill>
                <a:latin typeface="微软雅黑" panose="020B0503020204020204" pitchFamily="34" charset="-122"/>
                <a:ea typeface="微软雅黑" panose="020B0503020204020204" pitchFamily="34" charset="-122"/>
              </a:rPr>
              <a:t>2012</a:t>
            </a:r>
            <a:r>
              <a:rPr lang="zh-CN" altLang="en-US" sz="1800">
                <a:solidFill>
                  <a:schemeClr val="tx1"/>
                </a:solidFill>
                <a:latin typeface="微软雅黑" panose="020B0503020204020204" pitchFamily="34" charset="-122"/>
                <a:ea typeface="微软雅黑" panose="020B0503020204020204" pitchFamily="34" charset="-122"/>
              </a:rPr>
              <a:t>年全国居民慢性病死亡率为</a:t>
            </a:r>
            <a:r>
              <a:rPr lang="en-US" altLang="zh-CN" sz="1800">
                <a:solidFill>
                  <a:schemeClr val="tx1"/>
                </a:solidFill>
                <a:latin typeface="微软雅黑" panose="020B0503020204020204" pitchFamily="34" charset="-122"/>
                <a:ea typeface="微软雅黑" panose="020B0503020204020204" pitchFamily="34" charset="-122"/>
              </a:rPr>
              <a:t>533/10</a:t>
            </a:r>
            <a:r>
              <a:rPr lang="zh-CN" altLang="en-US" sz="1800">
                <a:solidFill>
                  <a:schemeClr val="tx1"/>
                </a:solidFill>
                <a:latin typeface="微软雅黑" panose="020B0503020204020204" pitchFamily="34" charset="-122"/>
                <a:ea typeface="微软雅黑" panose="020B0503020204020204" pitchFamily="34" charset="-122"/>
              </a:rPr>
              <a:t>万，占总死亡人数的</a:t>
            </a:r>
            <a:r>
              <a:rPr lang="en-US" altLang="zh-CN" sz="1800">
                <a:solidFill>
                  <a:schemeClr val="tx1"/>
                </a:solidFill>
                <a:latin typeface="微软雅黑" panose="020B0503020204020204" pitchFamily="34" charset="-122"/>
                <a:ea typeface="微软雅黑" panose="020B0503020204020204" pitchFamily="34" charset="-122"/>
              </a:rPr>
              <a:t>86.6%</a:t>
            </a:r>
          </a:p>
          <a:p>
            <a:pPr lvl="1" eaLnBrk="1" hangingPunct="1">
              <a:buFont typeface="Arial" panose="020B0604020202020204" pitchFamily="34" charset="0"/>
              <a:buChar char="•"/>
            </a:pPr>
            <a:r>
              <a:rPr lang="en-US" altLang="zh-CN" sz="1800">
                <a:solidFill>
                  <a:schemeClr val="tx1"/>
                </a:solidFill>
                <a:latin typeface="微软雅黑" panose="020B0503020204020204" pitchFamily="34" charset="-122"/>
                <a:ea typeface="微软雅黑" panose="020B0503020204020204" pitchFamily="34" charset="-122"/>
              </a:rPr>
              <a:t> </a:t>
            </a:r>
            <a:r>
              <a:rPr lang="zh-CN" altLang="en-US" sz="1800">
                <a:solidFill>
                  <a:schemeClr val="tx1"/>
                </a:solidFill>
                <a:latin typeface="微软雅黑" panose="020B0503020204020204" pitchFamily="34" charset="-122"/>
                <a:ea typeface="微软雅黑" panose="020B0503020204020204" pitchFamily="34" charset="-122"/>
              </a:rPr>
              <a:t>心脑血管病、癌症和慢性呼吸系统疾病为主要死因（</a:t>
            </a:r>
            <a:r>
              <a:rPr lang="en-US" altLang="zh-CN" sz="1800">
                <a:solidFill>
                  <a:schemeClr val="tx1"/>
                </a:solidFill>
                <a:latin typeface="微软雅黑" panose="020B0503020204020204" pitchFamily="34" charset="-122"/>
                <a:ea typeface="微软雅黑" panose="020B0503020204020204" pitchFamily="34" charset="-122"/>
              </a:rPr>
              <a:t>79.4%</a:t>
            </a:r>
            <a:r>
              <a:rPr lang="zh-CN" altLang="en-US" sz="1800">
                <a:solidFill>
                  <a:schemeClr val="tx1"/>
                </a:solidFill>
                <a:latin typeface="微软雅黑" panose="020B0503020204020204" pitchFamily="34" charset="-122"/>
                <a:ea typeface="微软雅黑" panose="020B0503020204020204" pitchFamily="34" charset="-122"/>
              </a:rPr>
              <a:t>）</a:t>
            </a:r>
          </a:p>
          <a:p>
            <a:pPr lvl="1" eaLnBrk="1" hangingPunct="1">
              <a:buFont typeface="Arial" panose="020B0604020202020204" pitchFamily="34" charset="0"/>
              <a:buChar char="•"/>
            </a:pPr>
            <a:r>
              <a:rPr lang="en-US" altLang="zh-CN" sz="1800">
                <a:solidFill>
                  <a:schemeClr val="tx1"/>
                </a:solidFill>
                <a:latin typeface="微软雅黑" panose="020B0503020204020204" pitchFamily="34" charset="-122"/>
                <a:ea typeface="微软雅黑" panose="020B0503020204020204" pitchFamily="34" charset="-122"/>
              </a:rPr>
              <a:t>15</a:t>
            </a:r>
            <a:r>
              <a:rPr lang="zh-CN" altLang="en-US" sz="1800">
                <a:solidFill>
                  <a:schemeClr val="tx1"/>
                </a:solidFill>
                <a:latin typeface="微软雅黑" panose="020B0503020204020204" pitchFamily="34" charset="-122"/>
                <a:ea typeface="微软雅黑" panose="020B0503020204020204" pitchFamily="34" charset="-122"/>
              </a:rPr>
              <a:t>岁以上人群高血压患者</a:t>
            </a:r>
            <a:r>
              <a:rPr lang="en-US" altLang="zh-CN" sz="1800">
                <a:solidFill>
                  <a:schemeClr val="tx1"/>
                </a:solidFill>
                <a:latin typeface="微软雅黑" panose="020B0503020204020204" pitchFamily="34" charset="-122"/>
                <a:ea typeface="微软雅黑" panose="020B0503020204020204" pitchFamily="34" charset="-122"/>
              </a:rPr>
              <a:t>2.7</a:t>
            </a:r>
            <a:r>
              <a:rPr lang="zh-CN" altLang="en-US" sz="1800">
                <a:solidFill>
                  <a:schemeClr val="tx1"/>
                </a:solidFill>
                <a:latin typeface="微软雅黑" panose="020B0503020204020204" pitchFamily="34" charset="-122"/>
                <a:ea typeface="微软雅黑" panose="020B0503020204020204" pitchFamily="34" charset="-122"/>
              </a:rPr>
              <a:t>亿人</a:t>
            </a:r>
            <a:endParaRPr lang="zh-CN" altLang="en-US" sz="1800">
              <a:solidFill>
                <a:schemeClr val="tx1"/>
              </a:solidFill>
              <a:latin typeface="微软雅黑" panose="020B0503020204020204" pitchFamily="34" charset="-122"/>
              <a:ea typeface="微软雅黑" panose="020B0503020204020204" pitchFamily="34" charset="-122"/>
              <a:sym typeface="+mn-ea"/>
            </a:endParaRPr>
          </a:p>
          <a:p>
            <a:pPr>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a:t>
            </a:r>
          </a:p>
          <a:p>
            <a:pPr>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2013年一组数据：心血管病患病人数约为2.9亿人，每10个成人中2人患病</a:t>
            </a:r>
          </a:p>
          <a:p>
            <a:pPr>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30岁以上人群糖尿病患病率11.6%，约1.39亿患者</a:t>
            </a:r>
          </a:p>
          <a:p>
            <a:pPr>
              <a:buFont typeface="Wingdings" panose="05000000000000000000" pitchFamily="2" charset="2"/>
              <a:buNone/>
            </a:pPr>
            <a:r>
              <a:rPr lang="zh-CN" altLang="en-US" sz="1800">
                <a:solidFill>
                  <a:schemeClr val="tx1"/>
                </a:solidFill>
                <a:latin typeface="微软雅黑" panose="020B0503020204020204" pitchFamily="34" charset="-122"/>
                <a:ea typeface="微软雅黑" panose="020B0503020204020204" pitchFamily="34" charset="-122"/>
                <a:sym typeface="+mn-ea"/>
              </a:rPr>
              <a:t>                                    每年新增肿瘤患者300多万人</a:t>
            </a:r>
          </a:p>
        </p:txBody>
      </p:sp>
      <p:sp>
        <p:nvSpPr>
          <p:cNvPr id="57347" name="文本框 3">
            <a:extLst>
              <a:ext uri="{FF2B5EF4-FFF2-40B4-BE49-F238E27FC236}">
                <a16:creationId xmlns:a16="http://schemas.microsoft.com/office/drawing/2014/main" id="{DA35B903-C509-48F0-A1CB-F3D0A06DBA05}"/>
              </a:ext>
            </a:extLst>
          </p:cNvPr>
          <p:cNvSpPr txBox="1">
            <a:spLocks noChangeArrowheads="1"/>
          </p:cNvSpPr>
          <p:nvPr/>
        </p:nvSpPr>
        <p:spPr bwMode="auto">
          <a:xfrm>
            <a:off x="1619250" y="1230313"/>
            <a:ext cx="40274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400">
                <a:solidFill>
                  <a:schemeClr val="tx2"/>
                </a:solidFill>
                <a:latin typeface="微软雅黑" panose="020B0503020204020204" pitchFamily="34" charset="-122"/>
                <a:ea typeface="微软雅黑" panose="020B0503020204020204" pitchFamily="34" charset="-122"/>
                <a:sym typeface="+mn-ea"/>
              </a:rPr>
              <a:t>健康需求</a:t>
            </a:r>
            <a:r>
              <a:rPr lang="en-US" altLang="zh-CN" sz="2400">
                <a:solidFill>
                  <a:schemeClr val="tx2"/>
                </a:solidFill>
                <a:latin typeface="微软雅黑" panose="020B0503020204020204" pitchFamily="34" charset="-122"/>
                <a:ea typeface="微软雅黑" panose="020B0503020204020204" pitchFamily="34" charset="-122"/>
                <a:sym typeface="+mn-ea"/>
              </a:rPr>
              <a:t>:</a:t>
            </a:r>
            <a:r>
              <a:rPr lang="zh-CN" altLang="en-US" sz="2400">
                <a:solidFill>
                  <a:schemeClr val="tx2"/>
                </a:solidFill>
                <a:latin typeface="微软雅黑" panose="020B0503020204020204" pitchFamily="34" charset="-122"/>
                <a:ea typeface="微软雅黑" panose="020B0503020204020204" pitchFamily="34" charset="-122"/>
                <a:sym typeface="+mn-ea"/>
              </a:rPr>
              <a:t>慢性病负担沉重</a:t>
            </a:r>
          </a:p>
        </p:txBody>
      </p:sp>
      <p:sp>
        <p:nvSpPr>
          <p:cNvPr id="57348" name="Text Box 8">
            <a:extLst>
              <a:ext uri="{FF2B5EF4-FFF2-40B4-BE49-F238E27FC236}">
                <a16:creationId xmlns:a16="http://schemas.microsoft.com/office/drawing/2014/main" id="{D2766497-8950-42D4-8A03-04AB616FB8F3}"/>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22DD99EF-459D-48C3-9745-4FADE98D9E79}"/>
              </a:ext>
            </a:extLst>
          </p:cNvPr>
          <p:cNvSpPr>
            <a:spLocks noGrp="1"/>
          </p:cNvSpPr>
          <p:nvPr>
            <p:ph type="title"/>
          </p:nvPr>
        </p:nvSpPr>
        <p:spPr>
          <a:xfrm>
            <a:off x="428625" y="1071563"/>
            <a:ext cx="8229600" cy="642937"/>
          </a:xfrm>
        </p:spPr>
        <p:txBody>
          <a:bodyPr anchor="ctr"/>
          <a:lstStyle/>
          <a:p>
            <a:pPr algn="ctr"/>
            <a:r>
              <a:rPr lang="zh-CN" altLang="en-US" sz="2800" b="1"/>
              <a:t>医疗总费用及其流向</a:t>
            </a:r>
          </a:p>
        </p:txBody>
      </p:sp>
      <p:pic>
        <p:nvPicPr>
          <p:cNvPr id="59395" name="图片 3">
            <a:extLst>
              <a:ext uri="{FF2B5EF4-FFF2-40B4-BE49-F238E27FC236}">
                <a16:creationId xmlns:a16="http://schemas.microsoft.com/office/drawing/2014/main" id="{415D1623-1DAC-45B9-93BA-2D22A3084A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143125"/>
            <a:ext cx="42862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图片 4">
            <a:extLst>
              <a:ext uri="{FF2B5EF4-FFF2-40B4-BE49-F238E27FC236}">
                <a16:creationId xmlns:a16="http://schemas.microsoft.com/office/drawing/2014/main" id="{D71AEF46-C004-4BE5-B9F5-6A9284020D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57438"/>
            <a:ext cx="42068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8">
            <a:extLst>
              <a:ext uri="{FF2B5EF4-FFF2-40B4-BE49-F238E27FC236}">
                <a16:creationId xmlns:a16="http://schemas.microsoft.com/office/drawing/2014/main" id="{58DCA02E-18AD-4080-9BCE-4B56BA108A70}"/>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148">
            <a:extLst>
              <a:ext uri="{FF2B5EF4-FFF2-40B4-BE49-F238E27FC236}">
                <a16:creationId xmlns:a16="http://schemas.microsoft.com/office/drawing/2014/main" id="{F512658D-C29D-4C43-9445-B85A230D16E7}"/>
              </a:ext>
            </a:extLst>
          </p:cNvPr>
          <p:cNvGrpSpPr>
            <a:grpSpLocks noGrp="1"/>
          </p:cNvGrpSpPr>
          <p:nvPr/>
        </p:nvGrpSpPr>
        <p:grpSpPr bwMode="auto">
          <a:xfrm rot="285959">
            <a:off x="606425" y="-438150"/>
            <a:ext cx="8472488" cy="6210300"/>
            <a:chOff x="2203" y="1472"/>
            <a:chExt cx="1386" cy="1146"/>
          </a:xfrm>
        </p:grpSpPr>
        <p:sp>
          <p:nvSpPr>
            <p:cNvPr id="61475" name="Freeform 149">
              <a:extLst>
                <a:ext uri="{FF2B5EF4-FFF2-40B4-BE49-F238E27FC236}">
                  <a16:creationId xmlns:a16="http://schemas.microsoft.com/office/drawing/2014/main" id="{0C75CC1F-630A-428D-9C84-6BB27BDA6279}"/>
                </a:ext>
              </a:extLst>
            </p:cNvPr>
            <p:cNvSpPr>
              <a:spLocks/>
            </p:cNvSpPr>
            <p:nvPr/>
          </p:nvSpPr>
          <p:spPr bwMode="auto">
            <a:xfrm>
              <a:off x="2955" y="1932"/>
              <a:ext cx="136" cy="253"/>
            </a:xfrm>
            <a:custGeom>
              <a:avLst/>
              <a:gdLst>
                <a:gd name="T0" fmla="*/ 4 w 136"/>
                <a:gd name="T1" fmla="*/ 200 h 253"/>
                <a:gd name="T2" fmla="*/ 3 w 136"/>
                <a:gd name="T3" fmla="*/ 192 h 253"/>
                <a:gd name="T4" fmla="*/ 18 w 136"/>
                <a:gd name="T5" fmla="*/ 191 h 253"/>
                <a:gd name="T6" fmla="*/ 18 w 136"/>
                <a:gd name="T7" fmla="*/ 184 h 253"/>
                <a:gd name="T8" fmla="*/ 21 w 136"/>
                <a:gd name="T9" fmla="*/ 171 h 253"/>
                <a:gd name="T10" fmla="*/ 15 w 136"/>
                <a:gd name="T11" fmla="*/ 158 h 253"/>
                <a:gd name="T12" fmla="*/ 21 w 136"/>
                <a:gd name="T13" fmla="*/ 145 h 253"/>
                <a:gd name="T14" fmla="*/ 36 w 136"/>
                <a:gd name="T15" fmla="*/ 147 h 253"/>
                <a:gd name="T16" fmla="*/ 42 w 136"/>
                <a:gd name="T17" fmla="*/ 149 h 253"/>
                <a:gd name="T18" fmla="*/ 48 w 136"/>
                <a:gd name="T19" fmla="*/ 140 h 253"/>
                <a:gd name="T20" fmla="*/ 53 w 136"/>
                <a:gd name="T21" fmla="*/ 137 h 253"/>
                <a:gd name="T22" fmla="*/ 68 w 136"/>
                <a:gd name="T23" fmla="*/ 136 h 253"/>
                <a:gd name="T24" fmla="*/ 68 w 136"/>
                <a:gd name="T25" fmla="*/ 118 h 253"/>
                <a:gd name="T26" fmla="*/ 73 w 136"/>
                <a:gd name="T27" fmla="*/ 105 h 253"/>
                <a:gd name="T28" fmla="*/ 65 w 136"/>
                <a:gd name="T29" fmla="*/ 98 h 253"/>
                <a:gd name="T30" fmla="*/ 54 w 136"/>
                <a:gd name="T31" fmla="*/ 92 h 253"/>
                <a:gd name="T32" fmla="*/ 39 w 136"/>
                <a:gd name="T33" fmla="*/ 79 h 253"/>
                <a:gd name="T34" fmla="*/ 42 w 136"/>
                <a:gd name="T35" fmla="*/ 65 h 253"/>
                <a:gd name="T36" fmla="*/ 52 w 136"/>
                <a:gd name="T37" fmla="*/ 56 h 253"/>
                <a:gd name="T38" fmla="*/ 63 w 136"/>
                <a:gd name="T39" fmla="*/ 63 h 253"/>
                <a:gd name="T40" fmla="*/ 75 w 136"/>
                <a:gd name="T41" fmla="*/ 56 h 253"/>
                <a:gd name="T42" fmla="*/ 82 w 136"/>
                <a:gd name="T43" fmla="*/ 49 h 253"/>
                <a:gd name="T44" fmla="*/ 89 w 136"/>
                <a:gd name="T45" fmla="*/ 32 h 253"/>
                <a:gd name="T46" fmla="*/ 95 w 136"/>
                <a:gd name="T47" fmla="*/ 23 h 253"/>
                <a:gd name="T48" fmla="*/ 101 w 136"/>
                <a:gd name="T49" fmla="*/ 16 h 253"/>
                <a:gd name="T50" fmla="*/ 108 w 136"/>
                <a:gd name="T51" fmla="*/ 5 h 253"/>
                <a:gd name="T52" fmla="*/ 116 w 136"/>
                <a:gd name="T53" fmla="*/ 7 h 253"/>
                <a:gd name="T54" fmla="*/ 127 w 136"/>
                <a:gd name="T55" fmla="*/ 1 h 253"/>
                <a:gd name="T56" fmla="*/ 131 w 136"/>
                <a:gd name="T57" fmla="*/ 5 h 253"/>
                <a:gd name="T58" fmla="*/ 133 w 136"/>
                <a:gd name="T59" fmla="*/ 15 h 253"/>
                <a:gd name="T60" fmla="*/ 127 w 136"/>
                <a:gd name="T61" fmla="*/ 28 h 253"/>
                <a:gd name="T62" fmla="*/ 121 w 136"/>
                <a:gd name="T63" fmla="*/ 40 h 253"/>
                <a:gd name="T64" fmla="*/ 122 w 136"/>
                <a:gd name="T65" fmla="*/ 56 h 253"/>
                <a:gd name="T66" fmla="*/ 123 w 136"/>
                <a:gd name="T67" fmla="*/ 68 h 253"/>
                <a:gd name="T68" fmla="*/ 117 w 136"/>
                <a:gd name="T69" fmla="*/ 80 h 253"/>
                <a:gd name="T70" fmla="*/ 116 w 136"/>
                <a:gd name="T71" fmla="*/ 92 h 253"/>
                <a:gd name="T72" fmla="*/ 117 w 136"/>
                <a:gd name="T73" fmla="*/ 107 h 253"/>
                <a:gd name="T74" fmla="*/ 120 w 136"/>
                <a:gd name="T75" fmla="*/ 124 h 253"/>
                <a:gd name="T76" fmla="*/ 116 w 136"/>
                <a:gd name="T77" fmla="*/ 136 h 253"/>
                <a:gd name="T78" fmla="*/ 113 w 136"/>
                <a:gd name="T79" fmla="*/ 149 h 253"/>
                <a:gd name="T80" fmla="*/ 115 w 136"/>
                <a:gd name="T81" fmla="*/ 160 h 253"/>
                <a:gd name="T82" fmla="*/ 117 w 136"/>
                <a:gd name="T83" fmla="*/ 171 h 253"/>
                <a:gd name="T84" fmla="*/ 121 w 136"/>
                <a:gd name="T85" fmla="*/ 184 h 253"/>
                <a:gd name="T86" fmla="*/ 132 w 136"/>
                <a:gd name="T87" fmla="*/ 200 h 253"/>
                <a:gd name="T88" fmla="*/ 118 w 136"/>
                <a:gd name="T89" fmla="*/ 204 h 253"/>
                <a:gd name="T90" fmla="*/ 101 w 136"/>
                <a:gd name="T91" fmla="*/ 204 h 253"/>
                <a:gd name="T92" fmla="*/ 99 w 136"/>
                <a:gd name="T93" fmla="*/ 208 h 253"/>
                <a:gd name="T94" fmla="*/ 110 w 136"/>
                <a:gd name="T95" fmla="*/ 218 h 253"/>
                <a:gd name="T96" fmla="*/ 104 w 136"/>
                <a:gd name="T97" fmla="*/ 224 h 253"/>
                <a:gd name="T98" fmla="*/ 93 w 136"/>
                <a:gd name="T99" fmla="*/ 235 h 253"/>
                <a:gd name="T100" fmla="*/ 96 w 136"/>
                <a:gd name="T101" fmla="*/ 248 h 253"/>
                <a:gd name="T102" fmla="*/ 80 w 136"/>
                <a:gd name="T103" fmla="*/ 244 h 253"/>
                <a:gd name="T104" fmla="*/ 65 w 136"/>
                <a:gd name="T105" fmla="*/ 233 h 253"/>
                <a:gd name="T106" fmla="*/ 54 w 136"/>
                <a:gd name="T107" fmla="*/ 236 h 253"/>
                <a:gd name="T108" fmla="*/ 40 w 136"/>
                <a:gd name="T109" fmla="*/ 229 h 253"/>
                <a:gd name="T110" fmla="*/ 33 w 136"/>
                <a:gd name="T111" fmla="*/ 225 h 253"/>
                <a:gd name="T112" fmla="*/ 18 w 136"/>
                <a:gd name="T113" fmla="*/ 220 h 253"/>
                <a:gd name="T114" fmla="*/ 8 w 136"/>
                <a:gd name="T115" fmla="*/ 214 h 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
                <a:gd name="T175" fmla="*/ 0 h 253"/>
                <a:gd name="T176" fmla="*/ 136 w 136"/>
                <a:gd name="T177" fmla="*/ 253 h 2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 h="253">
                  <a:moveTo>
                    <a:pt x="0" y="208"/>
                  </a:moveTo>
                  <a:lnTo>
                    <a:pt x="2" y="208"/>
                  </a:lnTo>
                  <a:lnTo>
                    <a:pt x="4" y="208"/>
                  </a:lnTo>
                  <a:lnTo>
                    <a:pt x="5" y="205"/>
                  </a:lnTo>
                  <a:lnTo>
                    <a:pt x="5" y="203"/>
                  </a:lnTo>
                  <a:lnTo>
                    <a:pt x="4" y="201"/>
                  </a:lnTo>
                  <a:lnTo>
                    <a:pt x="4" y="200"/>
                  </a:lnTo>
                  <a:lnTo>
                    <a:pt x="5" y="200"/>
                  </a:lnTo>
                  <a:lnTo>
                    <a:pt x="6" y="200"/>
                  </a:lnTo>
                  <a:lnTo>
                    <a:pt x="5" y="197"/>
                  </a:lnTo>
                  <a:lnTo>
                    <a:pt x="3" y="196"/>
                  </a:lnTo>
                  <a:lnTo>
                    <a:pt x="2" y="195"/>
                  </a:lnTo>
                  <a:lnTo>
                    <a:pt x="2" y="193"/>
                  </a:lnTo>
                  <a:lnTo>
                    <a:pt x="3" y="192"/>
                  </a:lnTo>
                  <a:lnTo>
                    <a:pt x="4" y="191"/>
                  </a:lnTo>
                  <a:lnTo>
                    <a:pt x="6" y="189"/>
                  </a:lnTo>
                  <a:lnTo>
                    <a:pt x="8" y="188"/>
                  </a:lnTo>
                  <a:lnTo>
                    <a:pt x="10" y="190"/>
                  </a:lnTo>
                  <a:lnTo>
                    <a:pt x="13" y="189"/>
                  </a:lnTo>
                  <a:lnTo>
                    <a:pt x="17" y="189"/>
                  </a:lnTo>
                  <a:lnTo>
                    <a:pt x="18" y="191"/>
                  </a:lnTo>
                  <a:lnTo>
                    <a:pt x="20" y="193"/>
                  </a:lnTo>
                  <a:lnTo>
                    <a:pt x="20" y="192"/>
                  </a:lnTo>
                  <a:lnTo>
                    <a:pt x="21" y="191"/>
                  </a:lnTo>
                  <a:lnTo>
                    <a:pt x="21" y="190"/>
                  </a:lnTo>
                  <a:lnTo>
                    <a:pt x="21" y="188"/>
                  </a:lnTo>
                  <a:lnTo>
                    <a:pt x="19" y="185"/>
                  </a:lnTo>
                  <a:lnTo>
                    <a:pt x="18" y="184"/>
                  </a:lnTo>
                  <a:lnTo>
                    <a:pt x="19" y="182"/>
                  </a:lnTo>
                  <a:lnTo>
                    <a:pt x="17" y="181"/>
                  </a:lnTo>
                  <a:lnTo>
                    <a:pt x="17" y="180"/>
                  </a:lnTo>
                  <a:lnTo>
                    <a:pt x="19" y="176"/>
                  </a:lnTo>
                  <a:lnTo>
                    <a:pt x="21" y="173"/>
                  </a:lnTo>
                  <a:lnTo>
                    <a:pt x="22" y="173"/>
                  </a:lnTo>
                  <a:lnTo>
                    <a:pt x="21" y="171"/>
                  </a:lnTo>
                  <a:lnTo>
                    <a:pt x="22" y="169"/>
                  </a:lnTo>
                  <a:lnTo>
                    <a:pt x="24" y="168"/>
                  </a:lnTo>
                  <a:lnTo>
                    <a:pt x="25" y="165"/>
                  </a:lnTo>
                  <a:lnTo>
                    <a:pt x="24" y="164"/>
                  </a:lnTo>
                  <a:lnTo>
                    <a:pt x="23" y="163"/>
                  </a:lnTo>
                  <a:lnTo>
                    <a:pt x="15" y="159"/>
                  </a:lnTo>
                  <a:lnTo>
                    <a:pt x="15" y="158"/>
                  </a:lnTo>
                  <a:lnTo>
                    <a:pt x="17" y="156"/>
                  </a:lnTo>
                  <a:lnTo>
                    <a:pt x="18" y="155"/>
                  </a:lnTo>
                  <a:lnTo>
                    <a:pt x="18" y="154"/>
                  </a:lnTo>
                  <a:lnTo>
                    <a:pt x="20" y="152"/>
                  </a:lnTo>
                  <a:lnTo>
                    <a:pt x="21" y="152"/>
                  </a:lnTo>
                  <a:lnTo>
                    <a:pt x="20" y="145"/>
                  </a:lnTo>
                  <a:lnTo>
                    <a:pt x="21" y="145"/>
                  </a:lnTo>
                  <a:lnTo>
                    <a:pt x="22" y="143"/>
                  </a:lnTo>
                  <a:lnTo>
                    <a:pt x="24" y="143"/>
                  </a:lnTo>
                  <a:lnTo>
                    <a:pt x="28" y="142"/>
                  </a:lnTo>
                  <a:lnTo>
                    <a:pt x="30" y="143"/>
                  </a:lnTo>
                  <a:lnTo>
                    <a:pt x="32" y="143"/>
                  </a:lnTo>
                  <a:lnTo>
                    <a:pt x="34" y="145"/>
                  </a:lnTo>
                  <a:lnTo>
                    <a:pt x="36" y="147"/>
                  </a:lnTo>
                  <a:lnTo>
                    <a:pt x="35" y="148"/>
                  </a:lnTo>
                  <a:lnTo>
                    <a:pt x="36" y="149"/>
                  </a:lnTo>
                  <a:lnTo>
                    <a:pt x="37" y="149"/>
                  </a:lnTo>
                  <a:lnTo>
                    <a:pt x="39" y="147"/>
                  </a:lnTo>
                  <a:lnTo>
                    <a:pt x="40" y="148"/>
                  </a:lnTo>
                  <a:lnTo>
                    <a:pt x="41" y="148"/>
                  </a:lnTo>
                  <a:lnTo>
                    <a:pt x="42" y="149"/>
                  </a:lnTo>
                  <a:lnTo>
                    <a:pt x="45" y="147"/>
                  </a:lnTo>
                  <a:lnTo>
                    <a:pt x="48" y="147"/>
                  </a:lnTo>
                  <a:lnTo>
                    <a:pt x="50" y="147"/>
                  </a:lnTo>
                  <a:lnTo>
                    <a:pt x="52" y="145"/>
                  </a:lnTo>
                  <a:lnTo>
                    <a:pt x="50" y="143"/>
                  </a:lnTo>
                  <a:lnTo>
                    <a:pt x="49" y="141"/>
                  </a:lnTo>
                  <a:lnTo>
                    <a:pt x="48" y="140"/>
                  </a:lnTo>
                  <a:lnTo>
                    <a:pt x="48" y="139"/>
                  </a:lnTo>
                  <a:lnTo>
                    <a:pt x="48" y="137"/>
                  </a:lnTo>
                  <a:lnTo>
                    <a:pt x="49" y="137"/>
                  </a:lnTo>
                  <a:lnTo>
                    <a:pt x="50" y="136"/>
                  </a:lnTo>
                  <a:lnTo>
                    <a:pt x="50" y="135"/>
                  </a:lnTo>
                  <a:lnTo>
                    <a:pt x="51" y="137"/>
                  </a:lnTo>
                  <a:lnTo>
                    <a:pt x="53" y="137"/>
                  </a:lnTo>
                  <a:lnTo>
                    <a:pt x="56" y="137"/>
                  </a:lnTo>
                  <a:lnTo>
                    <a:pt x="58" y="137"/>
                  </a:lnTo>
                  <a:lnTo>
                    <a:pt x="59" y="137"/>
                  </a:lnTo>
                  <a:lnTo>
                    <a:pt x="61" y="137"/>
                  </a:lnTo>
                  <a:lnTo>
                    <a:pt x="63" y="137"/>
                  </a:lnTo>
                  <a:lnTo>
                    <a:pt x="66" y="137"/>
                  </a:lnTo>
                  <a:lnTo>
                    <a:pt x="68" y="136"/>
                  </a:lnTo>
                  <a:lnTo>
                    <a:pt x="71" y="135"/>
                  </a:lnTo>
                  <a:lnTo>
                    <a:pt x="71" y="134"/>
                  </a:lnTo>
                  <a:lnTo>
                    <a:pt x="71" y="130"/>
                  </a:lnTo>
                  <a:lnTo>
                    <a:pt x="71" y="128"/>
                  </a:lnTo>
                  <a:lnTo>
                    <a:pt x="68" y="127"/>
                  </a:lnTo>
                  <a:lnTo>
                    <a:pt x="68" y="121"/>
                  </a:lnTo>
                  <a:lnTo>
                    <a:pt x="68" y="118"/>
                  </a:lnTo>
                  <a:lnTo>
                    <a:pt x="68" y="117"/>
                  </a:lnTo>
                  <a:lnTo>
                    <a:pt x="71" y="116"/>
                  </a:lnTo>
                  <a:lnTo>
                    <a:pt x="73" y="115"/>
                  </a:lnTo>
                  <a:lnTo>
                    <a:pt x="74" y="112"/>
                  </a:lnTo>
                  <a:lnTo>
                    <a:pt x="73" y="110"/>
                  </a:lnTo>
                  <a:lnTo>
                    <a:pt x="73" y="107"/>
                  </a:lnTo>
                  <a:lnTo>
                    <a:pt x="73" y="105"/>
                  </a:lnTo>
                  <a:lnTo>
                    <a:pt x="73" y="104"/>
                  </a:lnTo>
                  <a:lnTo>
                    <a:pt x="73" y="101"/>
                  </a:lnTo>
                  <a:lnTo>
                    <a:pt x="71" y="101"/>
                  </a:lnTo>
                  <a:lnTo>
                    <a:pt x="71" y="100"/>
                  </a:lnTo>
                  <a:lnTo>
                    <a:pt x="68" y="99"/>
                  </a:lnTo>
                  <a:lnTo>
                    <a:pt x="67" y="100"/>
                  </a:lnTo>
                  <a:lnTo>
                    <a:pt x="65" y="98"/>
                  </a:lnTo>
                  <a:lnTo>
                    <a:pt x="63" y="97"/>
                  </a:lnTo>
                  <a:lnTo>
                    <a:pt x="61" y="95"/>
                  </a:lnTo>
                  <a:lnTo>
                    <a:pt x="59" y="96"/>
                  </a:lnTo>
                  <a:lnTo>
                    <a:pt x="59" y="95"/>
                  </a:lnTo>
                  <a:lnTo>
                    <a:pt x="58" y="95"/>
                  </a:lnTo>
                  <a:lnTo>
                    <a:pt x="57" y="92"/>
                  </a:lnTo>
                  <a:lnTo>
                    <a:pt x="54" y="92"/>
                  </a:lnTo>
                  <a:lnTo>
                    <a:pt x="49" y="88"/>
                  </a:lnTo>
                  <a:lnTo>
                    <a:pt x="46" y="87"/>
                  </a:lnTo>
                  <a:lnTo>
                    <a:pt x="46" y="86"/>
                  </a:lnTo>
                  <a:lnTo>
                    <a:pt x="45" y="85"/>
                  </a:lnTo>
                  <a:lnTo>
                    <a:pt x="43" y="84"/>
                  </a:lnTo>
                  <a:lnTo>
                    <a:pt x="40" y="85"/>
                  </a:lnTo>
                  <a:lnTo>
                    <a:pt x="39" y="79"/>
                  </a:lnTo>
                  <a:lnTo>
                    <a:pt x="39" y="77"/>
                  </a:lnTo>
                  <a:lnTo>
                    <a:pt x="41" y="77"/>
                  </a:lnTo>
                  <a:lnTo>
                    <a:pt x="41" y="75"/>
                  </a:lnTo>
                  <a:lnTo>
                    <a:pt x="39" y="74"/>
                  </a:lnTo>
                  <a:lnTo>
                    <a:pt x="39" y="71"/>
                  </a:lnTo>
                  <a:lnTo>
                    <a:pt x="40" y="68"/>
                  </a:lnTo>
                  <a:lnTo>
                    <a:pt x="42" y="65"/>
                  </a:lnTo>
                  <a:lnTo>
                    <a:pt x="41" y="62"/>
                  </a:lnTo>
                  <a:lnTo>
                    <a:pt x="48" y="58"/>
                  </a:lnTo>
                  <a:lnTo>
                    <a:pt x="48" y="57"/>
                  </a:lnTo>
                  <a:lnTo>
                    <a:pt x="49" y="56"/>
                  </a:lnTo>
                  <a:lnTo>
                    <a:pt x="49" y="55"/>
                  </a:lnTo>
                  <a:lnTo>
                    <a:pt x="50" y="56"/>
                  </a:lnTo>
                  <a:lnTo>
                    <a:pt x="52" y="56"/>
                  </a:lnTo>
                  <a:lnTo>
                    <a:pt x="55" y="56"/>
                  </a:lnTo>
                  <a:lnTo>
                    <a:pt x="56" y="57"/>
                  </a:lnTo>
                  <a:lnTo>
                    <a:pt x="56" y="60"/>
                  </a:lnTo>
                  <a:lnTo>
                    <a:pt x="57" y="62"/>
                  </a:lnTo>
                  <a:lnTo>
                    <a:pt x="59" y="63"/>
                  </a:lnTo>
                  <a:lnTo>
                    <a:pt x="61" y="62"/>
                  </a:lnTo>
                  <a:lnTo>
                    <a:pt x="63" y="63"/>
                  </a:lnTo>
                  <a:lnTo>
                    <a:pt x="65" y="62"/>
                  </a:lnTo>
                  <a:lnTo>
                    <a:pt x="66" y="62"/>
                  </a:lnTo>
                  <a:lnTo>
                    <a:pt x="68" y="61"/>
                  </a:lnTo>
                  <a:lnTo>
                    <a:pt x="71" y="61"/>
                  </a:lnTo>
                  <a:lnTo>
                    <a:pt x="74" y="61"/>
                  </a:lnTo>
                  <a:lnTo>
                    <a:pt x="75" y="60"/>
                  </a:lnTo>
                  <a:lnTo>
                    <a:pt x="75" y="56"/>
                  </a:lnTo>
                  <a:lnTo>
                    <a:pt x="75" y="53"/>
                  </a:lnTo>
                  <a:lnTo>
                    <a:pt x="76" y="51"/>
                  </a:lnTo>
                  <a:lnTo>
                    <a:pt x="77" y="50"/>
                  </a:lnTo>
                  <a:lnTo>
                    <a:pt x="77" y="51"/>
                  </a:lnTo>
                  <a:lnTo>
                    <a:pt x="80" y="53"/>
                  </a:lnTo>
                  <a:lnTo>
                    <a:pt x="80" y="52"/>
                  </a:lnTo>
                  <a:lnTo>
                    <a:pt x="82" y="49"/>
                  </a:lnTo>
                  <a:lnTo>
                    <a:pt x="82" y="46"/>
                  </a:lnTo>
                  <a:lnTo>
                    <a:pt x="80" y="45"/>
                  </a:lnTo>
                  <a:lnTo>
                    <a:pt x="80" y="44"/>
                  </a:lnTo>
                  <a:lnTo>
                    <a:pt x="82" y="41"/>
                  </a:lnTo>
                  <a:lnTo>
                    <a:pt x="84" y="39"/>
                  </a:lnTo>
                  <a:lnTo>
                    <a:pt x="86" y="36"/>
                  </a:lnTo>
                  <a:lnTo>
                    <a:pt x="89" y="32"/>
                  </a:lnTo>
                  <a:lnTo>
                    <a:pt x="89" y="29"/>
                  </a:lnTo>
                  <a:lnTo>
                    <a:pt x="89" y="27"/>
                  </a:lnTo>
                  <a:lnTo>
                    <a:pt x="91" y="25"/>
                  </a:lnTo>
                  <a:lnTo>
                    <a:pt x="92" y="24"/>
                  </a:lnTo>
                  <a:lnTo>
                    <a:pt x="95" y="24"/>
                  </a:lnTo>
                  <a:lnTo>
                    <a:pt x="95" y="23"/>
                  </a:lnTo>
                  <a:lnTo>
                    <a:pt x="96" y="22"/>
                  </a:lnTo>
                  <a:lnTo>
                    <a:pt x="96" y="21"/>
                  </a:lnTo>
                  <a:lnTo>
                    <a:pt x="96" y="20"/>
                  </a:lnTo>
                  <a:lnTo>
                    <a:pt x="98" y="17"/>
                  </a:lnTo>
                  <a:lnTo>
                    <a:pt x="98" y="16"/>
                  </a:lnTo>
                  <a:lnTo>
                    <a:pt x="99" y="16"/>
                  </a:lnTo>
                  <a:lnTo>
                    <a:pt x="101" y="16"/>
                  </a:lnTo>
                  <a:lnTo>
                    <a:pt x="102" y="14"/>
                  </a:lnTo>
                  <a:lnTo>
                    <a:pt x="104" y="12"/>
                  </a:lnTo>
                  <a:lnTo>
                    <a:pt x="108" y="10"/>
                  </a:lnTo>
                  <a:lnTo>
                    <a:pt x="109" y="8"/>
                  </a:lnTo>
                  <a:lnTo>
                    <a:pt x="108" y="7"/>
                  </a:lnTo>
                  <a:lnTo>
                    <a:pt x="108" y="5"/>
                  </a:lnTo>
                  <a:lnTo>
                    <a:pt x="109" y="4"/>
                  </a:lnTo>
                  <a:lnTo>
                    <a:pt x="110" y="5"/>
                  </a:lnTo>
                  <a:lnTo>
                    <a:pt x="113" y="8"/>
                  </a:lnTo>
                  <a:lnTo>
                    <a:pt x="114" y="8"/>
                  </a:lnTo>
                  <a:lnTo>
                    <a:pt x="115" y="7"/>
                  </a:lnTo>
                  <a:lnTo>
                    <a:pt x="116" y="7"/>
                  </a:lnTo>
                  <a:lnTo>
                    <a:pt x="118" y="8"/>
                  </a:lnTo>
                  <a:lnTo>
                    <a:pt x="118" y="10"/>
                  </a:lnTo>
                  <a:lnTo>
                    <a:pt x="120" y="10"/>
                  </a:lnTo>
                  <a:lnTo>
                    <a:pt x="122" y="7"/>
                  </a:lnTo>
                  <a:lnTo>
                    <a:pt x="123" y="5"/>
                  </a:lnTo>
                  <a:lnTo>
                    <a:pt x="125" y="1"/>
                  </a:lnTo>
                  <a:lnTo>
                    <a:pt x="127" y="1"/>
                  </a:lnTo>
                  <a:lnTo>
                    <a:pt x="129" y="0"/>
                  </a:lnTo>
                  <a:lnTo>
                    <a:pt x="129" y="1"/>
                  </a:lnTo>
                  <a:lnTo>
                    <a:pt x="131" y="0"/>
                  </a:lnTo>
                  <a:lnTo>
                    <a:pt x="131" y="2"/>
                  </a:lnTo>
                  <a:lnTo>
                    <a:pt x="129" y="5"/>
                  </a:lnTo>
                  <a:lnTo>
                    <a:pt x="131" y="5"/>
                  </a:lnTo>
                  <a:lnTo>
                    <a:pt x="132" y="8"/>
                  </a:lnTo>
                  <a:lnTo>
                    <a:pt x="134" y="8"/>
                  </a:lnTo>
                  <a:lnTo>
                    <a:pt x="135" y="8"/>
                  </a:lnTo>
                  <a:lnTo>
                    <a:pt x="134" y="10"/>
                  </a:lnTo>
                  <a:lnTo>
                    <a:pt x="133" y="13"/>
                  </a:lnTo>
                  <a:lnTo>
                    <a:pt x="133" y="14"/>
                  </a:lnTo>
                  <a:lnTo>
                    <a:pt x="133" y="15"/>
                  </a:lnTo>
                  <a:lnTo>
                    <a:pt x="133" y="16"/>
                  </a:lnTo>
                  <a:lnTo>
                    <a:pt x="132" y="17"/>
                  </a:lnTo>
                  <a:lnTo>
                    <a:pt x="129" y="19"/>
                  </a:lnTo>
                  <a:lnTo>
                    <a:pt x="129" y="20"/>
                  </a:lnTo>
                  <a:lnTo>
                    <a:pt x="129" y="21"/>
                  </a:lnTo>
                  <a:lnTo>
                    <a:pt x="129" y="24"/>
                  </a:lnTo>
                  <a:lnTo>
                    <a:pt x="127" y="28"/>
                  </a:lnTo>
                  <a:lnTo>
                    <a:pt x="126" y="29"/>
                  </a:lnTo>
                  <a:lnTo>
                    <a:pt x="127" y="32"/>
                  </a:lnTo>
                  <a:lnTo>
                    <a:pt x="126" y="35"/>
                  </a:lnTo>
                  <a:lnTo>
                    <a:pt x="125" y="36"/>
                  </a:lnTo>
                  <a:lnTo>
                    <a:pt x="122" y="38"/>
                  </a:lnTo>
                  <a:lnTo>
                    <a:pt x="122" y="39"/>
                  </a:lnTo>
                  <a:lnTo>
                    <a:pt x="121" y="40"/>
                  </a:lnTo>
                  <a:lnTo>
                    <a:pt x="120" y="41"/>
                  </a:lnTo>
                  <a:lnTo>
                    <a:pt x="120" y="43"/>
                  </a:lnTo>
                  <a:lnTo>
                    <a:pt x="120" y="44"/>
                  </a:lnTo>
                  <a:lnTo>
                    <a:pt x="120" y="45"/>
                  </a:lnTo>
                  <a:lnTo>
                    <a:pt x="117" y="49"/>
                  </a:lnTo>
                  <a:lnTo>
                    <a:pt x="118" y="52"/>
                  </a:lnTo>
                  <a:lnTo>
                    <a:pt x="122" y="56"/>
                  </a:lnTo>
                  <a:lnTo>
                    <a:pt x="123" y="57"/>
                  </a:lnTo>
                  <a:lnTo>
                    <a:pt x="123" y="58"/>
                  </a:lnTo>
                  <a:lnTo>
                    <a:pt x="122" y="60"/>
                  </a:lnTo>
                  <a:lnTo>
                    <a:pt x="124" y="61"/>
                  </a:lnTo>
                  <a:lnTo>
                    <a:pt x="124" y="64"/>
                  </a:lnTo>
                  <a:lnTo>
                    <a:pt x="124" y="65"/>
                  </a:lnTo>
                  <a:lnTo>
                    <a:pt x="123" y="68"/>
                  </a:lnTo>
                  <a:lnTo>
                    <a:pt x="122" y="68"/>
                  </a:lnTo>
                  <a:lnTo>
                    <a:pt x="121" y="68"/>
                  </a:lnTo>
                  <a:lnTo>
                    <a:pt x="120" y="69"/>
                  </a:lnTo>
                  <a:lnTo>
                    <a:pt x="122" y="71"/>
                  </a:lnTo>
                  <a:lnTo>
                    <a:pt x="122" y="72"/>
                  </a:lnTo>
                  <a:lnTo>
                    <a:pt x="122" y="73"/>
                  </a:lnTo>
                  <a:lnTo>
                    <a:pt x="117" y="80"/>
                  </a:lnTo>
                  <a:lnTo>
                    <a:pt x="115" y="82"/>
                  </a:lnTo>
                  <a:lnTo>
                    <a:pt x="115" y="83"/>
                  </a:lnTo>
                  <a:lnTo>
                    <a:pt x="116" y="85"/>
                  </a:lnTo>
                  <a:lnTo>
                    <a:pt x="115" y="87"/>
                  </a:lnTo>
                  <a:lnTo>
                    <a:pt x="116" y="88"/>
                  </a:lnTo>
                  <a:lnTo>
                    <a:pt x="115" y="91"/>
                  </a:lnTo>
                  <a:lnTo>
                    <a:pt x="116" y="92"/>
                  </a:lnTo>
                  <a:lnTo>
                    <a:pt x="115" y="93"/>
                  </a:lnTo>
                  <a:lnTo>
                    <a:pt x="117" y="95"/>
                  </a:lnTo>
                  <a:lnTo>
                    <a:pt x="118" y="97"/>
                  </a:lnTo>
                  <a:lnTo>
                    <a:pt x="117" y="104"/>
                  </a:lnTo>
                  <a:lnTo>
                    <a:pt x="116" y="105"/>
                  </a:lnTo>
                  <a:lnTo>
                    <a:pt x="117" y="105"/>
                  </a:lnTo>
                  <a:lnTo>
                    <a:pt x="117" y="107"/>
                  </a:lnTo>
                  <a:lnTo>
                    <a:pt x="116" y="109"/>
                  </a:lnTo>
                  <a:lnTo>
                    <a:pt x="117" y="113"/>
                  </a:lnTo>
                  <a:lnTo>
                    <a:pt x="118" y="117"/>
                  </a:lnTo>
                  <a:lnTo>
                    <a:pt x="118" y="118"/>
                  </a:lnTo>
                  <a:lnTo>
                    <a:pt x="120" y="119"/>
                  </a:lnTo>
                  <a:lnTo>
                    <a:pt x="120" y="122"/>
                  </a:lnTo>
                  <a:lnTo>
                    <a:pt x="120" y="124"/>
                  </a:lnTo>
                  <a:lnTo>
                    <a:pt x="120" y="125"/>
                  </a:lnTo>
                  <a:lnTo>
                    <a:pt x="121" y="128"/>
                  </a:lnTo>
                  <a:lnTo>
                    <a:pt x="120" y="129"/>
                  </a:lnTo>
                  <a:lnTo>
                    <a:pt x="120" y="130"/>
                  </a:lnTo>
                  <a:lnTo>
                    <a:pt x="118" y="133"/>
                  </a:lnTo>
                  <a:lnTo>
                    <a:pt x="117" y="135"/>
                  </a:lnTo>
                  <a:lnTo>
                    <a:pt x="116" y="136"/>
                  </a:lnTo>
                  <a:lnTo>
                    <a:pt x="115" y="137"/>
                  </a:lnTo>
                  <a:lnTo>
                    <a:pt x="115" y="139"/>
                  </a:lnTo>
                  <a:lnTo>
                    <a:pt x="114" y="140"/>
                  </a:lnTo>
                  <a:lnTo>
                    <a:pt x="114" y="142"/>
                  </a:lnTo>
                  <a:lnTo>
                    <a:pt x="114" y="145"/>
                  </a:lnTo>
                  <a:lnTo>
                    <a:pt x="113" y="147"/>
                  </a:lnTo>
                  <a:lnTo>
                    <a:pt x="113" y="149"/>
                  </a:lnTo>
                  <a:lnTo>
                    <a:pt x="113" y="152"/>
                  </a:lnTo>
                  <a:lnTo>
                    <a:pt x="113" y="154"/>
                  </a:lnTo>
                  <a:lnTo>
                    <a:pt x="113" y="156"/>
                  </a:lnTo>
                  <a:lnTo>
                    <a:pt x="113" y="158"/>
                  </a:lnTo>
                  <a:lnTo>
                    <a:pt x="113" y="159"/>
                  </a:lnTo>
                  <a:lnTo>
                    <a:pt x="115" y="159"/>
                  </a:lnTo>
                  <a:lnTo>
                    <a:pt x="115" y="160"/>
                  </a:lnTo>
                  <a:lnTo>
                    <a:pt x="114" y="164"/>
                  </a:lnTo>
                  <a:lnTo>
                    <a:pt x="116" y="164"/>
                  </a:lnTo>
                  <a:lnTo>
                    <a:pt x="116" y="165"/>
                  </a:lnTo>
                  <a:lnTo>
                    <a:pt x="117" y="166"/>
                  </a:lnTo>
                  <a:lnTo>
                    <a:pt x="118" y="167"/>
                  </a:lnTo>
                  <a:lnTo>
                    <a:pt x="117" y="169"/>
                  </a:lnTo>
                  <a:lnTo>
                    <a:pt x="117" y="171"/>
                  </a:lnTo>
                  <a:lnTo>
                    <a:pt x="118" y="172"/>
                  </a:lnTo>
                  <a:lnTo>
                    <a:pt x="121" y="173"/>
                  </a:lnTo>
                  <a:lnTo>
                    <a:pt x="120" y="176"/>
                  </a:lnTo>
                  <a:lnTo>
                    <a:pt x="121" y="178"/>
                  </a:lnTo>
                  <a:lnTo>
                    <a:pt x="122" y="181"/>
                  </a:lnTo>
                  <a:lnTo>
                    <a:pt x="122" y="182"/>
                  </a:lnTo>
                  <a:lnTo>
                    <a:pt x="121" y="184"/>
                  </a:lnTo>
                  <a:lnTo>
                    <a:pt x="125" y="185"/>
                  </a:lnTo>
                  <a:lnTo>
                    <a:pt x="126" y="188"/>
                  </a:lnTo>
                  <a:lnTo>
                    <a:pt x="127" y="189"/>
                  </a:lnTo>
                  <a:lnTo>
                    <a:pt x="131" y="191"/>
                  </a:lnTo>
                  <a:lnTo>
                    <a:pt x="131" y="193"/>
                  </a:lnTo>
                  <a:lnTo>
                    <a:pt x="132" y="193"/>
                  </a:lnTo>
                  <a:lnTo>
                    <a:pt x="132" y="200"/>
                  </a:lnTo>
                  <a:lnTo>
                    <a:pt x="131" y="202"/>
                  </a:lnTo>
                  <a:lnTo>
                    <a:pt x="129" y="204"/>
                  </a:lnTo>
                  <a:lnTo>
                    <a:pt x="123" y="208"/>
                  </a:lnTo>
                  <a:lnTo>
                    <a:pt x="123" y="207"/>
                  </a:lnTo>
                  <a:lnTo>
                    <a:pt x="122" y="206"/>
                  </a:lnTo>
                  <a:lnTo>
                    <a:pt x="120" y="203"/>
                  </a:lnTo>
                  <a:lnTo>
                    <a:pt x="118" y="204"/>
                  </a:lnTo>
                  <a:lnTo>
                    <a:pt x="117" y="205"/>
                  </a:lnTo>
                  <a:lnTo>
                    <a:pt x="115" y="206"/>
                  </a:lnTo>
                  <a:lnTo>
                    <a:pt x="111" y="206"/>
                  </a:lnTo>
                  <a:lnTo>
                    <a:pt x="110" y="204"/>
                  </a:lnTo>
                  <a:lnTo>
                    <a:pt x="108" y="204"/>
                  </a:lnTo>
                  <a:lnTo>
                    <a:pt x="104" y="204"/>
                  </a:lnTo>
                  <a:lnTo>
                    <a:pt x="101" y="204"/>
                  </a:lnTo>
                  <a:lnTo>
                    <a:pt x="98" y="203"/>
                  </a:lnTo>
                  <a:lnTo>
                    <a:pt x="96" y="202"/>
                  </a:lnTo>
                  <a:lnTo>
                    <a:pt x="93" y="204"/>
                  </a:lnTo>
                  <a:lnTo>
                    <a:pt x="92" y="206"/>
                  </a:lnTo>
                  <a:lnTo>
                    <a:pt x="95" y="207"/>
                  </a:lnTo>
                  <a:lnTo>
                    <a:pt x="96" y="208"/>
                  </a:lnTo>
                  <a:lnTo>
                    <a:pt x="99" y="208"/>
                  </a:lnTo>
                  <a:lnTo>
                    <a:pt x="99" y="214"/>
                  </a:lnTo>
                  <a:lnTo>
                    <a:pt x="101" y="214"/>
                  </a:lnTo>
                  <a:lnTo>
                    <a:pt x="104" y="214"/>
                  </a:lnTo>
                  <a:lnTo>
                    <a:pt x="108" y="215"/>
                  </a:lnTo>
                  <a:lnTo>
                    <a:pt x="109" y="217"/>
                  </a:lnTo>
                  <a:lnTo>
                    <a:pt x="110" y="218"/>
                  </a:lnTo>
                  <a:lnTo>
                    <a:pt x="110" y="220"/>
                  </a:lnTo>
                  <a:lnTo>
                    <a:pt x="110" y="223"/>
                  </a:lnTo>
                  <a:lnTo>
                    <a:pt x="110" y="224"/>
                  </a:lnTo>
                  <a:lnTo>
                    <a:pt x="109" y="224"/>
                  </a:lnTo>
                  <a:lnTo>
                    <a:pt x="108" y="225"/>
                  </a:lnTo>
                  <a:lnTo>
                    <a:pt x="107" y="225"/>
                  </a:lnTo>
                  <a:lnTo>
                    <a:pt x="104" y="224"/>
                  </a:lnTo>
                  <a:lnTo>
                    <a:pt x="101" y="225"/>
                  </a:lnTo>
                  <a:lnTo>
                    <a:pt x="98" y="224"/>
                  </a:lnTo>
                  <a:lnTo>
                    <a:pt x="96" y="224"/>
                  </a:lnTo>
                  <a:lnTo>
                    <a:pt x="95" y="226"/>
                  </a:lnTo>
                  <a:lnTo>
                    <a:pt x="95" y="230"/>
                  </a:lnTo>
                  <a:lnTo>
                    <a:pt x="92" y="232"/>
                  </a:lnTo>
                  <a:lnTo>
                    <a:pt x="93" y="235"/>
                  </a:lnTo>
                  <a:lnTo>
                    <a:pt x="95" y="236"/>
                  </a:lnTo>
                  <a:lnTo>
                    <a:pt x="96" y="237"/>
                  </a:lnTo>
                  <a:lnTo>
                    <a:pt x="96" y="240"/>
                  </a:lnTo>
                  <a:lnTo>
                    <a:pt x="95" y="242"/>
                  </a:lnTo>
                  <a:lnTo>
                    <a:pt x="96" y="244"/>
                  </a:lnTo>
                  <a:lnTo>
                    <a:pt x="96" y="245"/>
                  </a:lnTo>
                  <a:lnTo>
                    <a:pt x="96" y="248"/>
                  </a:lnTo>
                  <a:lnTo>
                    <a:pt x="95" y="251"/>
                  </a:lnTo>
                  <a:lnTo>
                    <a:pt x="89" y="252"/>
                  </a:lnTo>
                  <a:lnTo>
                    <a:pt x="88" y="252"/>
                  </a:lnTo>
                  <a:lnTo>
                    <a:pt x="86" y="251"/>
                  </a:lnTo>
                  <a:lnTo>
                    <a:pt x="85" y="248"/>
                  </a:lnTo>
                  <a:lnTo>
                    <a:pt x="82" y="244"/>
                  </a:lnTo>
                  <a:lnTo>
                    <a:pt x="80" y="244"/>
                  </a:lnTo>
                  <a:lnTo>
                    <a:pt x="77" y="243"/>
                  </a:lnTo>
                  <a:lnTo>
                    <a:pt x="73" y="240"/>
                  </a:lnTo>
                  <a:lnTo>
                    <a:pt x="70" y="238"/>
                  </a:lnTo>
                  <a:lnTo>
                    <a:pt x="68" y="237"/>
                  </a:lnTo>
                  <a:lnTo>
                    <a:pt x="68" y="236"/>
                  </a:lnTo>
                  <a:lnTo>
                    <a:pt x="67" y="233"/>
                  </a:lnTo>
                  <a:lnTo>
                    <a:pt x="65" y="233"/>
                  </a:lnTo>
                  <a:lnTo>
                    <a:pt x="61" y="236"/>
                  </a:lnTo>
                  <a:lnTo>
                    <a:pt x="61" y="233"/>
                  </a:lnTo>
                  <a:lnTo>
                    <a:pt x="59" y="235"/>
                  </a:lnTo>
                  <a:lnTo>
                    <a:pt x="58" y="235"/>
                  </a:lnTo>
                  <a:lnTo>
                    <a:pt x="57" y="236"/>
                  </a:lnTo>
                  <a:lnTo>
                    <a:pt x="55" y="236"/>
                  </a:lnTo>
                  <a:lnTo>
                    <a:pt x="54" y="236"/>
                  </a:lnTo>
                  <a:lnTo>
                    <a:pt x="49" y="233"/>
                  </a:lnTo>
                  <a:lnTo>
                    <a:pt x="47" y="231"/>
                  </a:lnTo>
                  <a:lnTo>
                    <a:pt x="46" y="229"/>
                  </a:lnTo>
                  <a:lnTo>
                    <a:pt x="45" y="228"/>
                  </a:lnTo>
                  <a:lnTo>
                    <a:pt x="43" y="229"/>
                  </a:lnTo>
                  <a:lnTo>
                    <a:pt x="41" y="229"/>
                  </a:lnTo>
                  <a:lnTo>
                    <a:pt x="40" y="229"/>
                  </a:lnTo>
                  <a:lnTo>
                    <a:pt x="39" y="226"/>
                  </a:lnTo>
                  <a:lnTo>
                    <a:pt x="39" y="224"/>
                  </a:lnTo>
                  <a:lnTo>
                    <a:pt x="37" y="226"/>
                  </a:lnTo>
                  <a:lnTo>
                    <a:pt x="36" y="228"/>
                  </a:lnTo>
                  <a:lnTo>
                    <a:pt x="34" y="227"/>
                  </a:lnTo>
                  <a:lnTo>
                    <a:pt x="34" y="226"/>
                  </a:lnTo>
                  <a:lnTo>
                    <a:pt x="33" y="225"/>
                  </a:lnTo>
                  <a:lnTo>
                    <a:pt x="34" y="224"/>
                  </a:lnTo>
                  <a:lnTo>
                    <a:pt x="33" y="219"/>
                  </a:lnTo>
                  <a:lnTo>
                    <a:pt x="26" y="219"/>
                  </a:lnTo>
                  <a:lnTo>
                    <a:pt x="24" y="217"/>
                  </a:lnTo>
                  <a:lnTo>
                    <a:pt x="20" y="220"/>
                  </a:lnTo>
                  <a:lnTo>
                    <a:pt x="19" y="220"/>
                  </a:lnTo>
                  <a:lnTo>
                    <a:pt x="18" y="220"/>
                  </a:lnTo>
                  <a:lnTo>
                    <a:pt x="14" y="220"/>
                  </a:lnTo>
                  <a:lnTo>
                    <a:pt x="12" y="221"/>
                  </a:lnTo>
                  <a:lnTo>
                    <a:pt x="12" y="223"/>
                  </a:lnTo>
                  <a:lnTo>
                    <a:pt x="11" y="221"/>
                  </a:lnTo>
                  <a:lnTo>
                    <a:pt x="6" y="219"/>
                  </a:lnTo>
                  <a:lnTo>
                    <a:pt x="7" y="217"/>
                  </a:lnTo>
                  <a:lnTo>
                    <a:pt x="8" y="214"/>
                  </a:lnTo>
                  <a:lnTo>
                    <a:pt x="8" y="212"/>
                  </a:lnTo>
                  <a:lnTo>
                    <a:pt x="0" y="213"/>
                  </a:lnTo>
                  <a:lnTo>
                    <a:pt x="0" y="212"/>
                  </a:lnTo>
                  <a:lnTo>
                    <a:pt x="0" y="211"/>
                  </a:lnTo>
                  <a:lnTo>
                    <a:pt x="0" y="208"/>
                  </a:lnTo>
                </a:path>
              </a:pathLst>
            </a:custGeom>
            <a:solidFill>
              <a:srgbClr val="CCFFFF"/>
            </a:solidFill>
            <a:ln w="12700">
              <a:solidFill>
                <a:srgbClr val="FFFF00"/>
              </a:solidFill>
              <a:round/>
              <a:headEnd/>
              <a:tailEnd/>
            </a:ln>
          </p:spPr>
          <p:txBody>
            <a:bodyPr/>
            <a:lstStyle/>
            <a:p>
              <a:endParaRPr lang="zh-CN" altLang="en-US"/>
            </a:p>
          </p:txBody>
        </p:sp>
        <p:sp>
          <p:nvSpPr>
            <p:cNvPr id="61476" name="Freeform 150">
              <a:extLst>
                <a:ext uri="{FF2B5EF4-FFF2-40B4-BE49-F238E27FC236}">
                  <a16:creationId xmlns:a16="http://schemas.microsoft.com/office/drawing/2014/main" id="{EA3BECA0-656D-4A4A-8784-14893E851A1B}"/>
                </a:ext>
              </a:extLst>
            </p:cNvPr>
            <p:cNvSpPr>
              <a:spLocks/>
            </p:cNvSpPr>
            <p:nvPr/>
          </p:nvSpPr>
          <p:spPr bwMode="auto">
            <a:xfrm>
              <a:off x="2245" y="1954"/>
              <a:ext cx="523" cy="346"/>
            </a:xfrm>
            <a:custGeom>
              <a:avLst/>
              <a:gdLst>
                <a:gd name="T0" fmla="*/ 56 w 523"/>
                <a:gd name="T1" fmla="*/ 167 h 346"/>
                <a:gd name="T2" fmla="*/ 44 w 523"/>
                <a:gd name="T3" fmla="*/ 161 h 346"/>
                <a:gd name="T4" fmla="*/ 19 w 523"/>
                <a:gd name="T5" fmla="*/ 136 h 346"/>
                <a:gd name="T6" fmla="*/ 0 w 523"/>
                <a:gd name="T7" fmla="*/ 108 h 346"/>
                <a:gd name="T8" fmla="*/ 0 w 523"/>
                <a:gd name="T9" fmla="*/ 85 h 346"/>
                <a:gd name="T10" fmla="*/ 11 w 523"/>
                <a:gd name="T11" fmla="*/ 75 h 346"/>
                <a:gd name="T12" fmla="*/ 24 w 523"/>
                <a:gd name="T13" fmla="*/ 71 h 346"/>
                <a:gd name="T14" fmla="*/ 23 w 523"/>
                <a:gd name="T15" fmla="*/ 38 h 346"/>
                <a:gd name="T16" fmla="*/ 37 w 523"/>
                <a:gd name="T17" fmla="*/ 22 h 346"/>
                <a:gd name="T18" fmla="*/ 64 w 523"/>
                <a:gd name="T19" fmla="*/ 11 h 346"/>
                <a:gd name="T20" fmla="*/ 88 w 523"/>
                <a:gd name="T21" fmla="*/ 5 h 346"/>
                <a:gd name="T22" fmla="*/ 106 w 523"/>
                <a:gd name="T23" fmla="*/ 13 h 346"/>
                <a:gd name="T24" fmla="*/ 126 w 523"/>
                <a:gd name="T25" fmla="*/ 8 h 346"/>
                <a:gd name="T26" fmla="*/ 142 w 523"/>
                <a:gd name="T27" fmla="*/ 19 h 346"/>
                <a:gd name="T28" fmla="*/ 166 w 523"/>
                <a:gd name="T29" fmla="*/ 25 h 346"/>
                <a:gd name="T30" fmla="*/ 198 w 523"/>
                <a:gd name="T31" fmla="*/ 24 h 346"/>
                <a:gd name="T32" fmla="*/ 226 w 523"/>
                <a:gd name="T33" fmla="*/ 16 h 346"/>
                <a:gd name="T34" fmla="*/ 258 w 523"/>
                <a:gd name="T35" fmla="*/ 14 h 346"/>
                <a:gd name="T36" fmla="*/ 293 w 523"/>
                <a:gd name="T37" fmla="*/ 25 h 346"/>
                <a:gd name="T38" fmla="*/ 303 w 523"/>
                <a:gd name="T39" fmla="*/ 39 h 346"/>
                <a:gd name="T40" fmla="*/ 304 w 523"/>
                <a:gd name="T41" fmla="*/ 59 h 346"/>
                <a:gd name="T42" fmla="*/ 306 w 523"/>
                <a:gd name="T43" fmla="*/ 80 h 346"/>
                <a:gd name="T44" fmla="*/ 300 w 523"/>
                <a:gd name="T45" fmla="*/ 107 h 346"/>
                <a:gd name="T46" fmla="*/ 314 w 523"/>
                <a:gd name="T47" fmla="*/ 131 h 346"/>
                <a:gd name="T48" fmla="*/ 334 w 523"/>
                <a:gd name="T49" fmla="*/ 136 h 346"/>
                <a:gd name="T50" fmla="*/ 356 w 523"/>
                <a:gd name="T51" fmla="*/ 155 h 346"/>
                <a:gd name="T52" fmla="*/ 382 w 523"/>
                <a:gd name="T53" fmla="*/ 165 h 346"/>
                <a:gd name="T54" fmla="*/ 410 w 523"/>
                <a:gd name="T55" fmla="*/ 170 h 346"/>
                <a:gd name="T56" fmla="*/ 427 w 523"/>
                <a:gd name="T57" fmla="*/ 183 h 346"/>
                <a:gd name="T58" fmla="*/ 437 w 523"/>
                <a:gd name="T59" fmla="*/ 201 h 346"/>
                <a:gd name="T60" fmla="*/ 454 w 523"/>
                <a:gd name="T61" fmla="*/ 205 h 346"/>
                <a:gd name="T62" fmla="*/ 471 w 523"/>
                <a:gd name="T63" fmla="*/ 203 h 346"/>
                <a:gd name="T64" fmla="*/ 480 w 523"/>
                <a:gd name="T65" fmla="*/ 195 h 346"/>
                <a:gd name="T66" fmla="*/ 496 w 523"/>
                <a:gd name="T67" fmla="*/ 184 h 346"/>
                <a:gd name="T68" fmla="*/ 510 w 523"/>
                <a:gd name="T69" fmla="*/ 200 h 346"/>
                <a:gd name="T70" fmla="*/ 515 w 523"/>
                <a:gd name="T71" fmla="*/ 225 h 346"/>
                <a:gd name="T72" fmla="*/ 518 w 523"/>
                <a:gd name="T73" fmla="*/ 243 h 346"/>
                <a:gd name="T74" fmla="*/ 522 w 523"/>
                <a:gd name="T75" fmla="*/ 269 h 346"/>
                <a:gd name="T76" fmla="*/ 515 w 523"/>
                <a:gd name="T77" fmla="*/ 301 h 346"/>
                <a:gd name="T78" fmla="*/ 505 w 523"/>
                <a:gd name="T79" fmla="*/ 304 h 346"/>
                <a:gd name="T80" fmla="*/ 500 w 523"/>
                <a:gd name="T81" fmla="*/ 325 h 346"/>
                <a:gd name="T82" fmla="*/ 488 w 523"/>
                <a:gd name="T83" fmla="*/ 325 h 346"/>
                <a:gd name="T84" fmla="*/ 465 w 523"/>
                <a:gd name="T85" fmla="*/ 324 h 346"/>
                <a:gd name="T86" fmla="*/ 453 w 523"/>
                <a:gd name="T87" fmla="*/ 332 h 346"/>
                <a:gd name="T88" fmla="*/ 412 w 523"/>
                <a:gd name="T89" fmla="*/ 316 h 346"/>
                <a:gd name="T90" fmla="*/ 371 w 523"/>
                <a:gd name="T91" fmla="*/ 336 h 346"/>
                <a:gd name="T92" fmla="*/ 327 w 523"/>
                <a:gd name="T93" fmla="*/ 345 h 346"/>
                <a:gd name="T94" fmla="*/ 320 w 523"/>
                <a:gd name="T95" fmla="*/ 322 h 346"/>
                <a:gd name="T96" fmla="*/ 304 w 523"/>
                <a:gd name="T97" fmla="*/ 300 h 346"/>
                <a:gd name="T98" fmla="*/ 276 w 523"/>
                <a:gd name="T99" fmla="*/ 286 h 346"/>
                <a:gd name="T100" fmla="*/ 250 w 523"/>
                <a:gd name="T101" fmla="*/ 292 h 346"/>
                <a:gd name="T102" fmla="*/ 236 w 523"/>
                <a:gd name="T103" fmla="*/ 286 h 346"/>
                <a:gd name="T104" fmla="*/ 202 w 523"/>
                <a:gd name="T105" fmla="*/ 283 h 346"/>
                <a:gd name="T106" fmla="*/ 183 w 523"/>
                <a:gd name="T107" fmla="*/ 272 h 346"/>
                <a:gd name="T108" fmla="*/ 165 w 523"/>
                <a:gd name="T109" fmla="*/ 268 h 346"/>
                <a:gd name="T110" fmla="*/ 156 w 523"/>
                <a:gd name="T111" fmla="*/ 262 h 346"/>
                <a:gd name="T112" fmla="*/ 138 w 523"/>
                <a:gd name="T113" fmla="*/ 252 h 346"/>
                <a:gd name="T114" fmla="*/ 129 w 523"/>
                <a:gd name="T115" fmla="*/ 241 h 346"/>
                <a:gd name="T116" fmla="*/ 120 w 523"/>
                <a:gd name="T117" fmla="*/ 224 h 346"/>
                <a:gd name="T118" fmla="*/ 101 w 523"/>
                <a:gd name="T119" fmla="*/ 208 h 346"/>
                <a:gd name="T120" fmla="*/ 84 w 523"/>
                <a:gd name="T121" fmla="*/ 185 h 3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3"/>
                <a:gd name="T184" fmla="*/ 0 h 346"/>
                <a:gd name="T185" fmla="*/ 523 w 523"/>
                <a:gd name="T186" fmla="*/ 346 h 3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3" h="346">
                  <a:moveTo>
                    <a:pt x="73" y="168"/>
                  </a:moveTo>
                  <a:lnTo>
                    <a:pt x="71" y="168"/>
                  </a:lnTo>
                  <a:lnTo>
                    <a:pt x="68" y="166"/>
                  </a:lnTo>
                  <a:lnTo>
                    <a:pt x="66" y="164"/>
                  </a:lnTo>
                  <a:lnTo>
                    <a:pt x="64" y="162"/>
                  </a:lnTo>
                  <a:lnTo>
                    <a:pt x="63" y="164"/>
                  </a:lnTo>
                  <a:lnTo>
                    <a:pt x="61" y="162"/>
                  </a:lnTo>
                  <a:lnTo>
                    <a:pt x="59" y="162"/>
                  </a:lnTo>
                  <a:lnTo>
                    <a:pt x="58" y="164"/>
                  </a:lnTo>
                  <a:lnTo>
                    <a:pt x="56" y="167"/>
                  </a:lnTo>
                  <a:lnTo>
                    <a:pt x="55" y="168"/>
                  </a:lnTo>
                  <a:lnTo>
                    <a:pt x="52" y="168"/>
                  </a:lnTo>
                  <a:lnTo>
                    <a:pt x="52" y="171"/>
                  </a:lnTo>
                  <a:lnTo>
                    <a:pt x="49" y="172"/>
                  </a:lnTo>
                  <a:lnTo>
                    <a:pt x="47" y="170"/>
                  </a:lnTo>
                  <a:lnTo>
                    <a:pt x="47" y="168"/>
                  </a:lnTo>
                  <a:lnTo>
                    <a:pt x="47" y="165"/>
                  </a:lnTo>
                  <a:lnTo>
                    <a:pt x="46" y="162"/>
                  </a:lnTo>
                  <a:lnTo>
                    <a:pt x="44" y="161"/>
                  </a:lnTo>
                  <a:lnTo>
                    <a:pt x="43" y="159"/>
                  </a:lnTo>
                  <a:lnTo>
                    <a:pt x="40" y="155"/>
                  </a:lnTo>
                  <a:lnTo>
                    <a:pt x="37" y="152"/>
                  </a:lnTo>
                  <a:lnTo>
                    <a:pt x="35" y="150"/>
                  </a:lnTo>
                  <a:lnTo>
                    <a:pt x="29" y="148"/>
                  </a:lnTo>
                  <a:lnTo>
                    <a:pt x="28" y="145"/>
                  </a:lnTo>
                  <a:lnTo>
                    <a:pt x="27" y="141"/>
                  </a:lnTo>
                  <a:lnTo>
                    <a:pt x="26" y="138"/>
                  </a:lnTo>
                  <a:lnTo>
                    <a:pt x="22" y="136"/>
                  </a:lnTo>
                  <a:lnTo>
                    <a:pt x="19" y="136"/>
                  </a:lnTo>
                  <a:lnTo>
                    <a:pt x="16" y="133"/>
                  </a:lnTo>
                  <a:lnTo>
                    <a:pt x="15" y="130"/>
                  </a:lnTo>
                  <a:lnTo>
                    <a:pt x="12" y="125"/>
                  </a:lnTo>
                  <a:lnTo>
                    <a:pt x="9" y="125"/>
                  </a:lnTo>
                  <a:lnTo>
                    <a:pt x="6" y="123"/>
                  </a:lnTo>
                  <a:lnTo>
                    <a:pt x="2" y="119"/>
                  </a:lnTo>
                  <a:lnTo>
                    <a:pt x="1" y="116"/>
                  </a:lnTo>
                  <a:lnTo>
                    <a:pt x="0" y="113"/>
                  </a:lnTo>
                  <a:lnTo>
                    <a:pt x="0" y="110"/>
                  </a:lnTo>
                  <a:lnTo>
                    <a:pt x="0" y="108"/>
                  </a:lnTo>
                  <a:lnTo>
                    <a:pt x="1" y="107"/>
                  </a:lnTo>
                  <a:lnTo>
                    <a:pt x="2" y="104"/>
                  </a:lnTo>
                  <a:lnTo>
                    <a:pt x="2" y="101"/>
                  </a:lnTo>
                  <a:lnTo>
                    <a:pt x="2" y="100"/>
                  </a:lnTo>
                  <a:lnTo>
                    <a:pt x="2" y="97"/>
                  </a:lnTo>
                  <a:lnTo>
                    <a:pt x="3" y="94"/>
                  </a:lnTo>
                  <a:lnTo>
                    <a:pt x="4" y="90"/>
                  </a:lnTo>
                  <a:lnTo>
                    <a:pt x="3" y="88"/>
                  </a:lnTo>
                  <a:lnTo>
                    <a:pt x="2" y="87"/>
                  </a:lnTo>
                  <a:lnTo>
                    <a:pt x="0" y="85"/>
                  </a:lnTo>
                  <a:lnTo>
                    <a:pt x="1" y="82"/>
                  </a:lnTo>
                  <a:lnTo>
                    <a:pt x="2" y="80"/>
                  </a:lnTo>
                  <a:lnTo>
                    <a:pt x="3" y="76"/>
                  </a:lnTo>
                  <a:lnTo>
                    <a:pt x="4" y="72"/>
                  </a:lnTo>
                  <a:lnTo>
                    <a:pt x="7" y="71"/>
                  </a:lnTo>
                  <a:lnTo>
                    <a:pt x="10" y="71"/>
                  </a:lnTo>
                  <a:lnTo>
                    <a:pt x="11" y="71"/>
                  </a:lnTo>
                  <a:lnTo>
                    <a:pt x="13" y="71"/>
                  </a:lnTo>
                  <a:lnTo>
                    <a:pt x="12" y="73"/>
                  </a:lnTo>
                  <a:lnTo>
                    <a:pt x="11" y="75"/>
                  </a:lnTo>
                  <a:lnTo>
                    <a:pt x="11" y="78"/>
                  </a:lnTo>
                  <a:lnTo>
                    <a:pt x="13" y="80"/>
                  </a:lnTo>
                  <a:lnTo>
                    <a:pt x="16" y="82"/>
                  </a:lnTo>
                  <a:lnTo>
                    <a:pt x="19" y="82"/>
                  </a:lnTo>
                  <a:lnTo>
                    <a:pt x="22" y="81"/>
                  </a:lnTo>
                  <a:lnTo>
                    <a:pt x="23" y="80"/>
                  </a:lnTo>
                  <a:lnTo>
                    <a:pt x="23" y="78"/>
                  </a:lnTo>
                  <a:lnTo>
                    <a:pt x="24" y="76"/>
                  </a:lnTo>
                  <a:lnTo>
                    <a:pt x="24" y="74"/>
                  </a:lnTo>
                  <a:lnTo>
                    <a:pt x="24" y="71"/>
                  </a:lnTo>
                  <a:lnTo>
                    <a:pt x="26" y="68"/>
                  </a:lnTo>
                  <a:lnTo>
                    <a:pt x="26" y="65"/>
                  </a:lnTo>
                  <a:lnTo>
                    <a:pt x="26" y="63"/>
                  </a:lnTo>
                  <a:lnTo>
                    <a:pt x="26" y="59"/>
                  </a:lnTo>
                  <a:lnTo>
                    <a:pt x="25" y="56"/>
                  </a:lnTo>
                  <a:lnTo>
                    <a:pt x="23" y="52"/>
                  </a:lnTo>
                  <a:lnTo>
                    <a:pt x="21" y="50"/>
                  </a:lnTo>
                  <a:lnTo>
                    <a:pt x="21" y="46"/>
                  </a:lnTo>
                  <a:lnTo>
                    <a:pt x="22" y="41"/>
                  </a:lnTo>
                  <a:lnTo>
                    <a:pt x="23" y="38"/>
                  </a:lnTo>
                  <a:lnTo>
                    <a:pt x="23" y="34"/>
                  </a:lnTo>
                  <a:lnTo>
                    <a:pt x="23" y="32"/>
                  </a:lnTo>
                  <a:lnTo>
                    <a:pt x="24" y="28"/>
                  </a:lnTo>
                  <a:lnTo>
                    <a:pt x="26" y="28"/>
                  </a:lnTo>
                  <a:lnTo>
                    <a:pt x="28" y="28"/>
                  </a:lnTo>
                  <a:lnTo>
                    <a:pt x="32" y="28"/>
                  </a:lnTo>
                  <a:lnTo>
                    <a:pt x="35" y="25"/>
                  </a:lnTo>
                  <a:lnTo>
                    <a:pt x="35" y="23"/>
                  </a:lnTo>
                  <a:lnTo>
                    <a:pt x="33" y="22"/>
                  </a:lnTo>
                  <a:lnTo>
                    <a:pt x="37" y="22"/>
                  </a:lnTo>
                  <a:lnTo>
                    <a:pt x="40" y="22"/>
                  </a:lnTo>
                  <a:lnTo>
                    <a:pt x="47" y="24"/>
                  </a:lnTo>
                  <a:lnTo>
                    <a:pt x="49" y="22"/>
                  </a:lnTo>
                  <a:lnTo>
                    <a:pt x="52" y="24"/>
                  </a:lnTo>
                  <a:lnTo>
                    <a:pt x="56" y="25"/>
                  </a:lnTo>
                  <a:lnTo>
                    <a:pt x="59" y="21"/>
                  </a:lnTo>
                  <a:lnTo>
                    <a:pt x="60" y="19"/>
                  </a:lnTo>
                  <a:lnTo>
                    <a:pt x="61" y="16"/>
                  </a:lnTo>
                  <a:lnTo>
                    <a:pt x="61" y="14"/>
                  </a:lnTo>
                  <a:lnTo>
                    <a:pt x="64" y="11"/>
                  </a:lnTo>
                  <a:lnTo>
                    <a:pt x="66" y="8"/>
                  </a:lnTo>
                  <a:lnTo>
                    <a:pt x="70" y="8"/>
                  </a:lnTo>
                  <a:lnTo>
                    <a:pt x="73" y="5"/>
                  </a:lnTo>
                  <a:lnTo>
                    <a:pt x="74" y="3"/>
                  </a:lnTo>
                  <a:lnTo>
                    <a:pt x="76" y="2"/>
                  </a:lnTo>
                  <a:lnTo>
                    <a:pt x="77" y="2"/>
                  </a:lnTo>
                  <a:lnTo>
                    <a:pt x="80" y="0"/>
                  </a:lnTo>
                  <a:lnTo>
                    <a:pt x="83" y="2"/>
                  </a:lnTo>
                  <a:lnTo>
                    <a:pt x="83" y="5"/>
                  </a:lnTo>
                  <a:lnTo>
                    <a:pt x="88" y="5"/>
                  </a:lnTo>
                  <a:lnTo>
                    <a:pt x="91" y="5"/>
                  </a:lnTo>
                  <a:lnTo>
                    <a:pt x="93" y="7"/>
                  </a:lnTo>
                  <a:lnTo>
                    <a:pt x="94" y="4"/>
                  </a:lnTo>
                  <a:lnTo>
                    <a:pt x="97" y="7"/>
                  </a:lnTo>
                  <a:lnTo>
                    <a:pt x="100" y="8"/>
                  </a:lnTo>
                  <a:lnTo>
                    <a:pt x="101" y="8"/>
                  </a:lnTo>
                  <a:lnTo>
                    <a:pt x="101" y="9"/>
                  </a:lnTo>
                  <a:lnTo>
                    <a:pt x="102" y="10"/>
                  </a:lnTo>
                  <a:lnTo>
                    <a:pt x="102" y="11"/>
                  </a:lnTo>
                  <a:lnTo>
                    <a:pt x="106" y="13"/>
                  </a:lnTo>
                  <a:lnTo>
                    <a:pt x="108" y="14"/>
                  </a:lnTo>
                  <a:lnTo>
                    <a:pt x="110" y="15"/>
                  </a:lnTo>
                  <a:lnTo>
                    <a:pt x="114" y="14"/>
                  </a:lnTo>
                  <a:lnTo>
                    <a:pt x="114" y="13"/>
                  </a:lnTo>
                  <a:lnTo>
                    <a:pt x="115" y="13"/>
                  </a:lnTo>
                  <a:lnTo>
                    <a:pt x="117" y="13"/>
                  </a:lnTo>
                  <a:lnTo>
                    <a:pt x="119" y="9"/>
                  </a:lnTo>
                  <a:lnTo>
                    <a:pt x="123" y="9"/>
                  </a:lnTo>
                  <a:lnTo>
                    <a:pt x="124" y="8"/>
                  </a:lnTo>
                  <a:lnTo>
                    <a:pt x="126" y="8"/>
                  </a:lnTo>
                  <a:lnTo>
                    <a:pt x="127" y="7"/>
                  </a:lnTo>
                  <a:lnTo>
                    <a:pt x="131" y="8"/>
                  </a:lnTo>
                  <a:lnTo>
                    <a:pt x="132" y="9"/>
                  </a:lnTo>
                  <a:lnTo>
                    <a:pt x="135" y="11"/>
                  </a:lnTo>
                  <a:lnTo>
                    <a:pt x="138" y="9"/>
                  </a:lnTo>
                  <a:lnTo>
                    <a:pt x="139" y="8"/>
                  </a:lnTo>
                  <a:lnTo>
                    <a:pt x="141" y="10"/>
                  </a:lnTo>
                  <a:lnTo>
                    <a:pt x="141" y="12"/>
                  </a:lnTo>
                  <a:lnTo>
                    <a:pt x="141" y="16"/>
                  </a:lnTo>
                  <a:lnTo>
                    <a:pt x="142" y="19"/>
                  </a:lnTo>
                  <a:lnTo>
                    <a:pt x="144" y="20"/>
                  </a:lnTo>
                  <a:lnTo>
                    <a:pt x="147" y="22"/>
                  </a:lnTo>
                  <a:lnTo>
                    <a:pt x="150" y="22"/>
                  </a:lnTo>
                  <a:lnTo>
                    <a:pt x="153" y="24"/>
                  </a:lnTo>
                  <a:lnTo>
                    <a:pt x="156" y="25"/>
                  </a:lnTo>
                  <a:lnTo>
                    <a:pt x="159" y="26"/>
                  </a:lnTo>
                  <a:lnTo>
                    <a:pt x="162" y="25"/>
                  </a:lnTo>
                  <a:lnTo>
                    <a:pt x="165" y="24"/>
                  </a:lnTo>
                  <a:lnTo>
                    <a:pt x="165" y="25"/>
                  </a:lnTo>
                  <a:lnTo>
                    <a:pt x="166" y="25"/>
                  </a:lnTo>
                  <a:lnTo>
                    <a:pt x="168" y="26"/>
                  </a:lnTo>
                  <a:lnTo>
                    <a:pt x="168" y="28"/>
                  </a:lnTo>
                  <a:lnTo>
                    <a:pt x="171" y="28"/>
                  </a:lnTo>
                  <a:lnTo>
                    <a:pt x="179" y="28"/>
                  </a:lnTo>
                  <a:lnTo>
                    <a:pt x="181" y="26"/>
                  </a:lnTo>
                  <a:lnTo>
                    <a:pt x="182" y="24"/>
                  </a:lnTo>
                  <a:lnTo>
                    <a:pt x="186" y="25"/>
                  </a:lnTo>
                  <a:lnTo>
                    <a:pt x="190" y="25"/>
                  </a:lnTo>
                  <a:lnTo>
                    <a:pt x="192" y="24"/>
                  </a:lnTo>
                  <a:lnTo>
                    <a:pt x="198" y="24"/>
                  </a:lnTo>
                  <a:lnTo>
                    <a:pt x="201" y="24"/>
                  </a:lnTo>
                  <a:lnTo>
                    <a:pt x="204" y="24"/>
                  </a:lnTo>
                  <a:lnTo>
                    <a:pt x="205" y="26"/>
                  </a:lnTo>
                  <a:lnTo>
                    <a:pt x="204" y="28"/>
                  </a:lnTo>
                  <a:lnTo>
                    <a:pt x="209" y="28"/>
                  </a:lnTo>
                  <a:lnTo>
                    <a:pt x="213" y="25"/>
                  </a:lnTo>
                  <a:lnTo>
                    <a:pt x="218" y="25"/>
                  </a:lnTo>
                  <a:lnTo>
                    <a:pt x="223" y="24"/>
                  </a:lnTo>
                  <a:lnTo>
                    <a:pt x="224" y="20"/>
                  </a:lnTo>
                  <a:lnTo>
                    <a:pt x="226" y="16"/>
                  </a:lnTo>
                  <a:lnTo>
                    <a:pt x="233" y="17"/>
                  </a:lnTo>
                  <a:lnTo>
                    <a:pt x="236" y="17"/>
                  </a:lnTo>
                  <a:lnTo>
                    <a:pt x="238" y="16"/>
                  </a:lnTo>
                  <a:lnTo>
                    <a:pt x="241" y="16"/>
                  </a:lnTo>
                  <a:lnTo>
                    <a:pt x="244" y="16"/>
                  </a:lnTo>
                  <a:lnTo>
                    <a:pt x="247" y="19"/>
                  </a:lnTo>
                  <a:lnTo>
                    <a:pt x="250" y="17"/>
                  </a:lnTo>
                  <a:lnTo>
                    <a:pt x="254" y="19"/>
                  </a:lnTo>
                  <a:lnTo>
                    <a:pt x="257" y="15"/>
                  </a:lnTo>
                  <a:lnTo>
                    <a:pt x="258" y="14"/>
                  </a:lnTo>
                  <a:lnTo>
                    <a:pt x="260" y="16"/>
                  </a:lnTo>
                  <a:lnTo>
                    <a:pt x="263" y="17"/>
                  </a:lnTo>
                  <a:lnTo>
                    <a:pt x="265" y="19"/>
                  </a:lnTo>
                  <a:lnTo>
                    <a:pt x="269" y="20"/>
                  </a:lnTo>
                  <a:lnTo>
                    <a:pt x="272" y="19"/>
                  </a:lnTo>
                  <a:lnTo>
                    <a:pt x="277" y="19"/>
                  </a:lnTo>
                  <a:lnTo>
                    <a:pt x="282" y="17"/>
                  </a:lnTo>
                  <a:lnTo>
                    <a:pt x="285" y="21"/>
                  </a:lnTo>
                  <a:lnTo>
                    <a:pt x="288" y="26"/>
                  </a:lnTo>
                  <a:lnTo>
                    <a:pt x="293" y="25"/>
                  </a:lnTo>
                  <a:lnTo>
                    <a:pt x="294" y="28"/>
                  </a:lnTo>
                  <a:lnTo>
                    <a:pt x="297" y="31"/>
                  </a:lnTo>
                  <a:lnTo>
                    <a:pt x="301" y="32"/>
                  </a:lnTo>
                  <a:lnTo>
                    <a:pt x="306" y="35"/>
                  </a:lnTo>
                  <a:lnTo>
                    <a:pt x="311" y="37"/>
                  </a:lnTo>
                  <a:lnTo>
                    <a:pt x="309" y="38"/>
                  </a:lnTo>
                  <a:lnTo>
                    <a:pt x="307" y="38"/>
                  </a:lnTo>
                  <a:lnTo>
                    <a:pt x="304" y="38"/>
                  </a:lnTo>
                  <a:lnTo>
                    <a:pt x="303" y="39"/>
                  </a:lnTo>
                  <a:lnTo>
                    <a:pt x="303" y="40"/>
                  </a:lnTo>
                  <a:lnTo>
                    <a:pt x="306" y="43"/>
                  </a:lnTo>
                  <a:lnTo>
                    <a:pt x="308" y="44"/>
                  </a:lnTo>
                  <a:lnTo>
                    <a:pt x="312" y="45"/>
                  </a:lnTo>
                  <a:lnTo>
                    <a:pt x="314" y="46"/>
                  </a:lnTo>
                  <a:lnTo>
                    <a:pt x="311" y="49"/>
                  </a:lnTo>
                  <a:lnTo>
                    <a:pt x="309" y="52"/>
                  </a:lnTo>
                  <a:lnTo>
                    <a:pt x="308" y="56"/>
                  </a:lnTo>
                  <a:lnTo>
                    <a:pt x="307" y="58"/>
                  </a:lnTo>
                  <a:lnTo>
                    <a:pt x="304" y="59"/>
                  </a:lnTo>
                  <a:lnTo>
                    <a:pt x="303" y="61"/>
                  </a:lnTo>
                  <a:lnTo>
                    <a:pt x="301" y="64"/>
                  </a:lnTo>
                  <a:lnTo>
                    <a:pt x="300" y="66"/>
                  </a:lnTo>
                  <a:lnTo>
                    <a:pt x="301" y="68"/>
                  </a:lnTo>
                  <a:lnTo>
                    <a:pt x="300" y="70"/>
                  </a:lnTo>
                  <a:lnTo>
                    <a:pt x="300" y="74"/>
                  </a:lnTo>
                  <a:lnTo>
                    <a:pt x="301" y="76"/>
                  </a:lnTo>
                  <a:lnTo>
                    <a:pt x="304" y="76"/>
                  </a:lnTo>
                  <a:lnTo>
                    <a:pt x="306" y="76"/>
                  </a:lnTo>
                  <a:lnTo>
                    <a:pt x="306" y="80"/>
                  </a:lnTo>
                  <a:lnTo>
                    <a:pt x="303" y="81"/>
                  </a:lnTo>
                  <a:lnTo>
                    <a:pt x="301" y="81"/>
                  </a:lnTo>
                  <a:lnTo>
                    <a:pt x="303" y="85"/>
                  </a:lnTo>
                  <a:lnTo>
                    <a:pt x="300" y="88"/>
                  </a:lnTo>
                  <a:lnTo>
                    <a:pt x="303" y="90"/>
                  </a:lnTo>
                  <a:lnTo>
                    <a:pt x="303" y="93"/>
                  </a:lnTo>
                  <a:lnTo>
                    <a:pt x="300" y="97"/>
                  </a:lnTo>
                  <a:lnTo>
                    <a:pt x="297" y="99"/>
                  </a:lnTo>
                  <a:lnTo>
                    <a:pt x="297" y="104"/>
                  </a:lnTo>
                  <a:lnTo>
                    <a:pt x="300" y="107"/>
                  </a:lnTo>
                  <a:lnTo>
                    <a:pt x="300" y="110"/>
                  </a:lnTo>
                  <a:lnTo>
                    <a:pt x="300" y="112"/>
                  </a:lnTo>
                  <a:lnTo>
                    <a:pt x="301" y="113"/>
                  </a:lnTo>
                  <a:lnTo>
                    <a:pt x="301" y="116"/>
                  </a:lnTo>
                  <a:lnTo>
                    <a:pt x="304" y="116"/>
                  </a:lnTo>
                  <a:lnTo>
                    <a:pt x="304" y="120"/>
                  </a:lnTo>
                  <a:lnTo>
                    <a:pt x="306" y="124"/>
                  </a:lnTo>
                  <a:lnTo>
                    <a:pt x="308" y="128"/>
                  </a:lnTo>
                  <a:lnTo>
                    <a:pt x="312" y="131"/>
                  </a:lnTo>
                  <a:lnTo>
                    <a:pt x="314" y="131"/>
                  </a:lnTo>
                  <a:lnTo>
                    <a:pt x="315" y="133"/>
                  </a:lnTo>
                  <a:lnTo>
                    <a:pt x="319" y="135"/>
                  </a:lnTo>
                  <a:lnTo>
                    <a:pt x="321" y="135"/>
                  </a:lnTo>
                  <a:lnTo>
                    <a:pt x="323" y="133"/>
                  </a:lnTo>
                  <a:lnTo>
                    <a:pt x="326" y="135"/>
                  </a:lnTo>
                  <a:lnTo>
                    <a:pt x="329" y="134"/>
                  </a:lnTo>
                  <a:lnTo>
                    <a:pt x="331" y="133"/>
                  </a:lnTo>
                  <a:lnTo>
                    <a:pt x="334" y="134"/>
                  </a:lnTo>
                  <a:lnTo>
                    <a:pt x="335" y="135"/>
                  </a:lnTo>
                  <a:lnTo>
                    <a:pt x="334" y="136"/>
                  </a:lnTo>
                  <a:lnTo>
                    <a:pt x="335" y="140"/>
                  </a:lnTo>
                  <a:lnTo>
                    <a:pt x="337" y="141"/>
                  </a:lnTo>
                  <a:lnTo>
                    <a:pt x="340" y="144"/>
                  </a:lnTo>
                  <a:lnTo>
                    <a:pt x="342" y="146"/>
                  </a:lnTo>
                  <a:lnTo>
                    <a:pt x="345" y="148"/>
                  </a:lnTo>
                  <a:lnTo>
                    <a:pt x="349" y="150"/>
                  </a:lnTo>
                  <a:lnTo>
                    <a:pt x="353" y="152"/>
                  </a:lnTo>
                  <a:lnTo>
                    <a:pt x="355" y="152"/>
                  </a:lnTo>
                  <a:lnTo>
                    <a:pt x="355" y="154"/>
                  </a:lnTo>
                  <a:lnTo>
                    <a:pt x="356" y="155"/>
                  </a:lnTo>
                  <a:lnTo>
                    <a:pt x="358" y="155"/>
                  </a:lnTo>
                  <a:lnTo>
                    <a:pt x="364" y="157"/>
                  </a:lnTo>
                  <a:lnTo>
                    <a:pt x="367" y="159"/>
                  </a:lnTo>
                  <a:lnTo>
                    <a:pt x="370" y="160"/>
                  </a:lnTo>
                  <a:lnTo>
                    <a:pt x="374" y="159"/>
                  </a:lnTo>
                  <a:lnTo>
                    <a:pt x="375" y="159"/>
                  </a:lnTo>
                  <a:lnTo>
                    <a:pt x="375" y="161"/>
                  </a:lnTo>
                  <a:lnTo>
                    <a:pt x="377" y="164"/>
                  </a:lnTo>
                  <a:lnTo>
                    <a:pt x="380" y="164"/>
                  </a:lnTo>
                  <a:lnTo>
                    <a:pt x="382" y="165"/>
                  </a:lnTo>
                  <a:lnTo>
                    <a:pt x="383" y="167"/>
                  </a:lnTo>
                  <a:lnTo>
                    <a:pt x="386" y="166"/>
                  </a:lnTo>
                  <a:lnTo>
                    <a:pt x="389" y="169"/>
                  </a:lnTo>
                  <a:lnTo>
                    <a:pt x="390" y="168"/>
                  </a:lnTo>
                  <a:lnTo>
                    <a:pt x="391" y="168"/>
                  </a:lnTo>
                  <a:lnTo>
                    <a:pt x="397" y="171"/>
                  </a:lnTo>
                  <a:lnTo>
                    <a:pt x="403" y="173"/>
                  </a:lnTo>
                  <a:lnTo>
                    <a:pt x="403" y="172"/>
                  </a:lnTo>
                  <a:lnTo>
                    <a:pt x="405" y="171"/>
                  </a:lnTo>
                  <a:lnTo>
                    <a:pt x="410" y="170"/>
                  </a:lnTo>
                  <a:lnTo>
                    <a:pt x="413" y="170"/>
                  </a:lnTo>
                  <a:lnTo>
                    <a:pt x="415" y="168"/>
                  </a:lnTo>
                  <a:lnTo>
                    <a:pt x="418" y="170"/>
                  </a:lnTo>
                  <a:lnTo>
                    <a:pt x="419" y="170"/>
                  </a:lnTo>
                  <a:lnTo>
                    <a:pt x="420" y="172"/>
                  </a:lnTo>
                  <a:lnTo>
                    <a:pt x="420" y="173"/>
                  </a:lnTo>
                  <a:lnTo>
                    <a:pt x="423" y="175"/>
                  </a:lnTo>
                  <a:lnTo>
                    <a:pt x="424" y="178"/>
                  </a:lnTo>
                  <a:lnTo>
                    <a:pt x="426" y="180"/>
                  </a:lnTo>
                  <a:lnTo>
                    <a:pt x="427" y="183"/>
                  </a:lnTo>
                  <a:lnTo>
                    <a:pt x="430" y="184"/>
                  </a:lnTo>
                  <a:lnTo>
                    <a:pt x="431" y="184"/>
                  </a:lnTo>
                  <a:lnTo>
                    <a:pt x="434" y="185"/>
                  </a:lnTo>
                  <a:lnTo>
                    <a:pt x="437" y="185"/>
                  </a:lnTo>
                  <a:lnTo>
                    <a:pt x="437" y="188"/>
                  </a:lnTo>
                  <a:lnTo>
                    <a:pt x="436" y="192"/>
                  </a:lnTo>
                  <a:lnTo>
                    <a:pt x="436" y="193"/>
                  </a:lnTo>
                  <a:lnTo>
                    <a:pt x="434" y="196"/>
                  </a:lnTo>
                  <a:lnTo>
                    <a:pt x="435" y="199"/>
                  </a:lnTo>
                  <a:lnTo>
                    <a:pt x="437" y="201"/>
                  </a:lnTo>
                  <a:lnTo>
                    <a:pt x="438" y="200"/>
                  </a:lnTo>
                  <a:lnTo>
                    <a:pt x="440" y="200"/>
                  </a:lnTo>
                  <a:lnTo>
                    <a:pt x="440" y="202"/>
                  </a:lnTo>
                  <a:lnTo>
                    <a:pt x="444" y="203"/>
                  </a:lnTo>
                  <a:lnTo>
                    <a:pt x="448" y="203"/>
                  </a:lnTo>
                  <a:lnTo>
                    <a:pt x="450" y="204"/>
                  </a:lnTo>
                  <a:lnTo>
                    <a:pt x="450" y="205"/>
                  </a:lnTo>
                  <a:lnTo>
                    <a:pt x="451" y="208"/>
                  </a:lnTo>
                  <a:lnTo>
                    <a:pt x="453" y="208"/>
                  </a:lnTo>
                  <a:lnTo>
                    <a:pt x="454" y="205"/>
                  </a:lnTo>
                  <a:lnTo>
                    <a:pt x="455" y="204"/>
                  </a:lnTo>
                  <a:lnTo>
                    <a:pt x="453" y="201"/>
                  </a:lnTo>
                  <a:lnTo>
                    <a:pt x="452" y="199"/>
                  </a:lnTo>
                  <a:lnTo>
                    <a:pt x="454" y="197"/>
                  </a:lnTo>
                  <a:lnTo>
                    <a:pt x="457" y="197"/>
                  </a:lnTo>
                  <a:lnTo>
                    <a:pt x="460" y="199"/>
                  </a:lnTo>
                  <a:lnTo>
                    <a:pt x="461" y="200"/>
                  </a:lnTo>
                  <a:lnTo>
                    <a:pt x="465" y="201"/>
                  </a:lnTo>
                  <a:lnTo>
                    <a:pt x="468" y="202"/>
                  </a:lnTo>
                  <a:lnTo>
                    <a:pt x="471" y="203"/>
                  </a:lnTo>
                  <a:lnTo>
                    <a:pt x="471" y="201"/>
                  </a:lnTo>
                  <a:lnTo>
                    <a:pt x="471" y="198"/>
                  </a:lnTo>
                  <a:lnTo>
                    <a:pt x="471" y="197"/>
                  </a:lnTo>
                  <a:lnTo>
                    <a:pt x="471" y="196"/>
                  </a:lnTo>
                  <a:lnTo>
                    <a:pt x="472" y="196"/>
                  </a:lnTo>
                  <a:lnTo>
                    <a:pt x="475" y="195"/>
                  </a:lnTo>
                  <a:lnTo>
                    <a:pt x="475" y="193"/>
                  </a:lnTo>
                  <a:lnTo>
                    <a:pt x="477" y="193"/>
                  </a:lnTo>
                  <a:lnTo>
                    <a:pt x="478" y="195"/>
                  </a:lnTo>
                  <a:lnTo>
                    <a:pt x="480" y="195"/>
                  </a:lnTo>
                  <a:lnTo>
                    <a:pt x="483" y="195"/>
                  </a:lnTo>
                  <a:lnTo>
                    <a:pt x="484" y="195"/>
                  </a:lnTo>
                  <a:lnTo>
                    <a:pt x="484" y="191"/>
                  </a:lnTo>
                  <a:lnTo>
                    <a:pt x="486" y="190"/>
                  </a:lnTo>
                  <a:lnTo>
                    <a:pt x="486" y="189"/>
                  </a:lnTo>
                  <a:lnTo>
                    <a:pt x="488" y="184"/>
                  </a:lnTo>
                  <a:lnTo>
                    <a:pt x="489" y="184"/>
                  </a:lnTo>
                  <a:lnTo>
                    <a:pt x="492" y="185"/>
                  </a:lnTo>
                  <a:lnTo>
                    <a:pt x="495" y="184"/>
                  </a:lnTo>
                  <a:lnTo>
                    <a:pt x="496" y="184"/>
                  </a:lnTo>
                  <a:lnTo>
                    <a:pt x="498" y="184"/>
                  </a:lnTo>
                  <a:lnTo>
                    <a:pt x="498" y="186"/>
                  </a:lnTo>
                  <a:lnTo>
                    <a:pt x="500" y="186"/>
                  </a:lnTo>
                  <a:lnTo>
                    <a:pt x="502" y="188"/>
                  </a:lnTo>
                  <a:lnTo>
                    <a:pt x="502" y="189"/>
                  </a:lnTo>
                  <a:lnTo>
                    <a:pt x="505" y="191"/>
                  </a:lnTo>
                  <a:lnTo>
                    <a:pt x="505" y="192"/>
                  </a:lnTo>
                  <a:lnTo>
                    <a:pt x="504" y="196"/>
                  </a:lnTo>
                  <a:lnTo>
                    <a:pt x="508" y="198"/>
                  </a:lnTo>
                  <a:lnTo>
                    <a:pt x="510" y="200"/>
                  </a:lnTo>
                  <a:lnTo>
                    <a:pt x="510" y="204"/>
                  </a:lnTo>
                  <a:lnTo>
                    <a:pt x="510" y="208"/>
                  </a:lnTo>
                  <a:lnTo>
                    <a:pt x="510" y="210"/>
                  </a:lnTo>
                  <a:lnTo>
                    <a:pt x="515" y="216"/>
                  </a:lnTo>
                  <a:lnTo>
                    <a:pt x="521" y="221"/>
                  </a:lnTo>
                  <a:lnTo>
                    <a:pt x="521" y="223"/>
                  </a:lnTo>
                  <a:lnTo>
                    <a:pt x="519" y="225"/>
                  </a:lnTo>
                  <a:lnTo>
                    <a:pt x="517" y="225"/>
                  </a:lnTo>
                  <a:lnTo>
                    <a:pt x="517" y="228"/>
                  </a:lnTo>
                  <a:lnTo>
                    <a:pt x="515" y="225"/>
                  </a:lnTo>
                  <a:lnTo>
                    <a:pt x="513" y="224"/>
                  </a:lnTo>
                  <a:lnTo>
                    <a:pt x="512" y="225"/>
                  </a:lnTo>
                  <a:lnTo>
                    <a:pt x="511" y="229"/>
                  </a:lnTo>
                  <a:lnTo>
                    <a:pt x="513" y="231"/>
                  </a:lnTo>
                  <a:lnTo>
                    <a:pt x="515" y="232"/>
                  </a:lnTo>
                  <a:lnTo>
                    <a:pt x="515" y="234"/>
                  </a:lnTo>
                  <a:lnTo>
                    <a:pt x="516" y="237"/>
                  </a:lnTo>
                  <a:lnTo>
                    <a:pt x="517" y="240"/>
                  </a:lnTo>
                  <a:lnTo>
                    <a:pt x="518" y="243"/>
                  </a:lnTo>
                  <a:lnTo>
                    <a:pt x="520" y="244"/>
                  </a:lnTo>
                  <a:lnTo>
                    <a:pt x="520" y="247"/>
                  </a:lnTo>
                  <a:lnTo>
                    <a:pt x="521" y="252"/>
                  </a:lnTo>
                  <a:lnTo>
                    <a:pt x="521" y="253"/>
                  </a:lnTo>
                  <a:lnTo>
                    <a:pt x="521" y="256"/>
                  </a:lnTo>
                  <a:lnTo>
                    <a:pt x="521" y="257"/>
                  </a:lnTo>
                  <a:lnTo>
                    <a:pt x="521" y="261"/>
                  </a:lnTo>
                  <a:lnTo>
                    <a:pt x="521" y="265"/>
                  </a:lnTo>
                  <a:lnTo>
                    <a:pt x="522" y="269"/>
                  </a:lnTo>
                  <a:lnTo>
                    <a:pt x="521" y="271"/>
                  </a:lnTo>
                  <a:lnTo>
                    <a:pt x="522" y="273"/>
                  </a:lnTo>
                  <a:lnTo>
                    <a:pt x="519" y="280"/>
                  </a:lnTo>
                  <a:lnTo>
                    <a:pt x="521" y="283"/>
                  </a:lnTo>
                  <a:lnTo>
                    <a:pt x="521" y="288"/>
                  </a:lnTo>
                  <a:lnTo>
                    <a:pt x="520" y="292"/>
                  </a:lnTo>
                  <a:lnTo>
                    <a:pt x="520" y="296"/>
                  </a:lnTo>
                  <a:lnTo>
                    <a:pt x="517" y="296"/>
                  </a:lnTo>
                  <a:lnTo>
                    <a:pt x="515" y="297"/>
                  </a:lnTo>
                  <a:lnTo>
                    <a:pt x="515" y="301"/>
                  </a:lnTo>
                  <a:lnTo>
                    <a:pt x="512" y="301"/>
                  </a:lnTo>
                  <a:lnTo>
                    <a:pt x="512" y="304"/>
                  </a:lnTo>
                  <a:lnTo>
                    <a:pt x="511" y="305"/>
                  </a:lnTo>
                  <a:lnTo>
                    <a:pt x="509" y="306"/>
                  </a:lnTo>
                  <a:lnTo>
                    <a:pt x="509" y="304"/>
                  </a:lnTo>
                  <a:lnTo>
                    <a:pt x="510" y="301"/>
                  </a:lnTo>
                  <a:lnTo>
                    <a:pt x="509" y="301"/>
                  </a:lnTo>
                  <a:lnTo>
                    <a:pt x="505" y="300"/>
                  </a:lnTo>
                  <a:lnTo>
                    <a:pt x="505" y="301"/>
                  </a:lnTo>
                  <a:lnTo>
                    <a:pt x="505" y="304"/>
                  </a:lnTo>
                  <a:lnTo>
                    <a:pt x="504" y="307"/>
                  </a:lnTo>
                  <a:lnTo>
                    <a:pt x="504" y="310"/>
                  </a:lnTo>
                  <a:lnTo>
                    <a:pt x="503" y="312"/>
                  </a:lnTo>
                  <a:lnTo>
                    <a:pt x="503" y="313"/>
                  </a:lnTo>
                  <a:lnTo>
                    <a:pt x="503" y="316"/>
                  </a:lnTo>
                  <a:lnTo>
                    <a:pt x="504" y="319"/>
                  </a:lnTo>
                  <a:lnTo>
                    <a:pt x="504" y="322"/>
                  </a:lnTo>
                  <a:lnTo>
                    <a:pt x="503" y="323"/>
                  </a:lnTo>
                  <a:lnTo>
                    <a:pt x="501" y="324"/>
                  </a:lnTo>
                  <a:lnTo>
                    <a:pt x="500" y="325"/>
                  </a:lnTo>
                  <a:lnTo>
                    <a:pt x="498" y="325"/>
                  </a:lnTo>
                  <a:lnTo>
                    <a:pt x="495" y="325"/>
                  </a:lnTo>
                  <a:lnTo>
                    <a:pt x="494" y="324"/>
                  </a:lnTo>
                  <a:lnTo>
                    <a:pt x="492" y="321"/>
                  </a:lnTo>
                  <a:lnTo>
                    <a:pt x="492" y="320"/>
                  </a:lnTo>
                  <a:lnTo>
                    <a:pt x="491" y="321"/>
                  </a:lnTo>
                  <a:lnTo>
                    <a:pt x="492" y="324"/>
                  </a:lnTo>
                  <a:lnTo>
                    <a:pt x="491" y="325"/>
                  </a:lnTo>
                  <a:lnTo>
                    <a:pt x="489" y="326"/>
                  </a:lnTo>
                  <a:lnTo>
                    <a:pt x="488" y="325"/>
                  </a:lnTo>
                  <a:lnTo>
                    <a:pt x="486" y="323"/>
                  </a:lnTo>
                  <a:lnTo>
                    <a:pt x="486" y="318"/>
                  </a:lnTo>
                  <a:lnTo>
                    <a:pt x="481" y="319"/>
                  </a:lnTo>
                  <a:lnTo>
                    <a:pt x="480" y="317"/>
                  </a:lnTo>
                  <a:lnTo>
                    <a:pt x="480" y="313"/>
                  </a:lnTo>
                  <a:lnTo>
                    <a:pt x="474" y="312"/>
                  </a:lnTo>
                  <a:lnTo>
                    <a:pt x="474" y="317"/>
                  </a:lnTo>
                  <a:lnTo>
                    <a:pt x="471" y="318"/>
                  </a:lnTo>
                  <a:lnTo>
                    <a:pt x="469" y="319"/>
                  </a:lnTo>
                  <a:lnTo>
                    <a:pt x="465" y="324"/>
                  </a:lnTo>
                  <a:lnTo>
                    <a:pt x="468" y="325"/>
                  </a:lnTo>
                  <a:lnTo>
                    <a:pt x="468" y="326"/>
                  </a:lnTo>
                  <a:lnTo>
                    <a:pt x="468" y="328"/>
                  </a:lnTo>
                  <a:lnTo>
                    <a:pt x="465" y="330"/>
                  </a:lnTo>
                  <a:lnTo>
                    <a:pt x="463" y="330"/>
                  </a:lnTo>
                  <a:lnTo>
                    <a:pt x="462" y="331"/>
                  </a:lnTo>
                  <a:lnTo>
                    <a:pt x="461" y="332"/>
                  </a:lnTo>
                  <a:lnTo>
                    <a:pt x="459" y="334"/>
                  </a:lnTo>
                  <a:lnTo>
                    <a:pt x="456" y="335"/>
                  </a:lnTo>
                  <a:lnTo>
                    <a:pt x="453" y="332"/>
                  </a:lnTo>
                  <a:lnTo>
                    <a:pt x="450" y="328"/>
                  </a:lnTo>
                  <a:lnTo>
                    <a:pt x="447" y="325"/>
                  </a:lnTo>
                  <a:lnTo>
                    <a:pt x="443" y="323"/>
                  </a:lnTo>
                  <a:lnTo>
                    <a:pt x="440" y="320"/>
                  </a:lnTo>
                  <a:lnTo>
                    <a:pt x="437" y="318"/>
                  </a:lnTo>
                  <a:lnTo>
                    <a:pt x="432" y="316"/>
                  </a:lnTo>
                  <a:lnTo>
                    <a:pt x="427" y="314"/>
                  </a:lnTo>
                  <a:lnTo>
                    <a:pt x="422" y="313"/>
                  </a:lnTo>
                  <a:lnTo>
                    <a:pt x="418" y="314"/>
                  </a:lnTo>
                  <a:lnTo>
                    <a:pt x="412" y="316"/>
                  </a:lnTo>
                  <a:lnTo>
                    <a:pt x="408" y="317"/>
                  </a:lnTo>
                  <a:lnTo>
                    <a:pt x="403" y="320"/>
                  </a:lnTo>
                  <a:lnTo>
                    <a:pt x="397" y="325"/>
                  </a:lnTo>
                  <a:lnTo>
                    <a:pt x="391" y="328"/>
                  </a:lnTo>
                  <a:lnTo>
                    <a:pt x="389" y="329"/>
                  </a:lnTo>
                  <a:lnTo>
                    <a:pt x="384" y="329"/>
                  </a:lnTo>
                  <a:lnTo>
                    <a:pt x="380" y="330"/>
                  </a:lnTo>
                  <a:lnTo>
                    <a:pt x="378" y="331"/>
                  </a:lnTo>
                  <a:lnTo>
                    <a:pt x="375" y="334"/>
                  </a:lnTo>
                  <a:lnTo>
                    <a:pt x="371" y="336"/>
                  </a:lnTo>
                  <a:lnTo>
                    <a:pt x="369" y="340"/>
                  </a:lnTo>
                  <a:lnTo>
                    <a:pt x="367" y="342"/>
                  </a:lnTo>
                  <a:lnTo>
                    <a:pt x="364" y="343"/>
                  </a:lnTo>
                  <a:lnTo>
                    <a:pt x="361" y="343"/>
                  </a:lnTo>
                  <a:lnTo>
                    <a:pt x="357" y="344"/>
                  </a:lnTo>
                  <a:lnTo>
                    <a:pt x="348" y="344"/>
                  </a:lnTo>
                  <a:lnTo>
                    <a:pt x="344" y="345"/>
                  </a:lnTo>
                  <a:lnTo>
                    <a:pt x="338" y="344"/>
                  </a:lnTo>
                  <a:lnTo>
                    <a:pt x="333" y="345"/>
                  </a:lnTo>
                  <a:lnTo>
                    <a:pt x="327" y="345"/>
                  </a:lnTo>
                  <a:lnTo>
                    <a:pt x="322" y="345"/>
                  </a:lnTo>
                  <a:lnTo>
                    <a:pt x="318" y="343"/>
                  </a:lnTo>
                  <a:lnTo>
                    <a:pt x="317" y="342"/>
                  </a:lnTo>
                  <a:lnTo>
                    <a:pt x="317" y="340"/>
                  </a:lnTo>
                  <a:lnTo>
                    <a:pt x="318" y="337"/>
                  </a:lnTo>
                  <a:lnTo>
                    <a:pt x="318" y="334"/>
                  </a:lnTo>
                  <a:lnTo>
                    <a:pt x="318" y="331"/>
                  </a:lnTo>
                  <a:lnTo>
                    <a:pt x="319" y="328"/>
                  </a:lnTo>
                  <a:lnTo>
                    <a:pt x="320" y="325"/>
                  </a:lnTo>
                  <a:lnTo>
                    <a:pt x="320" y="322"/>
                  </a:lnTo>
                  <a:lnTo>
                    <a:pt x="318" y="321"/>
                  </a:lnTo>
                  <a:lnTo>
                    <a:pt x="312" y="321"/>
                  </a:lnTo>
                  <a:lnTo>
                    <a:pt x="309" y="319"/>
                  </a:lnTo>
                  <a:lnTo>
                    <a:pt x="308" y="316"/>
                  </a:lnTo>
                  <a:lnTo>
                    <a:pt x="309" y="312"/>
                  </a:lnTo>
                  <a:lnTo>
                    <a:pt x="311" y="308"/>
                  </a:lnTo>
                  <a:lnTo>
                    <a:pt x="311" y="304"/>
                  </a:lnTo>
                  <a:lnTo>
                    <a:pt x="308" y="302"/>
                  </a:lnTo>
                  <a:lnTo>
                    <a:pt x="306" y="301"/>
                  </a:lnTo>
                  <a:lnTo>
                    <a:pt x="304" y="300"/>
                  </a:lnTo>
                  <a:lnTo>
                    <a:pt x="301" y="299"/>
                  </a:lnTo>
                  <a:lnTo>
                    <a:pt x="298" y="300"/>
                  </a:lnTo>
                  <a:lnTo>
                    <a:pt x="296" y="300"/>
                  </a:lnTo>
                  <a:lnTo>
                    <a:pt x="293" y="298"/>
                  </a:lnTo>
                  <a:lnTo>
                    <a:pt x="289" y="297"/>
                  </a:lnTo>
                  <a:lnTo>
                    <a:pt x="285" y="296"/>
                  </a:lnTo>
                  <a:lnTo>
                    <a:pt x="281" y="295"/>
                  </a:lnTo>
                  <a:lnTo>
                    <a:pt x="282" y="289"/>
                  </a:lnTo>
                  <a:lnTo>
                    <a:pt x="277" y="286"/>
                  </a:lnTo>
                  <a:lnTo>
                    <a:pt x="276" y="286"/>
                  </a:lnTo>
                  <a:lnTo>
                    <a:pt x="275" y="286"/>
                  </a:lnTo>
                  <a:lnTo>
                    <a:pt x="271" y="283"/>
                  </a:lnTo>
                  <a:lnTo>
                    <a:pt x="270" y="283"/>
                  </a:lnTo>
                  <a:lnTo>
                    <a:pt x="269" y="285"/>
                  </a:lnTo>
                  <a:lnTo>
                    <a:pt x="265" y="287"/>
                  </a:lnTo>
                  <a:lnTo>
                    <a:pt x="262" y="286"/>
                  </a:lnTo>
                  <a:lnTo>
                    <a:pt x="258" y="286"/>
                  </a:lnTo>
                  <a:lnTo>
                    <a:pt x="255" y="288"/>
                  </a:lnTo>
                  <a:lnTo>
                    <a:pt x="252" y="292"/>
                  </a:lnTo>
                  <a:lnTo>
                    <a:pt x="250" y="292"/>
                  </a:lnTo>
                  <a:lnTo>
                    <a:pt x="248" y="294"/>
                  </a:lnTo>
                  <a:lnTo>
                    <a:pt x="243" y="299"/>
                  </a:lnTo>
                  <a:lnTo>
                    <a:pt x="238" y="304"/>
                  </a:lnTo>
                  <a:lnTo>
                    <a:pt x="236" y="306"/>
                  </a:lnTo>
                  <a:lnTo>
                    <a:pt x="232" y="304"/>
                  </a:lnTo>
                  <a:lnTo>
                    <a:pt x="230" y="301"/>
                  </a:lnTo>
                  <a:lnTo>
                    <a:pt x="232" y="299"/>
                  </a:lnTo>
                  <a:lnTo>
                    <a:pt x="233" y="294"/>
                  </a:lnTo>
                  <a:lnTo>
                    <a:pt x="236" y="288"/>
                  </a:lnTo>
                  <a:lnTo>
                    <a:pt x="236" y="286"/>
                  </a:lnTo>
                  <a:lnTo>
                    <a:pt x="236" y="285"/>
                  </a:lnTo>
                  <a:lnTo>
                    <a:pt x="233" y="282"/>
                  </a:lnTo>
                  <a:lnTo>
                    <a:pt x="230" y="282"/>
                  </a:lnTo>
                  <a:lnTo>
                    <a:pt x="225" y="284"/>
                  </a:lnTo>
                  <a:lnTo>
                    <a:pt x="218" y="284"/>
                  </a:lnTo>
                  <a:lnTo>
                    <a:pt x="214" y="286"/>
                  </a:lnTo>
                  <a:lnTo>
                    <a:pt x="212" y="284"/>
                  </a:lnTo>
                  <a:lnTo>
                    <a:pt x="207" y="281"/>
                  </a:lnTo>
                  <a:lnTo>
                    <a:pt x="206" y="284"/>
                  </a:lnTo>
                  <a:lnTo>
                    <a:pt x="202" y="283"/>
                  </a:lnTo>
                  <a:lnTo>
                    <a:pt x="200" y="282"/>
                  </a:lnTo>
                  <a:lnTo>
                    <a:pt x="197" y="282"/>
                  </a:lnTo>
                  <a:lnTo>
                    <a:pt x="196" y="282"/>
                  </a:lnTo>
                  <a:lnTo>
                    <a:pt x="194" y="281"/>
                  </a:lnTo>
                  <a:lnTo>
                    <a:pt x="191" y="280"/>
                  </a:lnTo>
                  <a:lnTo>
                    <a:pt x="189" y="280"/>
                  </a:lnTo>
                  <a:lnTo>
                    <a:pt x="188" y="279"/>
                  </a:lnTo>
                  <a:lnTo>
                    <a:pt x="186" y="277"/>
                  </a:lnTo>
                  <a:lnTo>
                    <a:pt x="184" y="274"/>
                  </a:lnTo>
                  <a:lnTo>
                    <a:pt x="183" y="272"/>
                  </a:lnTo>
                  <a:lnTo>
                    <a:pt x="182" y="271"/>
                  </a:lnTo>
                  <a:lnTo>
                    <a:pt x="180" y="271"/>
                  </a:lnTo>
                  <a:lnTo>
                    <a:pt x="179" y="268"/>
                  </a:lnTo>
                  <a:lnTo>
                    <a:pt x="177" y="268"/>
                  </a:lnTo>
                  <a:lnTo>
                    <a:pt x="176" y="268"/>
                  </a:lnTo>
                  <a:lnTo>
                    <a:pt x="174" y="269"/>
                  </a:lnTo>
                  <a:lnTo>
                    <a:pt x="170" y="273"/>
                  </a:lnTo>
                  <a:lnTo>
                    <a:pt x="168" y="271"/>
                  </a:lnTo>
                  <a:lnTo>
                    <a:pt x="166" y="270"/>
                  </a:lnTo>
                  <a:lnTo>
                    <a:pt x="165" y="268"/>
                  </a:lnTo>
                  <a:lnTo>
                    <a:pt x="166" y="265"/>
                  </a:lnTo>
                  <a:lnTo>
                    <a:pt x="165" y="264"/>
                  </a:lnTo>
                  <a:lnTo>
                    <a:pt x="163" y="265"/>
                  </a:lnTo>
                  <a:lnTo>
                    <a:pt x="161" y="267"/>
                  </a:lnTo>
                  <a:lnTo>
                    <a:pt x="161" y="268"/>
                  </a:lnTo>
                  <a:lnTo>
                    <a:pt x="160" y="271"/>
                  </a:lnTo>
                  <a:lnTo>
                    <a:pt x="157" y="270"/>
                  </a:lnTo>
                  <a:lnTo>
                    <a:pt x="157" y="268"/>
                  </a:lnTo>
                  <a:lnTo>
                    <a:pt x="158" y="265"/>
                  </a:lnTo>
                  <a:lnTo>
                    <a:pt x="156" y="262"/>
                  </a:lnTo>
                  <a:lnTo>
                    <a:pt x="154" y="260"/>
                  </a:lnTo>
                  <a:lnTo>
                    <a:pt x="154" y="256"/>
                  </a:lnTo>
                  <a:lnTo>
                    <a:pt x="154" y="255"/>
                  </a:lnTo>
                  <a:lnTo>
                    <a:pt x="150" y="257"/>
                  </a:lnTo>
                  <a:lnTo>
                    <a:pt x="150" y="255"/>
                  </a:lnTo>
                  <a:lnTo>
                    <a:pt x="144" y="255"/>
                  </a:lnTo>
                  <a:lnTo>
                    <a:pt x="142" y="253"/>
                  </a:lnTo>
                  <a:lnTo>
                    <a:pt x="141" y="253"/>
                  </a:lnTo>
                  <a:lnTo>
                    <a:pt x="138" y="252"/>
                  </a:lnTo>
                  <a:lnTo>
                    <a:pt x="138" y="250"/>
                  </a:lnTo>
                  <a:lnTo>
                    <a:pt x="138" y="248"/>
                  </a:lnTo>
                  <a:lnTo>
                    <a:pt x="141" y="246"/>
                  </a:lnTo>
                  <a:lnTo>
                    <a:pt x="141" y="245"/>
                  </a:lnTo>
                  <a:lnTo>
                    <a:pt x="143" y="243"/>
                  </a:lnTo>
                  <a:lnTo>
                    <a:pt x="141" y="241"/>
                  </a:lnTo>
                  <a:lnTo>
                    <a:pt x="138" y="241"/>
                  </a:lnTo>
                  <a:lnTo>
                    <a:pt x="137" y="241"/>
                  </a:lnTo>
                  <a:lnTo>
                    <a:pt x="132" y="243"/>
                  </a:lnTo>
                  <a:lnTo>
                    <a:pt x="129" y="241"/>
                  </a:lnTo>
                  <a:lnTo>
                    <a:pt x="129" y="239"/>
                  </a:lnTo>
                  <a:lnTo>
                    <a:pt x="129" y="237"/>
                  </a:lnTo>
                  <a:lnTo>
                    <a:pt x="126" y="234"/>
                  </a:lnTo>
                  <a:lnTo>
                    <a:pt x="123" y="232"/>
                  </a:lnTo>
                  <a:lnTo>
                    <a:pt x="123" y="231"/>
                  </a:lnTo>
                  <a:lnTo>
                    <a:pt x="120" y="229"/>
                  </a:lnTo>
                  <a:lnTo>
                    <a:pt x="118" y="228"/>
                  </a:lnTo>
                  <a:lnTo>
                    <a:pt x="119" y="227"/>
                  </a:lnTo>
                  <a:lnTo>
                    <a:pt x="120" y="224"/>
                  </a:lnTo>
                  <a:lnTo>
                    <a:pt x="119" y="223"/>
                  </a:lnTo>
                  <a:lnTo>
                    <a:pt x="118" y="221"/>
                  </a:lnTo>
                  <a:lnTo>
                    <a:pt x="120" y="217"/>
                  </a:lnTo>
                  <a:lnTo>
                    <a:pt x="119" y="217"/>
                  </a:lnTo>
                  <a:lnTo>
                    <a:pt x="117" y="215"/>
                  </a:lnTo>
                  <a:lnTo>
                    <a:pt x="113" y="213"/>
                  </a:lnTo>
                  <a:lnTo>
                    <a:pt x="108" y="214"/>
                  </a:lnTo>
                  <a:lnTo>
                    <a:pt x="105" y="214"/>
                  </a:lnTo>
                  <a:lnTo>
                    <a:pt x="103" y="213"/>
                  </a:lnTo>
                  <a:lnTo>
                    <a:pt x="101" y="208"/>
                  </a:lnTo>
                  <a:lnTo>
                    <a:pt x="100" y="205"/>
                  </a:lnTo>
                  <a:lnTo>
                    <a:pt x="98" y="202"/>
                  </a:lnTo>
                  <a:lnTo>
                    <a:pt x="96" y="198"/>
                  </a:lnTo>
                  <a:lnTo>
                    <a:pt x="94" y="197"/>
                  </a:lnTo>
                  <a:lnTo>
                    <a:pt x="92" y="195"/>
                  </a:lnTo>
                  <a:lnTo>
                    <a:pt x="88" y="192"/>
                  </a:lnTo>
                  <a:lnTo>
                    <a:pt x="86" y="190"/>
                  </a:lnTo>
                  <a:lnTo>
                    <a:pt x="87" y="188"/>
                  </a:lnTo>
                  <a:lnTo>
                    <a:pt x="84" y="187"/>
                  </a:lnTo>
                  <a:lnTo>
                    <a:pt x="84" y="185"/>
                  </a:lnTo>
                  <a:lnTo>
                    <a:pt x="79" y="180"/>
                  </a:lnTo>
                  <a:lnTo>
                    <a:pt x="75" y="177"/>
                  </a:lnTo>
                  <a:lnTo>
                    <a:pt x="75" y="173"/>
                  </a:lnTo>
                  <a:lnTo>
                    <a:pt x="74" y="170"/>
                  </a:lnTo>
                  <a:lnTo>
                    <a:pt x="75" y="170"/>
                  </a:lnTo>
                  <a:lnTo>
                    <a:pt x="73" y="168"/>
                  </a:lnTo>
                </a:path>
              </a:pathLst>
            </a:custGeom>
            <a:solidFill>
              <a:srgbClr val="CCFFFF"/>
            </a:solidFill>
            <a:ln w="12700">
              <a:solidFill>
                <a:srgbClr val="FFFF00"/>
              </a:solidFill>
              <a:round/>
              <a:headEnd/>
              <a:tailEnd/>
            </a:ln>
          </p:spPr>
          <p:txBody>
            <a:bodyPr/>
            <a:lstStyle/>
            <a:p>
              <a:endParaRPr lang="zh-CN" altLang="en-US"/>
            </a:p>
          </p:txBody>
        </p:sp>
        <p:sp>
          <p:nvSpPr>
            <p:cNvPr id="61477" name="Freeform 151">
              <a:extLst>
                <a:ext uri="{FF2B5EF4-FFF2-40B4-BE49-F238E27FC236}">
                  <a16:creationId xmlns:a16="http://schemas.microsoft.com/office/drawing/2014/main" id="{06F46508-866D-49D4-9551-CB31CB9DAF81}"/>
                </a:ext>
              </a:extLst>
            </p:cNvPr>
            <p:cNvSpPr>
              <a:spLocks/>
            </p:cNvSpPr>
            <p:nvPr/>
          </p:nvSpPr>
          <p:spPr bwMode="auto">
            <a:xfrm>
              <a:off x="2740" y="2093"/>
              <a:ext cx="326" cy="264"/>
            </a:xfrm>
            <a:custGeom>
              <a:avLst/>
              <a:gdLst>
                <a:gd name="T0" fmla="*/ 10 w 326"/>
                <a:gd name="T1" fmla="*/ 17 h 264"/>
                <a:gd name="T2" fmla="*/ 12 w 326"/>
                <a:gd name="T3" fmla="*/ 0 h 264"/>
                <a:gd name="T4" fmla="*/ 29 w 326"/>
                <a:gd name="T5" fmla="*/ 7 h 264"/>
                <a:gd name="T6" fmla="*/ 37 w 326"/>
                <a:gd name="T7" fmla="*/ 27 h 264"/>
                <a:gd name="T8" fmla="*/ 55 w 326"/>
                <a:gd name="T9" fmla="*/ 47 h 264"/>
                <a:gd name="T10" fmla="*/ 70 w 326"/>
                <a:gd name="T11" fmla="*/ 45 h 264"/>
                <a:gd name="T12" fmla="*/ 79 w 326"/>
                <a:gd name="T13" fmla="*/ 55 h 264"/>
                <a:gd name="T14" fmla="*/ 95 w 326"/>
                <a:gd name="T15" fmla="*/ 42 h 264"/>
                <a:gd name="T16" fmla="*/ 108 w 326"/>
                <a:gd name="T17" fmla="*/ 40 h 264"/>
                <a:gd name="T18" fmla="*/ 123 w 326"/>
                <a:gd name="T19" fmla="*/ 41 h 264"/>
                <a:gd name="T20" fmla="*/ 124 w 326"/>
                <a:gd name="T21" fmla="*/ 14 h 264"/>
                <a:gd name="T22" fmla="*/ 140 w 326"/>
                <a:gd name="T23" fmla="*/ 4 h 264"/>
                <a:gd name="T24" fmla="*/ 157 w 326"/>
                <a:gd name="T25" fmla="*/ 21 h 264"/>
                <a:gd name="T26" fmla="*/ 176 w 326"/>
                <a:gd name="T27" fmla="*/ 37 h 264"/>
                <a:gd name="T28" fmla="*/ 179 w 326"/>
                <a:gd name="T29" fmla="*/ 52 h 264"/>
                <a:gd name="T30" fmla="*/ 202 w 326"/>
                <a:gd name="T31" fmla="*/ 61 h 264"/>
                <a:gd name="T32" fmla="*/ 213 w 326"/>
                <a:gd name="T33" fmla="*/ 52 h 264"/>
                <a:gd name="T34" fmla="*/ 231 w 326"/>
                <a:gd name="T35" fmla="*/ 61 h 264"/>
                <a:gd name="T36" fmla="*/ 251 w 326"/>
                <a:gd name="T37" fmla="*/ 67 h 264"/>
                <a:gd name="T38" fmla="*/ 268 w 326"/>
                <a:gd name="T39" fmla="*/ 77 h 264"/>
                <a:gd name="T40" fmla="*/ 287 w 326"/>
                <a:gd name="T41" fmla="*/ 81 h 264"/>
                <a:gd name="T42" fmla="*/ 314 w 326"/>
                <a:gd name="T43" fmla="*/ 94 h 264"/>
                <a:gd name="T44" fmla="*/ 325 w 326"/>
                <a:gd name="T45" fmla="*/ 106 h 264"/>
                <a:gd name="T46" fmla="*/ 319 w 326"/>
                <a:gd name="T47" fmla="*/ 120 h 264"/>
                <a:gd name="T48" fmla="*/ 301 w 326"/>
                <a:gd name="T49" fmla="*/ 128 h 264"/>
                <a:gd name="T50" fmla="*/ 286 w 326"/>
                <a:gd name="T51" fmla="*/ 130 h 264"/>
                <a:gd name="T52" fmla="*/ 282 w 326"/>
                <a:gd name="T53" fmla="*/ 142 h 264"/>
                <a:gd name="T54" fmla="*/ 282 w 326"/>
                <a:gd name="T55" fmla="*/ 152 h 264"/>
                <a:gd name="T56" fmla="*/ 290 w 326"/>
                <a:gd name="T57" fmla="*/ 165 h 264"/>
                <a:gd name="T58" fmla="*/ 302 w 326"/>
                <a:gd name="T59" fmla="*/ 178 h 264"/>
                <a:gd name="T60" fmla="*/ 297 w 326"/>
                <a:gd name="T61" fmla="*/ 198 h 264"/>
                <a:gd name="T62" fmla="*/ 284 w 326"/>
                <a:gd name="T63" fmla="*/ 196 h 264"/>
                <a:gd name="T64" fmla="*/ 275 w 326"/>
                <a:gd name="T65" fmla="*/ 187 h 264"/>
                <a:gd name="T66" fmla="*/ 264 w 326"/>
                <a:gd name="T67" fmla="*/ 178 h 264"/>
                <a:gd name="T68" fmla="*/ 251 w 326"/>
                <a:gd name="T69" fmla="*/ 177 h 264"/>
                <a:gd name="T70" fmla="*/ 236 w 326"/>
                <a:gd name="T71" fmla="*/ 183 h 264"/>
                <a:gd name="T72" fmla="*/ 228 w 326"/>
                <a:gd name="T73" fmla="*/ 193 h 264"/>
                <a:gd name="T74" fmla="*/ 224 w 326"/>
                <a:gd name="T75" fmla="*/ 191 h 264"/>
                <a:gd name="T76" fmla="*/ 204 w 326"/>
                <a:gd name="T77" fmla="*/ 199 h 264"/>
                <a:gd name="T78" fmla="*/ 222 w 326"/>
                <a:gd name="T79" fmla="*/ 214 h 264"/>
                <a:gd name="T80" fmla="*/ 193 w 326"/>
                <a:gd name="T81" fmla="*/ 214 h 264"/>
                <a:gd name="T82" fmla="*/ 179 w 326"/>
                <a:gd name="T83" fmla="*/ 211 h 264"/>
                <a:gd name="T84" fmla="*/ 169 w 326"/>
                <a:gd name="T85" fmla="*/ 197 h 264"/>
                <a:gd name="T86" fmla="*/ 163 w 326"/>
                <a:gd name="T87" fmla="*/ 187 h 264"/>
                <a:gd name="T88" fmla="*/ 151 w 326"/>
                <a:gd name="T89" fmla="*/ 199 h 264"/>
                <a:gd name="T90" fmla="*/ 135 w 326"/>
                <a:gd name="T91" fmla="*/ 221 h 264"/>
                <a:gd name="T92" fmla="*/ 127 w 326"/>
                <a:gd name="T93" fmla="*/ 239 h 264"/>
                <a:gd name="T94" fmla="*/ 116 w 326"/>
                <a:gd name="T95" fmla="*/ 259 h 264"/>
                <a:gd name="T96" fmla="*/ 95 w 326"/>
                <a:gd name="T97" fmla="*/ 262 h 264"/>
                <a:gd name="T98" fmla="*/ 84 w 326"/>
                <a:gd name="T99" fmla="*/ 240 h 264"/>
                <a:gd name="T100" fmla="*/ 74 w 326"/>
                <a:gd name="T101" fmla="*/ 218 h 264"/>
                <a:gd name="T102" fmla="*/ 59 w 326"/>
                <a:gd name="T103" fmla="*/ 202 h 264"/>
                <a:gd name="T104" fmla="*/ 48 w 326"/>
                <a:gd name="T105" fmla="*/ 179 h 264"/>
                <a:gd name="T106" fmla="*/ 33 w 326"/>
                <a:gd name="T107" fmla="*/ 193 h 264"/>
                <a:gd name="T108" fmla="*/ 30 w 326"/>
                <a:gd name="T109" fmla="*/ 154 h 264"/>
                <a:gd name="T110" fmla="*/ 31 w 326"/>
                <a:gd name="T111" fmla="*/ 118 h 264"/>
                <a:gd name="T112" fmla="*/ 24 w 326"/>
                <a:gd name="T113" fmla="*/ 93 h 264"/>
                <a:gd name="T114" fmla="*/ 20 w 326"/>
                <a:gd name="T115" fmla="*/ 73 h 264"/>
                <a:gd name="T116" fmla="*/ 9 w 326"/>
                <a:gd name="T117" fmla="*/ 49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
                <a:gd name="T178" fmla="*/ 0 h 264"/>
                <a:gd name="T179" fmla="*/ 326 w 32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 h="264">
                  <a:moveTo>
                    <a:pt x="0" y="37"/>
                  </a:moveTo>
                  <a:lnTo>
                    <a:pt x="1" y="36"/>
                  </a:lnTo>
                  <a:lnTo>
                    <a:pt x="3" y="34"/>
                  </a:lnTo>
                  <a:lnTo>
                    <a:pt x="3" y="33"/>
                  </a:lnTo>
                  <a:lnTo>
                    <a:pt x="3" y="30"/>
                  </a:lnTo>
                  <a:lnTo>
                    <a:pt x="2" y="29"/>
                  </a:lnTo>
                  <a:lnTo>
                    <a:pt x="3" y="28"/>
                  </a:lnTo>
                  <a:lnTo>
                    <a:pt x="5" y="26"/>
                  </a:lnTo>
                  <a:lnTo>
                    <a:pt x="5" y="23"/>
                  </a:lnTo>
                  <a:lnTo>
                    <a:pt x="8" y="20"/>
                  </a:lnTo>
                  <a:lnTo>
                    <a:pt x="10" y="17"/>
                  </a:lnTo>
                  <a:lnTo>
                    <a:pt x="12" y="17"/>
                  </a:lnTo>
                  <a:lnTo>
                    <a:pt x="12" y="16"/>
                  </a:lnTo>
                  <a:lnTo>
                    <a:pt x="11" y="15"/>
                  </a:lnTo>
                  <a:lnTo>
                    <a:pt x="9" y="14"/>
                  </a:lnTo>
                  <a:lnTo>
                    <a:pt x="8" y="12"/>
                  </a:lnTo>
                  <a:lnTo>
                    <a:pt x="7" y="9"/>
                  </a:lnTo>
                  <a:lnTo>
                    <a:pt x="5" y="8"/>
                  </a:lnTo>
                  <a:lnTo>
                    <a:pt x="5" y="4"/>
                  </a:lnTo>
                  <a:lnTo>
                    <a:pt x="5" y="2"/>
                  </a:lnTo>
                  <a:lnTo>
                    <a:pt x="10" y="1"/>
                  </a:lnTo>
                  <a:lnTo>
                    <a:pt x="12" y="0"/>
                  </a:lnTo>
                  <a:lnTo>
                    <a:pt x="14" y="0"/>
                  </a:lnTo>
                  <a:lnTo>
                    <a:pt x="14" y="1"/>
                  </a:lnTo>
                  <a:lnTo>
                    <a:pt x="13" y="3"/>
                  </a:lnTo>
                  <a:lnTo>
                    <a:pt x="13" y="5"/>
                  </a:lnTo>
                  <a:lnTo>
                    <a:pt x="19" y="3"/>
                  </a:lnTo>
                  <a:lnTo>
                    <a:pt x="22" y="3"/>
                  </a:lnTo>
                  <a:lnTo>
                    <a:pt x="25" y="3"/>
                  </a:lnTo>
                  <a:lnTo>
                    <a:pt x="24" y="5"/>
                  </a:lnTo>
                  <a:lnTo>
                    <a:pt x="27" y="5"/>
                  </a:lnTo>
                  <a:lnTo>
                    <a:pt x="29" y="7"/>
                  </a:lnTo>
                  <a:lnTo>
                    <a:pt x="30" y="8"/>
                  </a:lnTo>
                  <a:lnTo>
                    <a:pt x="31" y="8"/>
                  </a:lnTo>
                  <a:lnTo>
                    <a:pt x="33" y="10"/>
                  </a:lnTo>
                  <a:lnTo>
                    <a:pt x="33" y="14"/>
                  </a:lnTo>
                  <a:lnTo>
                    <a:pt x="33" y="15"/>
                  </a:lnTo>
                  <a:lnTo>
                    <a:pt x="35" y="15"/>
                  </a:lnTo>
                  <a:lnTo>
                    <a:pt x="36" y="17"/>
                  </a:lnTo>
                  <a:lnTo>
                    <a:pt x="36" y="21"/>
                  </a:lnTo>
                  <a:lnTo>
                    <a:pt x="36" y="23"/>
                  </a:lnTo>
                  <a:lnTo>
                    <a:pt x="37" y="25"/>
                  </a:lnTo>
                  <a:lnTo>
                    <a:pt x="37" y="27"/>
                  </a:lnTo>
                  <a:lnTo>
                    <a:pt x="38" y="29"/>
                  </a:lnTo>
                  <a:lnTo>
                    <a:pt x="39" y="30"/>
                  </a:lnTo>
                  <a:lnTo>
                    <a:pt x="46" y="34"/>
                  </a:lnTo>
                  <a:lnTo>
                    <a:pt x="48" y="36"/>
                  </a:lnTo>
                  <a:lnTo>
                    <a:pt x="48" y="41"/>
                  </a:lnTo>
                  <a:lnTo>
                    <a:pt x="49" y="41"/>
                  </a:lnTo>
                  <a:lnTo>
                    <a:pt x="50" y="41"/>
                  </a:lnTo>
                  <a:lnTo>
                    <a:pt x="51" y="42"/>
                  </a:lnTo>
                  <a:lnTo>
                    <a:pt x="51" y="44"/>
                  </a:lnTo>
                  <a:lnTo>
                    <a:pt x="53" y="46"/>
                  </a:lnTo>
                  <a:lnTo>
                    <a:pt x="55" y="47"/>
                  </a:lnTo>
                  <a:lnTo>
                    <a:pt x="57" y="44"/>
                  </a:lnTo>
                  <a:lnTo>
                    <a:pt x="60" y="47"/>
                  </a:lnTo>
                  <a:lnTo>
                    <a:pt x="62" y="46"/>
                  </a:lnTo>
                  <a:lnTo>
                    <a:pt x="62" y="41"/>
                  </a:lnTo>
                  <a:lnTo>
                    <a:pt x="65" y="42"/>
                  </a:lnTo>
                  <a:lnTo>
                    <a:pt x="65" y="41"/>
                  </a:lnTo>
                  <a:lnTo>
                    <a:pt x="67" y="41"/>
                  </a:lnTo>
                  <a:lnTo>
                    <a:pt x="68" y="41"/>
                  </a:lnTo>
                  <a:lnTo>
                    <a:pt x="69" y="43"/>
                  </a:lnTo>
                  <a:lnTo>
                    <a:pt x="70" y="45"/>
                  </a:lnTo>
                  <a:lnTo>
                    <a:pt x="69" y="47"/>
                  </a:lnTo>
                  <a:lnTo>
                    <a:pt x="68" y="49"/>
                  </a:lnTo>
                  <a:lnTo>
                    <a:pt x="69" y="49"/>
                  </a:lnTo>
                  <a:lnTo>
                    <a:pt x="72" y="47"/>
                  </a:lnTo>
                  <a:lnTo>
                    <a:pt x="73" y="49"/>
                  </a:lnTo>
                  <a:lnTo>
                    <a:pt x="74" y="51"/>
                  </a:lnTo>
                  <a:lnTo>
                    <a:pt x="77" y="53"/>
                  </a:lnTo>
                  <a:lnTo>
                    <a:pt x="74" y="55"/>
                  </a:lnTo>
                  <a:lnTo>
                    <a:pt x="73" y="57"/>
                  </a:lnTo>
                  <a:lnTo>
                    <a:pt x="76" y="57"/>
                  </a:lnTo>
                  <a:lnTo>
                    <a:pt x="79" y="55"/>
                  </a:lnTo>
                  <a:lnTo>
                    <a:pt x="80" y="53"/>
                  </a:lnTo>
                  <a:lnTo>
                    <a:pt x="81" y="52"/>
                  </a:lnTo>
                  <a:lnTo>
                    <a:pt x="81" y="51"/>
                  </a:lnTo>
                  <a:lnTo>
                    <a:pt x="82" y="49"/>
                  </a:lnTo>
                  <a:lnTo>
                    <a:pt x="84" y="53"/>
                  </a:lnTo>
                  <a:lnTo>
                    <a:pt x="89" y="51"/>
                  </a:lnTo>
                  <a:lnTo>
                    <a:pt x="91" y="49"/>
                  </a:lnTo>
                  <a:lnTo>
                    <a:pt x="92" y="49"/>
                  </a:lnTo>
                  <a:lnTo>
                    <a:pt x="94" y="48"/>
                  </a:lnTo>
                  <a:lnTo>
                    <a:pt x="95" y="43"/>
                  </a:lnTo>
                  <a:lnTo>
                    <a:pt x="95" y="42"/>
                  </a:lnTo>
                  <a:lnTo>
                    <a:pt x="93" y="41"/>
                  </a:lnTo>
                  <a:lnTo>
                    <a:pt x="94" y="37"/>
                  </a:lnTo>
                  <a:lnTo>
                    <a:pt x="95" y="36"/>
                  </a:lnTo>
                  <a:lnTo>
                    <a:pt x="95" y="35"/>
                  </a:lnTo>
                  <a:lnTo>
                    <a:pt x="96" y="34"/>
                  </a:lnTo>
                  <a:lnTo>
                    <a:pt x="100" y="35"/>
                  </a:lnTo>
                  <a:lnTo>
                    <a:pt x="100" y="34"/>
                  </a:lnTo>
                  <a:lnTo>
                    <a:pt x="101" y="33"/>
                  </a:lnTo>
                  <a:lnTo>
                    <a:pt x="104" y="33"/>
                  </a:lnTo>
                  <a:lnTo>
                    <a:pt x="105" y="34"/>
                  </a:lnTo>
                  <a:lnTo>
                    <a:pt x="108" y="40"/>
                  </a:lnTo>
                  <a:lnTo>
                    <a:pt x="108" y="39"/>
                  </a:lnTo>
                  <a:lnTo>
                    <a:pt x="108" y="37"/>
                  </a:lnTo>
                  <a:lnTo>
                    <a:pt x="109" y="34"/>
                  </a:lnTo>
                  <a:lnTo>
                    <a:pt x="111" y="35"/>
                  </a:lnTo>
                  <a:lnTo>
                    <a:pt x="112" y="36"/>
                  </a:lnTo>
                  <a:lnTo>
                    <a:pt x="112" y="37"/>
                  </a:lnTo>
                  <a:lnTo>
                    <a:pt x="112" y="40"/>
                  </a:lnTo>
                  <a:lnTo>
                    <a:pt x="114" y="40"/>
                  </a:lnTo>
                  <a:lnTo>
                    <a:pt x="119" y="37"/>
                  </a:lnTo>
                  <a:lnTo>
                    <a:pt x="121" y="37"/>
                  </a:lnTo>
                  <a:lnTo>
                    <a:pt x="123" y="41"/>
                  </a:lnTo>
                  <a:lnTo>
                    <a:pt x="124" y="39"/>
                  </a:lnTo>
                  <a:lnTo>
                    <a:pt x="125" y="33"/>
                  </a:lnTo>
                  <a:lnTo>
                    <a:pt x="128" y="32"/>
                  </a:lnTo>
                  <a:lnTo>
                    <a:pt x="130" y="29"/>
                  </a:lnTo>
                  <a:lnTo>
                    <a:pt x="130" y="27"/>
                  </a:lnTo>
                  <a:lnTo>
                    <a:pt x="128" y="25"/>
                  </a:lnTo>
                  <a:lnTo>
                    <a:pt x="127" y="23"/>
                  </a:lnTo>
                  <a:lnTo>
                    <a:pt x="127" y="20"/>
                  </a:lnTo>
                  <a:lnTo>
                    <a:pt x="125" y="20"/>
                  </a:lnTo>
                  <a:lnTo>
                    <a:pt x="125" y="16"/>
                  </a:lnTo>
                  <a:lnTo>
                    <a:pt x="124" y="14"/>
                  </a:lnTo>
                  <a:lnTo>
                    <a:pt x="125" y="12"/>
                  </a:lnTo>
                  <a:lnTo>
                    <a:pt x="126" y="11"/>
                  </a:lnTo>
                  <a:lnTo>
                    <a:pt x="127" y="10"/>
                  </a:lnTo>
                  <a:lnTo>
                    <a:pt x="131" y="9"/>
                  </a:lnTo>
                  <a:lnTo>
                    <a:pt x="133" y="10"/>
                  </a:lnTo>
                  <a:lnTo>
                    <a:pt x="136" y="10"/>
                  </a:lnTo>
                  <a:lnTo>
                    <a:pt x="136" y="8"/>
                  </a:lnTo>
                  <a:lnTo>
                    <a:pt x="138" y="8"/>
                  </a:lnTo>
                  <a:lnTo>
                    <a:pt x="139" y="5"/>
                  </a:lnTo>
                  <a:lnTo>
                    <a:pt x="140" y="4"/>
                  </a:lnTo>
                  <a:lnTo>
                    <a:pt x="140" y="3"/>
                  </a:lnTo>
                  <a:lnTo>
                    <a:pt x="143" y="5"/>
                  </a:lnTo>
                  <a:lnTo>
                    <a:pt x="145" y="7"/>
                  </a:lnTo>
                  <a:lnTo>
                    <a:pt x="149" y="9"/>
                  </a:lnTo>
                  <a:lnTo>
                    <a:pt x="149" y="10"/>
                  </a:lnTo>
                  <a:lnTo>
                    <a:pt x="148" y="14"/>
                  </a:lnTo>
                  <a:lnTo>
                    <a:pt x="148" y="18"/>
                  </a:lnTo>
                  <a:lnTo>
                    <a:pt x="151" y="20"/>
                  </a:lnTo>
                  <a:lnTo>
                    <a:pt x="154" y="22"/>
                  </a:lnTo>
                  <a:lnTo>
                    <a:pt x="156" y="21"/>
                  </a:lnTo>
                  <a:lnTo>
                    <a:pt x="157" y="21"/>
                  </a:lnTo>
                  <a:lnTo>
                    <a:pt x="157" y="23"/>
                  </a:lnTo>
                  <a:lnTo>
                    <a:pt x="157" y="25"/>
                  </a:lnTo>
                  <a:lnTo>
                    <a:pt x="159" y="24"/>
                  </a:lnTo>
                  <a:lnTo>
                    <a:pt x="169" y="27"/>
                  </a:lnTo>
                  <a:lnTo>
                    <a:pt x="170" y="27"/>
                  </a:lnTo>
                  <a:lnTo>
                    <a:pt x="171" y="27"/>
                  </a:lnTo>
                  <a:lnTo>
                    <a:pt x="173" y="28"/>
                  </a:lnTo>
                  <a:lnTo>
                    <a:pt x="173" y="30"/>
                  </a:lnTo>
                  <a:lnTo>
                    <a:pt x="173" y="34"/>
                  </a:lnTo>
                  <a:lnTo>
                    <a:pt x="175" y="36"/>
                  </a:lnTo>
                  <a:lnTo>
                    <a:pt x="176" y="37"/>
                  </a:lnTo>
                  <a:lnTo>
                    <a:pt x="179" y="37"/>
                  </a:lnTo>
                  <a:lnTo>
                    <a:pt x="180" y="39"/>
                  </a:lnTo>
                  <a:lnTo>
                    <a:pt x="180" y="40"/>
                  </a:lnTo>
                  <a:lnTo>
                    <a:pt x="179" y="40"/>
                  </a:lnTo>
                  <a:lnTo>
                    <a:pt x="177" y="40"/>
                  </a:lnTo>
                  <a:lnTo>
                    <a:pt x="178" y="42"/>
                  </a:lnTo>
                  <a:lnTo>
                    <a:pt x="177" y="45"/>
                  </a:lnTo>
                  <a:lnTo>
                    <a:pt x="179" y="46"/>
                  </a:lnTo>
                  <a:lnTo>
                    <a:pt x="178" y="51"/>
                  </a:lnTo>
                  <a:lnTo>
                    <a:pt x="178" y="52"/>
                  </a:lnTo>
                  <a:lnTo>
                    <a:pt x="179" y="52"/>
                  </a:lnTo>
                  <a:lnTo>
                    <a:pt x="180" y="53"/>
                  </a:lnTo>
                  <a:lnTo>
                    <a:pt x="182" y="56"/>
                  </a:lnTo>
                  <a:lnTo>
                    <a:pt x="183" y="56"/>
                  </a:lnTo>
                  <a:lnTo>
                    <a:pt x="185" y="59"/>
                  </a:lnTo>
                  <a:lnTo>
                    <a:pt x="187" y="60"/>
                  </a:lnTo>
                  <a:lnTo>
                    <a:pt x="192" y="61"/>
                  </a:lnTo>
                  <a:lnTo>
                    <a:pt x="193" y="61"/>
                  </a:lnTo>
                  <a:lnTo>
                    <a:pt x="195" y="61"/>
                  </a:lnTo>
                  <a:lnTo>
                    <a:pt x="198" y="61"/>
                  </a:lnTo>
                  <a:lnTo>
                    <a:pt x="200" y="60"/>
                  </a:lnTo>
                  <a:lnTo>
                    <a:pt x="202" y="61"/>
                  </a:lnTo>
                  <a:lnTo>
                    <a:pt x="203" y="60"/>
                  </a:lnTo>
                  <a:lnTo>
                    <a:pt x="206" y="58"/>
                  </a:lnTo>
                  <a:lnTo>
                    <a:pt x="208" y="58"/>
                  </a:lnTo>
                  <a:lnTo>
                    <a:pt x="210" y="58"/>
                  </a:lnTo>
                  <a:lnTo>
                    <a:pt x="211" y="56"/>
                  </a:lnTo>
                  <a:lnTo>
                    <a:pt x="209" y="55"/>
                  </a:lnTo>
                  <a:lnTo>
                    <a:pt x="209" y="53"/>
                  </a:lnTo>
                  <a:lnTo>
                    <a:pt x="209" y="51"/>
                  </a:lnTo>
                  <a:lnTo>
                    <a:pt x="211" y="49"/>
                  </a:lnTo>
                  <a:lnTo>
                    <a:pt x="213" y="49"/>
                  </a:lnTo>
                  <a:lnTo>
                    <a:pt x="213" y="52"/>
                  </a:lnTo>
                  <a:lnTo>
                    <a:pt x="213" y="53"/>
                  </a:lnTo>
                  <a:lnTo>
                    <a:pt x="214" y="54"/>
                  </a:lnTo>
                  <a:lnTo>
                    <a:pt x="221" y="53"/>
                  </a:lnTo>
                  <a:lnTo>
                    <a:pt x="221" y="55"/>
                  </a:lnTo>
                  <a:lnTo>
                    <a:pt x="220" y="58"/>
                  </a:lnTo>
                  <a:lnTo>
                    <a:pt x="219" y="60"/>
                  </a:lnTo>
                  <a:lnTo>
                    <a:pt x="224" y="62"/>
                  </a:lnTo>
                  <a:lnTo>
                    <a:pt x="225" y="64"/>
                  </a:lnTo>
                  <a:lnTo>
                    <a:pt x="226" y="62"/>
                  </a:lnTo>
                  <a:lnTo>
                    <a:pt x="228" y="61"/>
                  </a:lnTo>
                  <a:lnTo>
                    <a:pt x="231" y="61"/>
                  </a:lnTo>
                  <a:lnTo>
                    <a:pt x="232" y="61"/>
                  </a:lnTo>
                  <a:lnTo>
                    <a:pt x="233" y="61"/>
                  </a:lnTo>
                  <a:lnTo>
                    <a:pt x="238" y="58"/>
                  </a:lnTo>
                  <a:lnTo>
                    <a:pt x="240" y="60"/>
                  </a:lnTo>
                  <a:lnTo>
                    <a:pt x="246" y="60"/>
                  </a:lnTo>
                  <a:lnTo>
                    <a:pt x="247" y="65"/>
                  </a:lnTo>
                  <a:lnTo>
                    <a:pt x="246" y="66"/>
                  </a:lnTo>
                  <a:lnTo>
                    <a:pt x="247" y="67"/>
                  </a:lnTo>
                  <a:lnTo>
                    <a:pt x="247" y="68"/>
                  </a:lnTo>
                  <a:lnTo>
                    <a:pt x="249" y="69"/>
                  </a:lnTo>
                  <a:lnTo>
                    <a:pt x="251" y="67"/>
                  </a:lnTo>
                  <a:lnTo>
                    <a:pt x="252" y="65"/>
                  </a:lnTo>
                  <a:lnTo>
                    <a:pt x="252" y="67"/>
                  </a:lnTo>
                  <a:lnTo>
                    <a:pt x="253" y="70"/>
                  </a:lnTo>
                  <a:lnTo>
                    <a:pt x="254" y="70"/>
                  </a:lnTo>
                  <a:lnTo>
                    <a:pt x="256" y="70"/>
                  </a:lnTo>
                  <a:lnTo>
                    <a:pt x="258" y="69"/>
                  </a:lnTo>
                  <a:lnTo>
                    <a:pt x="259" y="70"/>
                  </a:lnTo>
                  <a:lnTo>
                    <a:pt x="260" y="72"/>
                  </a:lnTo>
                  <a:lnTo>
                    <a:pt x="263" y="74"/>
                  </a:lnTo>
                  <a:lnTo>
                    <a:pt x="267" y="77"/>
                  </a:lnTo>
                  <a:lnTo>
                    <a:pt x="268" y="77"/>
                  </a:lnTo>
                  <a:lnTo>
                    <a:pt x="270" y="77"/>
                  </a:lnTo>
                  <a:lnTo>
                    <a:pt x="271" y="76"/>
                  </a:lnTo>
                  <a:lnTo>
                    <a:pt x="273" y="76"/>
                  </a:lnTo>
                  <a:lnTo>
                    <a:pt x="274" y="74"/>
                  </a:lnTo>
                  <a:lnTo>
                    <a:pt x="276" y="77"/>
                  </a:lnTo>
                  <a:lnTo>
                    <a:pt x="278" y="74"/>
                  </a:lnTo>
                  <a:lnTo>
                    <a:pt x="280" y="74"/>
                  </a:lnTo>
                  <a:lnTo>
                    <a:pt x="281" y="77"/>
                  </a:lnTo>
                  <a:lnTo>
                    <a:pt x="282" y="78"/>
                  </a:lnTo>
                  <a:lnTo>
                    <a:pt x="283" y="79"/>
                  </a:lnTo>
                  <a:lnTo>
                    <a:pt x="287" y="81"/>
                  </a:lnTo>
                  <a:lnTo>
                    <a:pt x="291" y="84"/>
                  </a:lnTo>
                  <a:lnTo>
                    <a:pt x="293" y="85"/>
                  </a:lnTo>
                  <a:lnTo>
                    <a:pt x="295" y="85"/>
                  </a:lnTo>
                  <a:lnTo>
                    <a:pt x="299" y="89"/>
                  </a:lnTo>
                  <a:lnTo>
                    <a:pt x="300" y="92"/>
                  </a:lnTo>
                  <a:lnTo>
                    <a:pt x="301" y="93"/>
                  </a:lnTo>
                  <a:lnTo>
                    <a:pt x="302" y="93"/>
                  </a:lnTo>
                  <a:lnTo>
                    <a:pt x="309" y="92"/>
                  </a:lnTo>
                  <a:lnTo>
                    <a:pt x="312" y="91"/>
                  </a:lnTo>
                  <a:lnTo>
                    <a:pt x="313" y="91"/>
                  </a:lnTo>
                  <a:lnTo>
                    <a:pt x="314" y="94"/>
                  </a:lnTo>
                  <a:lnTo>
                    <a:pt x="315" y="95"/>
                  </a:lnTo>
                  <a:lnTo>
                    <a:pt x="317" y="97"/>
                  </a:lnTo>
                  <a:lnTo>
                    <a:pt x="318" y="97"/>
                  </a:lnTo>
                  <a:lnTo>
                    <a:pt x="319" y="98"/>
                  </a:lnTo>
                  <a:lnTo>
                    <a:pt x="319" y="101"/>
                  </a:lnTo>
                  <a:lnTo>
                    <a:pt x="320" y="101"/>
                  </a:lnTo>
                  <a:lnTo>
                    <a:pt x="321" y="101"/>
                  </a:lnTo>
                  <a:lnTo>
                    <a:pt x="323" y="102"/>
                  </a:lnTo>
                  <a:lnTo>
                    <a:pt x="324" y="102"/>
                  </a:lnTo>
                  <a:lnTo>
                    <a:pt x="324" y="104"/>
                  </a:lnTo>
                  <a:lnTo>
                    <a:pt x="325" y="106"/>
                  </a:lnTo>
                  <a:lnTo>
                    <a:pt x="325" y="108"/>
                  </a:lnTo>
                  <a:lnTo>
                    <a:pt x="325" y="109"/>
                  </a:lnTo>
                  <a:lnTo>
                    <a:pt x="325" y="110"/>
                  </a:lnTo>
                  <a:lnTo>
                    <a:pt x="324" y="111"/>
                  </a:lnTo>
                  <a:lnTo>
                    <a:pt x="323" y="113"/>
                  </a:lnTo>
                  <a:lnTo>
                    <a:pt x="323" y="114"/>
                  </a:lnTo>
                  <a:lnTo>
                    <a:pt x="324" y="116"/>
                  </a:lnTo>
                  <a:lnTo>
                    <a:pt x="325" y="117"/>
                  </a:lnTo>
                  <a:lnTo>
                    <a:pt x="323" y="121"/>
                  </a:lnTo>
                  <a:lnTo>
                    <a:pt x="321" y="121"/>
                  </a:lnTo>
                  <a:lnTo>
                    <a:pt x="319" y="120"/>
                  </a:lnTo>
                  <a:lnTo>
                    <a:pt x="315" y="118"/>
                  </a:lnTo>
                  <a:lnTo>
                    <a:pt x="312" y="121"/>
                  </a:lnTo>
                  <a:lnTo>
                    <a:pt x="312" y="122"/>
                  </a:lnTo>
                  <a:lnTo>
                    <a:pt x="311" y="123"/>
                  </a:lnTo>
                  <a:lnTo>
                    <a:pt x="308" y="126"/>
                  </a:lnTo>
                  <a:lnTo>
                    <a:pt x="306" y="127"/>
                  </a:lnTo>
                  <a:lnTo>
                    <a:pt x="304" y="129"/>
                  </a:lnTo>
                  <a:lnTo>
                    <a:pt x="303" y="130"/>
                  </a:lnTo>
                  <a:lnTo>
                    <a:pt x="302" y="132"/>
                  </a:lnTo>
                  <a:lnTo>
                    <a:pt x="302" y="130"/>
                  </a:lnTo>
                  <a:lnTo>
                    <a:pt x="301" y="128"/>
                  </a:lnTo>
                  <a:lnTo>
                    <a:pt x="300" y="128"/>
                  </a:lnTo>
                  <a:lnTo>
                    <a:pt x="299" y="130"/>
                  </a:lnTo>
                  <a:lnTo>
                    <a:pt x="297" y="130"/>
                  </a:lnTo>
                  <a:lnTo>
                    <a:pt x="295" y="129"/>
                  </a:lnTo>
                  <a:lnTo>
                    <a:pt x="295" y="126"/>
                  </a:lnTo>
                  <a:lnTo>
                    <a:pt x="293" y="126"/>
                  </a:lnTo>
                  <a:lnTo>
                    <a:pt x="292" y="128"/>
                  </a:lnTo>
                  <a:lnTo>
                    <a:pt x="290" y="129"/>
                  </a:lnTo>
                  <a:lnTo>
                    <a:pt x="288" y="130"/>
                  </a:lnTo>
                  <a:lnTo>
                    <a:pt x="287" y="132"/>
                  </a:lnTo>
                  <a:lnTo>
                    <a:pt x="286" y="130"/>
                  </a:lnTo>
                  <a:lnTo>
                    <a:pt x="284" y="129"/>
                  </a:lnTo>
                  <a:lnTo>
                    <a:pt x="284" y="128"/>
                  </a:lnTo>
                  <a:lnTo>
                    <a:pt x="282" y="132"/>
                  </a:lnTo>
                  <a:lnTo>
                    <a:pt x="278" y="130"/>
                  </a:lnTo>
                  <a:lnTo>
                    <a:pt x="278" y="132"/>
                  </a:lnTo>
                  <a:lnTo>
                    <a:pt x="277" y="132"/>
                  </a:lnTo>
                  <a:lnTo>
                    <a:pt x="277" y="133"/>
                  </a:lnTo>
                  <a:lnTo>
                    <a:pt x="276" y="135"/>
                  </a:lnTo>
                  <a:lnTo>
                    <a:pt x="279" y="137"/>
                  </a:lnTo>
                  <a:lnTo>
                    <a:pt x="281" y="139"/>
                  </a:lnTo>
                  <a:lnTo>
                    <a:pt x="282" y="142"/>
                  </a:lnTo>
                  <a:lnTo>
                    <a:pt x="280" y="145"/>
                  </a:lnTo>
                  <a:lnTo>
                    <a:pt x="280" y="147"/>
                  </a:lnTo>
                  <a:lnTo>
                    <a:pt x="280" y="150"/>
                  </a:lnTo>
                  <a:lnTo>
                    <a:pt x="278" y="151"/>
                  </a:lnTo>
                  <a:lnTo>
                    <a:pt x="276" y="152"/>
                  </a:lnTo>
                  <a:lnTo>
                    <a:pt x="276" y="153"/>
                  </a:lnTo>
                  <a:lnTo>
                    <a:pt x="277" y="154"/>
                  </a:lnTo>
                  <a:lnTo>
                    <a:pt x="278" y="154"/>
                  </a:lnTo>
                  <a:lnTo>
                    <a:pt x="279" y="155"/>
                  </a:lnTo>
                  <a:lnTo>
                    <a:pt x="280" y="154"/>
                  </a:lnTo>
                  <a:lnTo>
                    <a:pt x="282" y="152"/>
                  </a:lnTo>
                  <a:lnTo>
                    <a:pt x="284" y="152"/>
                  </a:lnTo>
                  <a:lnTo>
                    <a:pt x="284" y="153"/>
                  </a:lnTo>
                  <a:lnTo>
                    <a:pt x="285" y="154"/>
                  </a:lnTo>
                  <a:lnTo>
                    <a:pt x="284" y="157"/>
                  </a:lnTo>
                  <a:lnTo>
                    <a:pt x="287" y="157"/>
                  </a:lnTo>
                  <a:lnTo>
                    <a:pt x="288" y="158"/>
                  </a:lnTo>
                  <a:lnTo>
                    <a:pt x="290" y="160"/>
                  </a:lnTo>
                  <a:lnTo>
                    <a:pt x="290" y="162"/>
                  </a:lnTo>
                  <a:lnTo>
                    <a:pt x="289" y="163"/>
                  </a:lnTo>
                  <a:lnTo>
                    <a:pt x="289" y="165"/>
                  </a:lnTo>
                  <a:lnTo>
                    <a:pt x="290" y="165"/>
                  </a:lnTo>
                  <a:lnTo>
                    <a:pt x="291" y="166"/>
                  </a:lnTo>
                  <a:lnTo>
                    <a:pt x="290" y="168"/>
                  </a:lnTo>
                  <a:lnTo>
                    <a:pt x="293" y="168"/>
                  </a:lnTo>
                  <a:lnTo>
                    <a:pt x="294" y="167"/>
                  </a:lnTo>
                  <a:lnTo>
                    <a:pt x="295" y="166"/>
                  </a:lnTo>
                  <a:lnTo>
                    <a:pt x="297" y="170"/>
                  </a:lnTo>
                  <a:lnTo>
                    <a:pt x="297" y="173"/>
                  </a:lnTo>
                  <a:lnTo>
                    <a:pt x="299" y="174"/>
                  </a:lnTo>
                  <a:lnTo>
                    <a:pt x="299" y="175"/>
                  </a:lnTo>
                  <a:lnTo>
                    <a:pt x="300" y="176"/>
                  </a:lnTo>
                  <a:lnTo>
                    <a:pt x="302" y="178"/>
                  </a:lnTo>
                  <a:lnTo>
                    <a:pt x="300" y="181"/>
                  </a:lnTo>
                  <a:lnTo>
                    <a:pt x="300" y="183"/>
                  </a:lnTo>
                  <a:lnTo>
                    <a:pt x="300" y="187"/>
                  </a:lnTo>
                  <a:lnTo>
                    <a:pt x="300" y="190"/>
                  </a:lnTo>
                  <a:lnTo>
                    <a:pt x="298" y="191"/>
                  </a:lnTo>
                  <a:lnTo>
                    <a:pt x="301" y="192"/>
                  </a:lnTo>
                  <a:lnTo>
                    <a:pt x="300" y="193"/>
                  </a:lnTo>
                  <a:lnTo>
                    <a:pt x="300" y="195"/>
                  </a:lnTo>
                  <a:lnTo>
                    <a:pt x="298" y="196"/>
                  </a:lnTo>
                  <a:lnTo>
                    <a:pt x="297" y="198"/>
                  </a:lnTo>
                  <a:lnTo>
                    <a:pt x="295" y="202"/>
                  </a:lnTo>
                  <a:lnTo>
                    <a:pt x="295" y="204"/>
                  </a:lnTo>
                  <a:lnTo>
                    <a:pt x="292" y="205"/>
                  </a:lnTo>
                  <a:lnTo>
                    <a:pt x="288" y="203"/>
                  </a:lnTo>
                  <a:lnTo>
                    <a:pt x="286" y="203"/>
                  </a:lnTo>
                  <a:lnTo>
                    <a:pt x="286" y="202"/>
                  </a:lnTo>
                  <a:lnTo>
                    <a:pt x="286" y="201"/>
                  </a:lnTo>
                  <a:lnTo>
                    <a:pt x="287" y="198"/>
                  </a:lnTo>
                  <a:lnTo>
                    <a:pt x="286" y="196"/>
                  </a:lnTo>
                  <a:lnTo>
                    <a:pt x="285" y="195"/>
                  </a:lnTo>
                  <a:lnTo>
                    <a:pt x="284" y="196"/>
                  </a:lnTo>
                  <a:lnTo>
                    <a:pt x="284" y="199"/>
                  </a:lnTo>
                  <a:lnTo>
                    <a:pt x="282" y="199"/>
                  </a:lnTo>
                  <a:lnTo>
                    <a:pt x="280" y="199"/>
                  </a:lnTo>
                  <a:lnTo>
                    <a:pt x="281" y="197"/>
                  </a:lnTo>
                  <a:lnTo>
                    <a:pt x="281" y="192"/>
                  </a:lnTo>
                  <a:lnTo>
                    <a:pt x="282" y="190"/>
                  </a:lnTo>
                  <a:lnTo>
                    <a:pt x="278" y="190"/>
                  </a:lnTo>
                  <a:lnTo>
                    <a:pt x="276" y="190"/>
                  </a:lnTo>
                  <a:lnTo>
                    <a:pt x="275" y="189"/>
                  </a:lnTo>
                  <a:lnTo>
                    <a:pt x="275" y="187"/>
                  </a:lnTo>
                  <a:lnTo>
                    <a:pt x="276" y="187"/>
                  </a:lnTo>
                  <a:lnTo>
                    <a:pt x="276" y="185"/>
                  </a:lnTo>
                  <a:lnTo>
                    <a:pt x="275" y="180"/>
                  </a:lnTo>
                  <a:lnTo>
                    <a:pt x="274" y="177"/>
                  </a:lnTo>
                  <a:lnTo>
                    <a:pt x="273" y="177"/>
                  </a:lnTo>
                  <a:lnTo>
                    <a:pt x="271" y="177"/>
                  </a:lnTo>
                  <a:lnTo>
                    <a:pt x="269" y="176"/>
                  </a:lnTo>
                  <a:lnTo>
                    <a:pt x="267" y="176"/>
                  </a:lnTo>
                  <a:lnTo>
                    <a:pt x="267" y="177"/>
                  </a:lnTo>
                  <a:lnTo>
                    <a:pt x="266" y="177"/>
                  </a:lnTo>
                  <a:lnTo>
                    <a:pt x="264" y="178"/>
                  </a:lnTo>
                  <a:lnTo>
                    <a:pt x="262" y="179"/>
                  </a:lnTo>
                  <a:lnTo>
                    <a:pt x="261" y="178"/>
                  </a:lnTo>
                  <a:lnTo>
                    <a:pt x="261" y="177"/>
                  </a:lnTo>
                  <a:lnTo>
                    <a:pt x="260" y="175"/>
                  </a:lnTo>
                  <a:lnTo>
                    <a:pt x="260" y="172"/>
                  </a:lnTo>
                  <a:lnTo>
                    <a:pt x="258" y="174"/>
                  </a:lnTo>
                  <a:lnTo>
                    <a:pt x="256" y="173"/>
                  </a:lnTo>
                  <a:lnTo>
                    <a:pt x="254" y="172"/>
                  </a:lnTo>
                  <a:lnTo>
                    <a:pt x="252" y="172"/>
                  </a:lnTo>
                  <a:lnTo>
                    <a:pt x="251" y="175"/>
                  </a:lnTo>
                  <a:lnTo>
                    <a:pt x="251" y="177"/>
                  </a:lnTo>
                  <a:lnTo>
                    <a:pt x="252" y="178"/>
                  </a:lnTo>
                  <a:lnTo>
                    <a:pt x="252" y="179"/>
                  </a:lnTo>
                  <a:lnTo>
                    <a:pt x="251" y="180"/>
                  </a:lnTo>
                  <a:lnTo>
                    <a:pt x="251" y="181"/>
                  </a:lnTo>
                  <a:lnTo>
                    <a:pt x="247" y="185"/>
                  </a:lnTo>
                  <a:lnTo>
                    <a:pt x="246" y="184"/>
                  </a:lnTo>
                  <a:lnTo>
                    <a:pt x="244" y="181"/>
                  </a:lnTo>
                  <a:lnTo>
                    <a:pt x="241" y="179"/>
                  </a:lnTo>
                  <a:lnTo>
                    <a:pt x="240" y="179"/>
                  </a:lnTo>
                  <a:lnTo>
                    <a:pt x="238" y="184"/>
                  </a:lnTo>
                  <a:lnTo>
                    <a:pt x="236" y="183"/>
                  </a:lnTo>
                  <a:lnTo>
                    <a:pt x="234" y="183"/>
                  </a:lnTo>
                  <a:lnTo>
                    <a:pt x="235" y="185"/>
                  </a:lnTo>
                  <a:lnTo>
                    <a:pt x="238" y="187"/>
                  </a:lnTo>
                  <a:lnTo>
                    <a:pt x="237" y="190"/>
                  </a:lnTo>
                  <a:lnTo>
                    <a:pt x="236" y="190"/>
                  </a:lnTo>
                  <a:lnTo>
                    <a:pt x="234" y="190"/>
                  </a:lnTo>
                  <a:lnTo>
                    <a:pt x="235" y="191"/>
                  </a:lnTo>
                  <a:lnTo>
                    <a:pt x="233" y="194"/>
                  </a:lnTo>
                  <a:lnTo>
                    <a:pt x="232" y="194"/>
                  </a:lnTo>
                  <a:lnTo>
                    <a:pt x="228" y="193"/>
                  </a:lnTo>
                  <a:lnTo>
                    <a:pt x="228" y="191"/>
                  </a:lnTo>
                  <a:lnTo>
                    <a:pt x="228" y="190"/>
                  </a:lnTo>
                  <a:lnTo>
                    <a:pt x="230" y="189"/>
                  </a:lnTo>
                  <a:lnTo>
                    <a:pt x="229" y="187"/>
                  </a:lnTo>
                  <a:lnTo>
                    <a:pt x="228" y="185"/>
                  </a:lnTo>
                  <a:lnTo>
                    <a:pt x="227" y="183"/>
                  </a:lnTo>
                  <a:lnTo>
                    <a:pt x="227" y="185"/>
                  </a:lnTo>
                  <a:lnTo>
                    <a:pt x="228" y="187"/>
                  </a:lnTo>
                  <a:lnTo>
                    <a:pt x="227" y="189"/>
                  </a:lnTo>
                  <a:lnTo>
                    <a:pt x="226" y="192"/>
                  </a:lnTo>
                  <a:lnTo>
                    <a:pt x="224" y="191"/>
                  </a:lnTo>
                  <a:lnTo>
                    <a:pt x="223" y="194"/>
                  </a:lnTo>
                  <a:lnTo>
                    <a:pt x="219" y="191"/>
                  </a:lnTo>
                  <a:lnTo>
                    <a:pt x="217" y="189"/>
                  </a:lnTo>
                  <a:lnTo>
                    <a:pt x="216" y="187"/>
                  </a:lnTo>
                  <a:lnTo>
                    <a:pt x="212" y="187"/>
                  </a:lnTo>
                  <a:lnTo>
                    <a:pt x="211" y="187"/>
                  </a:lnTo>
                  <a:lnTo>
                    <a:pt x="211" y="190"/>
                  </a:lnTo>
                  <a:lnTo>
                    <a:pt x="207" y="189"/>
                  </a:lnTo>
                  <a:lnTo>
                    <a:pt x="204" y="192"/>
                  </a:lnTo>
                  <a:lnTo>
                    <a:pt x="204" y="198"/>
                  </a:lnTo>
                  <a:lnTo>
                    <a:pt x="204" y="199"/>
                  </a:lnTo>
                  <a:lnTo>
                    <a:pt x="207" y="198"/>
                  </a:lnTo>
                  <a:lnTo>
                    <a:pt x="208" y="199"/>
                  </a:lnTo>
                  <a:lnTo>
                    <a:pt x="209" y="203"/>
                  </a:lnTo>
                  <a:lnTo>
                    <a:pt x="210" y="203"/>
                  </a:lnTo>
                  <a:lnTo>
                    <a:pt x="210" y="204"/>
                  </a:lnTo>
                  <a:lnTo>
                    <a:pt x="213" y="205"/>
                  </a:lnTo>
                  <a:lnTo>
                    <a:pt x="216" y="204"/>
                  </a:lnTo>
                  <a:lnTo>
                    <a:pt x="218" y="205"/>
                  </a:lnTo>
                  <a:lnTo>
                    <a:pt x="220" y="208"/>
                  </a:lnTo>
                  <a:lnTo>
                    <a:pt x="221" y="211"/>
                  </a:lnTo>
                  <a:lnTo>
                    <a:pt x="222" y="214"/>
                  </a:lnTo>
                  <a:lnTo>
                    <a:pt x="219" y="216"/>
                  </a:lnTo>
                  <a:lnTo>
                    <a:pt x="216" y="216"/>
                  </a:lnTo>
                  <a:lnTo>
                    <a:pt x="212" y="217"/>
                  </a:lnTo>
                  <a:lnTo>
                    <a:pt x="211" y="217"/>
                  </a:lnTo>
                  <a:lnTo>
                    <a:pt x="208" y="217"/>
                  </a:lnTo>
                  <a:lnTo>
                    <a:pt x="203" y="219"/>
                  </a:lnTo>
                  <a:lnTo>
                    <a:pt x="200" y="216"/>
                  </a:lnTo>
                  <a:lnTo>
                    <a:pt x="197" y="215"/>
                  </a:lnTo>
                  <a:lnTo>
                    <a:pt x="194" y="217"/>
                  </a:lnTo>
                  <a:lnTo>
                    <a:pt x="194" y="216"/>
                  </a:lnTo>
                  <a:lnTo>
                    <a:pt x="193" y="214"/>
                  </a:lnTo>
                  <a:lnTo>
                    <a:pt x="192" y="211"/>
                  </a:lnTo>
                  <a:lnTo>
                    <a:pt x="193" y="211"/>
                  </a:lnTo>
                  <a:lnTo>
                    <a:pt x="193" y="208"/>
                  </a:lnTo>
                  <a:lnTo>
                    <a:pt x="192" y="207"/>
                  </a:lnTo>
                  <a:lnTo>
                    <a:pt x="191" y="205"/>
                  </a:lnTo>
                  <a:lnTo>
                    <a:pt x="188" y="204"/>
                  </a:lnTo>
                  <a:lnTo>
                    <a:pt x="186" y="204"/>
                  </a:lnTo>
                  <a:lnTo>
                    <a:pt x="186" y="205"/>
                  </a:lnTo>
                  <a:lnTo>
                    <a:pt x="184" y="210"/>
                  </a:lnTo>
                  <a:lnTo>
                    <a:pt x="182" y="211"/>
                  </a:lnTo>
                  <a:lnTo>
                    <a:pt x="179" y="211"/>
                  </a:lnTo>
                  <a:lnTo>
                    <a:pt x="178" y="211"/>
                  </a:lnTo>
                  <a:lnTo>
                    <a:pt x="177" y="211"/>
                  </a:lnTo>
                  <a:lnTo>
                    <a:pt x="171" y="209"/>
                  </a:lnTo>
                  <a:lnTo>
                    <a:pt x="170" y="209"/>
                  </a:lnTo>
                  <a:lnTo>
                    <a:pt x="168" y="205"/>
                  </a:lnTo>
                  <a:lnTo>
                    <a:pt x="169" y="204"/>
                  </a:lnTo>
                  <a:lnTo>
                    <a:pt x="171" y="203"/>
                  </a:lnTo>
                  <a:lnTo>
                    <a:pt x="171" y="202"/>
                  </a:lnTo>
                  <a:lnTo>
                    <a:pt x="171" y="199"/>
                  </a:lnTo>
                  <a:lnTo>
                    <a:pt x="169" y="197"/>
                  </a:lnTo>
                  <a:lnTo>
                    <a:pt x="168" y="197"/>
                  </a:lnTo>
                  <a:lnTo>
                    <a:pt x="167" y="196"/>
                  </a:lnTo>
                  <a:lnTo>
                    <a:pt x="166" y="196"/>
                  </a:lnTo>
                  <a:lnTo>
                    <a:pt x="167" y="193"/>
                  </a:lnTo>
                  <a:lnTo>
                    <a:pt x="168" y="190"/>
                  </a:lnTo>
                  <a:lnTo>
                    <a:pt x="170" y="189"/>
                  </a:lnTo>
                  <a:lnTo>
                    <a:pt x="168" y="187"/>
                  </a:lnTo>
                  <a:lnTo>
                    <a:pt x="167" y="186"/>
                  </a:lnTo>
                  <a:lnTo>
                    <a:pt x="165" y="186"/>
                  </a:lnTo>
                  <a:lnTo>
                    <a:pt x="165" y="187"/>
                  </a:lnTo>
                  <a:lnTo>
                    <a:pt x="163" y="187"/>
                  </a:lnTo>
                  <a:lnTo>
                    <a:pt x="158" y="187"/>
                  </a:lnTo>
                  <a:lnTo>
                    <a:pt x="158" y="185"/>
                  </a:lnTo>
                  <a:lnTo>
                    <a:pt x="156" y="186"/>
                  </a:lnTo>
                  <a:lnTo>
                    <a:pt x="156" y="187"/>
                  </a:lnTo>
                  <a:lnTo>
                    <a:pt x="156" y="189"/>
                  </a:lnTo>
                  <a:lnTo>
                    <a:pt x="156" y="191"/>
                  </a:lnTo>
                  <a:lnTo>
                    <a:pt x="155" y="191"/>
                  </a:lnTo>
                  <a:lnTo>
                    <a:pt x="155" y="193"/>
                  </a:lnTo>
                  <a:lnTo>
                    <a:pt x="156" y="196"/>
                  </a:lnTo>
                  <a:lnTo>
                    <a:pt x="156" y="197"/>
                  </a:lnTo>
                  <a:lnTo>
                    <a:pt x="151" y="199"/>
                  </a:lnTo>
                  <a:lnTo>
                    <a:pt x="149" y="199"/>
                  </a:lnTo>
                  <a:lnTo>
                    <a:pt x="144" y="202"/>
                  </a:lnTo>
                  <a:lnTo>
                    <a:pt x="144" y="204"/>
                  </a:lnTo>
                  <a:lnTo>
                    <a:pt x="147" y="205"/>
                  </a:lnTo>
                  <a:lnTo>
                    <a:pt x="148" y="206"/>
                  </a:lnTo>
                  <a:lnTo>
                    <a:pt x="146" y="208"/>
                  </a:lnTo>
                  <a:lnTo>
                    <a:pt x="145" y="211"/>
                  </a:lnTo>
                  <a:lnTo>
                    <a:pt x="144" y="211"/>
                  </a:lnTo>
                  <a:lnTo>
                    <a:pt x="138" y="217"/>
                  </a:lnTo>
                  <a:lnTo>
                    <a:pt x="135" y="221"/>
                  </a:lnTo>
                  <a:lnTo>
                    <a:pt x="134" y="223"/>
                  </a:lnTo>
                  <a:lnTo>
                    <a:pt x="133" y="223"/>
                  </a:lnTo>
                  <a:lnTo>
                    <a:pt x="130" y="223"/>
                  </a:lnTo>
                  <a:lnTo>
                    <a:pt x="129" y="223"/>
                  </a:lnTo>
                  <a:lnTo>
                    <a:pt x="127" y="224"/>
                  </a:lnTo>
                  <a:lnTo>
                    <a:pt x="127" y="227"/>
                  </a:lnTo>
                  <a:lnTo>
                    <a:pt x="127" y="231"/>
                  </a:lnTo>
                  <a:lnTo>
                    <a:pt x="127" y="234"/>
                  </a:lnTo>
                  <a:lnTo>
                    <a:pt x="125" y="236"/>
                  </a:lnTo>
                  <a:lnTo>
                    <a:pt x="127" y="239"/>
                  </a:lnTo>
                  <a:lnTo>
                    <a:pt x="129" y="245"/>
                  </a:lnTo>
                  <a:lnTo>
                    <a:pt x="129" y="248"/>
                  </a:lnTo>
                  <a:lnTo>
                    <a:pt x="129" y="251"/>
                  </a:lnTo>
                  <a:lnTo>
                    <a:pt x="127" y="253"/>
                  </a:lnTo>
                  <a:lnTo>
                    <a:pt x="127" y="258"/>
                  </a:lnTo>
                  <a:lnTo>
                    <a:pt x="123" y="256"/>
                  </a:lnTo>
                  <a:lnTo>
                    <a:pt x="121" y="259"/>
                  </a:lnTo>
                  <a:lnTo>
                    <a:pt x="120" y="259"/>
                  </a:lnTo>
                  <a:lnTo>
                    <a:pt x="119" y="260"/>
                  </a:lnTo>
                  <a:lnTo>
                    <a:pt x="117" y="259"/>
                  </a:lnTo>
                  <a:lnTo>
                    <a:pt x="116" y="259"/>
                  </a:lnTo>
                  <a:lnTo>
                    <a:pt x="118" y="256"/>
                  </a:lnTo>
                  <a:lnTo>
                    <a:pt x="116" y="255"/>
                  </a:lnTo>
                  <a:lnTo>
                    <a:pt x="114" y="256"/>
                  </a:lnTo>
                  <a:lnTo>
                    <a:pt x="113" y="256"/>
                  </a:lnTo>
                  <a:lnTo>
                    <a:pt x="110" y="259"/>
                  </a:lnTo>
                  <a:lnTo>
                    <a:pt x="107" y="259"/>
                  </a:lnTo>
                  <a:lnTo>
                    <a:pt x="105" y="261"/>
                  </a:lnTo>
                  <a:lnTo>
                    <a:pt x="101" y="263"/>
                  </a:lnTo>
                  <a:lnTo>
                    <a:pt x="99" y="262"/>
                  </a:lnTo>
                  <a:lnTo>
                    <a:pt x="97" y="262"/>
                  </a:lnTo>
                  <a:lnTo>
                    <a:pt x="95" y="262"/>
                  </a:lnTo>
                  <a:lnTo>
                    <a:pt x="94" y="260"/>
                  </a:lnTo>
                  <a:lnTo>
                    <a:pt x="92" y="258"/>
                  </a:lnTo>
                  <a:lnTo>
                    <a:pt x="88" y="258"/>
                  </a:lnTo>
                  <a:lnTo>
                    <a:pt x="88" y="255"/>
                  </a:lnTo>
                  <a:lnTo>
                    <a:pt x="91" y="254"/>
                  </a:lnTo>
                  <a:lnTo>
                    <a:pt x="91" y="252"/>
                  </a:lnTo>
                  <a:lnTo>
                    <a:pt x="85" y="248"/>
                  </a:lnTo>
                  <a:lnTo>
                    <a:pt x="84" y="247"/>
                  </a:lnTo>
                  <a:lnTo>
                    <a:pt x="87" y="241"/>
                  </a:lnTo>
                  <a:lnTo>
                    <a:pt x="87" y="240"/>
                  </a:lnTo>
                  <a:lnTo>
                    <a:pt x="84" y="240"/>
                  </a:lnTo>
                  <a:lnTo>
                    <a:pt x="84" y="237"/>
                  </a:lnTo>
                  <a:lnTo>
                    <a:pt x="83" y="235"/>
                  </a:lnTo>
                  <a:lnTo>
                    <a:pt x="82" y="235"/>
                  </a:lnTo>
                  <a:lnTo>
                    <a:pt x="80" y="233"/>
                  </a:lnTo>
                  <a:lnTo>
                    <a:pt x="80" y="229"/>
                  </a:lnTo>
                  <a:lnTo>
                    <a:pt x="79" y="226"/>
                  </a:lnTo>
                  <a:lnTo>
                    <a:pt x="75" y="226"/>
                  </a:lnTo>
                  <a:lnTo>
                    <a:pt x="74" y="223"/>
                  </a:lnTo>
                  <a:lnTo>
                    <a:pt x="75" y="222"/>
                  </a:lnTo>
                  <a:lnTo>
                    <a:pt x="75" y="218"/>
                  </a:lnTo>
                  <a:lnTo>
                    <a:pt x="74" y="218"/>
                  </a:lnTo>
                  <a:lnTo>
                    <a:pt x="73" y="214"/>
                  </a:lnTo>
                  <a:lnTo>
                    <a:pt x="73" y="212"/>
                  </a:lnTo>
                  <a:lnTo>
                    <a:pt x="70" y="207"/>
                  </a:lnTo>
                  <a:lnTo>
                    <a:pt x="69" y="204"/>
                  </a:lnTo>
                  <a:lnTo>
                    <a:pt x="67" y="202"/>
                  </a:lnTo>
                  <a:lnTo>
                    <a:pt x="65" y="204"/>
                  </a:lnTo>
                  <a:lnTo>
                    <a:pt x="63" y="203"/>
                  </a:lnTo>
                  <a:lnTo>
                    <a:pt x="62" y="206"/>
                  </a:lnTo>
                  <a:lnTo>
                    <a:pt x="60" y="207"/>
                  </a:lnTo>
                  <a:lnTo>
                    <a:pt x="59" y="205"/>
                  </a:lnTo>
                  <a:lnTo>
                    <a:pt x="59" y="202"/>
                  </a:lnTo>
                  <a:lnTo>
                    <a:pt x="57" y="199"/>
                  </a:lnTo>
                  <a:lnTo>
                    <a:pt x="55" y="198"/>
                  </a:lnTo>
                  <a:lnTo>
                    <a:pt x="51" y="195"/>
                  </a:lnTo>
                  <a:lnTo>
                    <a:pt x="52" y="193"/>
                  </a:lnTo>
                  <a:lnTo>
                    <a:pt x="55" y="192"/>
                  </a:lnTo>
                  <a:lnTo>
                    <a:pt x="57" y="190"/>
                  </a:lnTo>
                  <a:lnTo>
                    <a:pt x="56" y="187"/>
                  </a:lnTo>
                  <a:lnTo>
                    <a:pt x="53" y="185"/>
                  </a:lnTo>
                  <a:lnTo>
                    <a:pt x="51" y="183"/>
                  </a:lnTo>
                  <a:lnTo>
                    <a:pt x="50" y="180"/>
                  </a:lnTo>
                  <a:lnTo>
                    <a:pt x="48" y="179"/>
                  </a:lnTo>
                  <a:lnTo>
                    <a:pt x="45" y="176"/>
                  </a:lnTo>
                  <a:lnTo>
                    <a:pt x="45" y="174"/>
                  </a:lnTo>
                  <a:lnTo>
                    <a:pt x="43" y="171"/>
                  </a:lnTo>
                  <a:lnTo>
                    <a:pt x="42" y="171"/>
                  </a:lnTo>
                  <a:lnTo>
                    <a:pt x="41" y="173"/>
                  </a:lnTo>
                  <a:lnTo>
                    <a:pt x="38" y="178"/>
                  </a:lnTo>
                  <a:lnTo>
                    <a:pt x="36" y="179"/>
                  </a:lnTo>
                  <a:lnTo>
                    <a:pt x="34" y="181"/>
                  </a:lnTo>
                  <a:lnTo>
                    <a:pt x="34" y="185"/>
                  </a:lnTo>
                  <a:lnTo>
                    <a:pt x="33" y="194"/>
                  </a:lnTo>
                  <a:lnTo>
                    <a:pt x="33" y="193"/>
                  </a:lnTo>
                  <a:lnTo>
                    <a:pt x="32" y="193"/>
                  </a:lnTo>
                  <a:lnTo>
                    <a:pt x="31" y="187"/>
                  </a:lnTo>
                  <a:lnTo>
                    <a:pt x="28" y="185"/>
                  </a:lnTo>
                  <a:lnTo>
                    <a:pt x="29" y="177"/>
                  </a:lnTo>
                  <a:lnTo>
                    <a:pt x="28" y="173"/>
                  </a:lnTo>
                  <a:lnTo>
                    <a:pt x="29" y="170"/>
                  </a:lnTo>
                  <a:lnTo>
                    <a:pt x="29" y="169"/>
                  </a:lnTo>
                  <a:lnTo>
                    <a:pt x="30" y="165"/>
                  </a:lnTo>
                  <a:lnTo>
                    <a:pt x="31" y="161"/>
                  </a:lnTo>
                  <a:lnTo>
                    <a:pt x="30" y="158"/>
                  </a:lnTo>
                  <a:lnTo>
                    <a:pt x="30" y="154"/>
                  </a:lnTo>
                  <a:lnTo>
                    <a:pt x="31" y="150"/>
                  </a:lnTo>
                  <a:lnTo>
                    <a:pt x="31" y="145"/>
                  </a:lnTo>
                  <a:lnTo>
                    <a:pt x="29" y="142"/>
                  </a:lnTo>
                  <a:lnTo>
                    <a:pt x="32" y="135"/>
                  </a:lnTo>
                  <a:lnTo>
                    <a:pt x="31" y="133"/>
                  </a:lnTo>
                  <a:lnTo>
                    <a:pt x="32" y="132"/>
                  </a:lnTo>
                  <a:lnTo>
                    <a:pt x="31" y="128"/>
                  </a:lnTo>
                  <a:lnTo>
                    <a:pt x="31" y="127"/>
                  </a:lnTo>
                  <a:lnTo>
                    <a:pt x="31" y="123"/>
                  </a:lnTo>
                  <a:lnTo>
                    <a:pt x="31" y="120"/>
                  </a:lnTo>
                  <a:lnTo>
                    <a:pt x="31" y="118"/>
                  </a:lnTo>
                  <a:lnTo>
                    <a:pt x="31" y="115"/>
                  </a:lnTo>
                  <a:lnTo>
                    <a:pt x="31" y="114"/>
                  </a:lnTo>
                  <a:lnTo>
                    <a:pt x="30" y="109"/>
                  </a:lnTo>
                  <a:lnTo>
                    <a:pt x="30" y="107"/>
                  </a:lnTo>
                  <a:lnTo>
                    <a:pt x="28" y="105"/>
                  </a:lnTo>
                  <a:lnTo>
                    <a:pt x="27" y="102"/>
                  </a:lnTo>
                  <a:lnTo>
                    <a:pt x="26" y="99"/>
                  </a:lnTo>
                  <a:lnTo>
                    <a:pt x="25" y="97"/>
                  </a:lnTo>
                  <a:lnTo>
                    <a:pt x="25" y="95"/>
                  </a:lnTo>
                  <a:lnTo>
                    <a:pt x="25" y="94"/>
                  </a:lnTo>
                  <a:lnTo>
                    <a:pt x="24" y="93"/>
                  </a:lnTo>
                  <a:lnTo>
                    <a:pt x="22" y="91"/>
                  </a:lnTo>
                  <a:lnTo>
                    <a:pt x="23" y="87"/>
                  </a:lnTo>
                  <a:lnTo>
                    <a:pt x="24" y="86"/>
                  </a:lnTo>
                  <a:lnTo>
                    <a:pt x="25" y="87"/>
                  </a:lnTo>
                  <a:lnTo>
                    <a:pt x="27" y="90"/>
                  </a:lnTo>
                  <a:lnTo>
                    <a:pt x="27" y="87"/>
                  </a:lnTo>
                  <a:lnTo>
                    <a:pt x="29" y="87"/>
                  </a:lnTo>
                  <a:lnTo>
                    <a:pt x="31" y="85"/>
                  </a:lnTo>
                  <a:lnTo>
                    <a:pt x="31" y="84"/>
                  </a:lnTo>
                  <a:lnTo>
                    <a:pt x="25" y="78"/>
                  </a:lnTo>
                  <a:lnTo>
                    <a:pt x="20" y="73"/>
                  </a:lnTo>
                  <a:lnTo>
                    <a:pt x="20" y="70"/>
                  </a:lnTo>
                  <a:lnTo>
                    <a:pt x="20" y="66"/>
                  </a:lnTo>
                  <a:lnTo>
                    <a:pt x="21" y="62"/>
                  </a:lnTo>
                  <a:lnTo>
                    <a:pt x="18" y="61"/>
                  </a:lnTo>
                  <a:lnTo>
                    <a:pt x="14" y="58"/>
                  </a:lnTo>
                  <a:lnTo>
                    <a:pt x="15" y="54"/>
                  </a:lnTo>
                  <a:lnTo>
                    <a:pt x="15" y="53"/>
                  </a:lnTo>
                  <a:lnTo>
                    <a:pt x="12" y="52"/>
                  </a:lnTo>
                  <a:lnTo>
                    <a:pt x="12" y="51"/>
                  </a:lnTo>
                  <a:lnTo>
                    <a:pt x="11" y="49"/>
                  </a:lnTo>
                  <a:lnTo>
                    <a:pt x="9" y="49"/>
                  </a:lnTo>
                  <a:lnTo>
                    <a:pt x="8" y="47"/>
                  </a:lnTo>
                  <a:lnTo>
                    <a:pt x="6" y="47"/>
                  </a:lnTo>
                  <a:lnTo>
                    <a:pt x="5" y="46"/>
                  </a:lnTo>
                  <a:lnTo>
                    <a:pt x="3" y="43"/>
                  </a:lnTo>
                  <a:lnTo>
                    <a:pt x="1" y="41"/>
                  </a:lnTo>
                  <a:lnTo>
                    <a:pt x="0" y="41"/>
                  </a:lnTo>
                  <a:lnTo>
                    <a:pt x="0" y="37"/>
                  </a:lnTo>
                </a:path>
              </a:pathLst>
            </a:custGeom>
            <a:solidFill>
              <a:srgbClr val="CCFFFF"/>
            </a:solidFill>
            <a:ln w="12700">
              <a:solidFill>
                <a:srgbClr val="FFFF00"/>
              </a:solidFill>
              <a:round/>
              <a:headEnd/>
              <a:tailEnd/>
            </a:ln>
          </p:spPr>
          <p:txBody>
            <a:bodyPr/>
            <a:lstStyle/>
            <a:p>
              <a:endParaRPr lang="zh-CN" altLang="en-US"/>
            </a:p>
          </p:txBody>
        </p:sp>
        <p:sp>
          <p:nvSpPr>
            <p:cNvPr id="61478" name="Freeform 152">
              <a:extLst>
                <a:ext uri="{FF2B5EF4-FFF2-40B4-BE49-F238E27FC236}">
                  <a16:creationId xmlns:a16="http://schemas.microsoft.com/office/drawing/2014/main" id="{8E390051-ADAC-46AA-B3BD-8BB9369FEE04}"/>
                </a:ext>
              </a:extLst>
            </p:cNvPr>
            <p:cNvSpPr>
              <a:spLocks/>
            </p:cNvSpPr>
            <p:nvPr/>
          </p:nvSpPr>
          <p:spPr bwMode="auto">
            <a:xfrm>
              <a:off x="2706" y="2254"/>
              <a:ext cx="248" cy="258"/>
            </a:xfrm>
            <a:custGeom>
              <a:avLst/>
              <a:gdLst>
                <a:gd name="T0" fmla="*/ 2 w 248"/>
                <a:gd name="T1" fmla="*/ 156 h 258"/>
                <a:gd name="T2" fmla="*/ 1 w 248"/>
                <a:gd name="T3" fmla="*/ 143 h 258"/>
                <a:gd name="T4" fmla="*/ 12 w 248"/>
                <a:gd name="T5" fmla="*/ 117 h 258"/>
                <a:gd name="T6" fmla="*/ 23 w 248"/>
                <a:gd name="T7" fmla="*/ 113 h 258"/>
                <a:gd name="T8" fmla="*/ 33 w 248"/>
                <a:gd name="T9" fmla="*/ 102 h 258"/>
                <a:gd name="T10" fmla="*/ 41 w 248"/>
                <a:gd name="T11" fmla="*/ 93 h 258"/>
                <a:gd name="T12" fmla="*/ 45 w 248"/>
                <a:gd name="T13" fmla="*/ 65 h 258"/>
                <a:gd name="T14" fmla="*/ 37 w 248"/>
                <a:gd name="T15" fmla="*/ 50 h 258"/>
                <a:gd name="T16" fmla="*/ 31 w 248"/>
                <a:gd name="T17" fmla="*/ 30 h 258"/>
                <a:gd name="T18" fmla="*/ 42 w 248"/>
                <a:gd name="T19" fmla="*/ 29 h 258"/>
                <a:gd name="T20" fmla="*/ 46 w 248"/>
                <a:gd name="T21" fmla="*/ 11 h 258"/>
                <a:gd name="T22" fmla="*/ 54 w 248"/>
                <a:gd name="T23" fmla="*/ 8 h 258"/>
                <a:gd name="T24" fmla="*/ 61 w 248"/>
                <a:gd name="T25" fmla="*/ 12 h 258"/>
                <a:gd name="T26" fmla="*/ 65 w 248"/>
                <a:gd name="T27" fmla="*/ 23 h 258"/>
                <a:gd name="T28" fmla="*/ 82 w 248"/>
                <a:gd name="T29" fmla="*/ 22 h 258"/>
                <a:gd name="T30" fmla="*/ 88 w 248"/>
                <a:gd name="T31" fmla="*/ 41 h 258"/>
                <a:gd name="T32" fmla="*/ 102 w 248"/>
                <a:gd name="T33" fmla="*/ 49 h 258"/>
                <a:gd name="T34" fmla="*/ 111 w 248"/>
                <a:gd name="T35" fmla="*/ 71 h 258"/>
                <a:gd name="T36" fmla="*/ 117 w 248"/>
                <a:gd name="T37" fmla="*/ 90 h 258"/>
                <a:gd name="T38" fmla="*/ 132 w 248"/>
                <a:gd name="T39" fmla="*/ 104 h 258"/>
                <a:gd name="T40" fmla="*/ 148 w 248"/>
                <a:gd name="T41" fmla="*/ 101 h 258"/>
                <a:gd name="T42" fmla="*/ 161 w 248"/>
                <a:gd name="T43" fmla="*/ 90 h 258"/>
                <a:gd name="T44" fmla="*/ 162 w 248"/>
                <a:gd name="T45" fmla="*/ 65 h 258"/>
                <a:gd name="T46" fmla="*/ 179 w 248"/>
                <a:gd name="T47" fmla="*/ 50 h 258"/>
                <a:gd name="T48" fmla="*/ 186 w 248"/>
                <a:gd name="T49" fmla="*/ 35 h 258"/>
                <a:gd name="T50" fmla="*/ 197 w 248"/>
                <a:gd name="T51" fmla="*/ 29 h 258"/>
                <a:gd name="T52" fmla="*/ 200 w 248"/>
                <a:gd name="T53" fmla="*/ 39 h 258"/>
                <a:gd name="T54" fmla="*/ 209 w 248"/>
                <a:gd name="T55" fmla="*/ 53 h 258"/>
                <a:gd name="T56" fmla="*/ 223 w 248"/>
                <a:gd name="T57" fmla="*/ 47 h 258"/>
                <a:gd name="T58" fmla="*/ 224 w 248"/>
                <a:gd name="T59" fmla="*/ 69 h 258"/>
                <a:gd name="T60" fmla="*/ 200 w 248"/>
                <a:gd name="T61" fmla="*/ 65 h 258"/>
                <a:gd name="T62" fmla="*/ 183 w 248"/>
                <a:gd name="T63" fmla="*/ 77 h 258"/>
                <a:gd name="T64" fmla="*/ 186 w 248"/>
                <a:gd name="T65" fmla="*/ 94 h 258"/>
                <a:gd name="T66" fmla="*/ 206 w 248"/>
                <a:gd name="T67" fmla="*/ 94 h 258"/>
                <a:gd name="T68" fmla="*/ 200 w 248"/>
                <a:gd name="T69" fmla="*/ 113 h 258"/>
                <a:gd name="T70" fmla="*/ 202 w 248"/>
                <a:gd name="T71" fmla="*/ 130 h 258"/>
                <a:gd name="T72" fmla="*/ 206 w 248"/>
                <a:gd name="T73" fmla="*/ 142 h 258"/>
                <a:gd name="T74" fmla="*/ 201 w 248"/>
                <a:gd name="T75" fmla="*/ 161 h 258"/>
                <a:gd name="T76" fmla="*/ 219 w 248"/>
                <a:gd name="T77" fmla="*/ 166 h 258"/>
                <a:gd name="T78" fmla="*/ 230 w 248"/>
                <a:gd name="T79" fmla="*/ 172 h 258"/>
                <a:gd name="T80" fmla="*/ 245 w 248"/>
                <a:gd name="T81" fmla="*/ 178 h 258"/>
                <a:gd name="T82" fmla="*/ 237 w 248"/>
                <a:gd name="T83" fmla="*/ 191 h 258"/>
                <a:gd name="T84" fmla="*/ 220 w 248"/>
                <a:gd name="T85" fmla="*/ 195 h 258"/>
                <a:gd name="T86" fmla="*/ 186 w 248"/>
                <a:gd name="T87" fmla="*/ 209 h 258"/>
                <a:gd name="T88" fmla="*/ 170 w 248"/>
                <a:gd name="T89" fmla="*/ 212 h 258"/>
                <a:gd name="T90" fmla="*/ 152 w 248"/>
                <a:gd name="T91" fmla="*/ 217 h 258"/>
                <a:gd name="T92" fmla="*/ 135 w 248"/>
                <a:gd name="T93" fmla="*/ 217 h 258"/>
                <a:gd name="T94" fmla="*/ 111 w 248"/>
                <a:gd name="T95" fmla="*/ 226 h 258"/>
                <a:gd name="T96" fmla="*/ 105 w 248"/>
                <a:gd name="T97" fmla="*/ 255 h 258"/>
                <a:gd name="T98" fmla="*/ 93 w 248"/>
                <a:gd name="T99" fmla="*/ 238 h 258"/>
                <a:gd name="T100" fmla="*/ 70 w 248"/>
                <a:gd name="T101" fmla="*/ 242 h 258"/>
                <a:gd name="T102" fmla="*/ 62 w 248"/>
                <a:gd name="T103" fmla="*/ 225 h 258"/>
                <a:gd name="T104" fmla="*/ 45 w 248"/>
                <a:gd name="T105" fmla="*/ 221 h 258"/>
                <a:gd name="T106" fmla="*/ 49 w 248"/>
                <a:gd name="T107" fmla="*/ 200 h 258"/>
                <a:gd name="T108" fmla="*/ 48 w 248"/>
                <a:gd name="T109" fmla="*/ 191 h 258"/>
                <a:gd name="T110" fmla="*/ 36 w 248"/>
                <a:gd name="T111" fmla="*/ 173 h 258"/>
                <a:gd name="T112" fmla="*/ 34 w 248"/>
                <a:gd name="T113" fmla="*/ 157 h 2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258"/>
                <a:gd name="T173" fmla="*/ 248 w 248"/>
                <a:gd name="T174" fmla="*/ 258 h 2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258">
                  <a:moveTo>
                    <a:pt x="19" y="156"/>
                  </a:moveTo>
                  <a:lnTo>
                    <a:pt x="15" y="157"/>
                  </a:lnTo>
                  <a:lnTo>
                    <a:pt x="12" y="156"/>
                  </a:lnTo>
                  <a:lnTo>
                    <a:pt x="11" y="157"/>
                  </a:lnTo>
                  <a:lnTo>
                    <a:pt x="8" y="158"/>
                  </a:lnTo>
                  <a:lnTo>
                    <a:pt x="4" y="161"/>
                  </a:lnTo>
                  <a:lnTo>
                    <a:pt x="1" y="161"/>
                  </a:lnTo>
                  <a:lnTo>
                    <a:pt x="0" y="157"/>
                  </a:lnTo>
                  <a:lnTo>
                    <a:pt x="2" y="156"/>
                  </a:lnTo>
                  <a:lnTo>
                    <a:pt x="5" y="153"/>
                  </a:lnTo>
                  <a:lnTo>
                    <a:pt x="6" y="152"/>
                  </a:lnTo>
                  <a:lnTo>
                    <a:pt x="6" y="151"/>
                  </a:lnTo>
                  <a:lnTo>
                    <a:pt x="7" y="149"/>
                  </a:lnTo>
                  <a:lnTo>
                    <a:pt x="6" y="149"/>
                  </a:lnTo>
                  <a:lnTo>
                    <a:pt x="4" y="146"/>
                  </a:lnTo>
                  <a:lnTo>
                    <a:pt x="6" y="145"/>
                  </a:lnTo>
                  <a:lnTo>
                    <a:pt x="5" y="144"/>
                  </a:lnTo>
                  <a:lnTo>
                    <a:pt x="1" y="143"/>
                  </a:lnTo>
                  <a:lnTo>
                    <a:pt x="0" y="141"/>
                  </a:lnTo>
                  <a:lnTo>
                    <a:pt x="1" y="137"/>
                  </a:lnTo>
                  <a:lnTo>
                    <a:pt x="3" y="133"/>
                  </a:lnTo>
                  <a:lnTo>
                    <a:pt x="6" y="131"/>
                  </a:lnTo>
                  <a:lnTo>
                    <a:pt x="9" y="130"/>
                  </a:lnTo>
                  <a:lnTo>
                    <a:pt x="7" y="128"/>
                  </a:lnTo>
                  <a:lnTo>
                    <a:pt x="9" y="124"/>
                  </a:lnTo>
                  <a:lnTo>
                    <a:pt x="11" y="121"/>
                  </a:lnTo>
                  <a:lnTo>
                    <a:pt x="12" y="117"/>
                  </a:lnTo>
                  <a:lnTo>
                    <a:pt x="13" y="118"/>
                  </a:lnTo>
                  <a:lnTo>
                    <a:pt x="14" y="120"/>
                  </a:lnTo>
                  <a:lnTo>
                    <a:pt x="15" y="119"/>
                  </a:lnTo>
                  <a:lnTo>
                    <a:pt x="18" y="118"/>
                  </a:lnTo>
                  <a:lnTo>
                    <a:pt x="19" y="118"/>
                  </a:lnTo>
                  <a:lnTo>
                    <a:pt x="20" y="117"/>
                  </a:lnTo>
                  <a:lnTo>
                    <a:pt x="20" y="116"/>
                  </a:lnTo>
                  <a:lnTo>
                    <a:pt x="21" y="115"/>
                  </a:lnTo>
                  <a:lnTo>
                    <a:pt x="23" y="113"/>
                  </a:lnTo>
                  <a:lnTo>
                    <a:pt x="22" y="112"/>
                  </a:lnTo>
                  <a:lnTo>
                    <a:pt x="22" y="111"/>
                  </a:lnTo>
                  <a:lnTo>
                    <a:pt x="23" y="108"/>
                  </a:lnTo>
                  <a:lnTo>
                    <a:pt x="24" y="109"/>
                  </a:lnTo>
                  <a:lnTo>
                    <a:pt x="26" y="109"/>
                  </a:lnTo>
                  <a:lnTo>
                    <a:pt x="28" y="111"/>
                  </a:lnTo>
                  <a:lnTo>
                    <a:pt x="32" y="107"/>
                  </a:lnTo>
                  <a:lnTo>
                    <a:pt x="33" y="104"/>
                  </a:lnTo>
                  <a:lnTo>
                    <a:pt x="33" y="102"/>
                  </a:lnTo>
                  <a:lnTo>
                    <a:pt x="36" y="103"/>
                  </a:lnTo>
                  <a:lnTo>
                    <a:pt x="37" y="104"/>
                  </a:lnTo>
                  <a:lnTo>
                    <a:pt x="39" y="103"/>
                  </a:lnTo>
                  <a:lnTo>
                    <a:pt x="38" y="101"/>
                  </a:lnTo>
                  <a:lnTo>
                    <a:pt x="37" y="97"/>
                  </a:lnTo>
                  <a:lnTo>
                    <a:pt x="37" y="93"/>
                  </a:lnTo>
                  <a:lnTo>
                    <a:pt x="38" y="95"/>
                  </a:lnTo>
                  <a:lnTo>
                    <a:pt x="40" y="95"/>
                  </a:lnTo>
                  <a:lnTo>
                    <a:pt x="41" y="93"/>
                  </a:lnTo>
                  <a:lnTo>
                    <a:pt x="40" y="90"/>
                  </a:lnTo>
                  <a:lnTo>
                    <a:pt x="41" y="88"/>
                  </a:lnTo>
                  <a:lnTo>
                    <a:pt x="42" y="85"/>
                  </a:lnTo>
                  <a:lnTo>
                    <a:pt x="44" y="80"/>
                  </a:lnTo>
                  <a:lnTo>
                    <a:pt x="44" y="76"/>
                  </a:lnTo>
                  <a:lnTo>
                    <a:pt x="44" y="69"/>
                  </a:lnTo>
                  <a:lnTo>
                    <a:pt x="45" y="69"/>
                  </a:lnTo>
                  <a:lnTo>
                    <a:pt x="45" y="65"/>
                  </a:lnTo>
                  <a:lnTo>
                    <a:pt x="44" y="63"/>
                  </a:lnTo>
                  <a:lnTo>
                    <a:pt x="46" y="58"/>
                  </a:lnTo>
                  <a:lnTo>
                    <a:pt x="44" y="54"/>
                  </a:lnTo>
                  <a:lnTo>
                    <a:pt x="46" y="50"/>
                  </a:lnTo>
                  <a:lnTo>
                    <a:pt x="46" y="49"/>
                  </a:lnTo>
                  <a:lnTo>
                    <a:pt x="44" y="47"/>
                  </a:lnTo>
                  <a:lnTo>
                    <a:pt x="40" y="45"/>
                  </a:lnTo>
                  <a:lnTo>
                    <a:pt x="37" y="48"/>
                  </a:lnTo>
                  <a:lnTo>
                    <a:pt x="37" y="50"/>
                  </a:lnTo>
                  <a:lnTo>
                    <a:pt x="35" y="49"/>
                  </a:lnTo>
                  <a:lnTo>
                    <a:pt x="35" y="47"/>
                  </a:lnTo>
                  <a:lnTo>
                    <a:pt x="34" y="44"/>
                  </a:lnTo>
                  <a:lnTo>
                    <a:pt x="33" y="40"/>
                  </a:lnTo>
                  <a:lnTo>
                    <a:pt x="33" y="37"/>
                  </a:lnTo>
                  <a:lnTo>
                    <a:pt x="31" y="34"/>
                  </a:lnTo>
                  <a:lnTo>
                    <a:pt x="32" y="32"/>
                  </a:lnTo>
                  <a:lnTo>
                    <a:pt x="32" y="30"/>
                  </a:lnTo>
                  <a:lnTo>
                    <a:pt x="31" y="30"/>
                  </a:lnTo>
                  <a:lnTo>
                    <a:pt x="33" y="29"/>
                  </a:lnTo>
                  <a:lnTo>
                    <a:pt x="35" y="28"/>
                  </a:lnTo>
                  <a:lnTo>
                    <a:pt x="33" y="25"/>
                  </a:lnTo>
                  <a:lnTo>
                    <a:pt x="35" y="24"/>
                  </a:lnTo>
                  <a:lnTo>
                    <a:pt x="35" y="25"/>
                  </a:lnTo>
                  <a:lnTo>
                    <a:pt x="36" y="28"/>
                  </a:lnTo>
                  <a:lnTo>
                    <a:pt x="37" y="29"/>
                  </a:lnTo>
                  <a:lnTo>
                    <a:pt x="39" y="29"/>
                  </a:lnTo>
                  <a:lnTo>
                    <a:pt x="42" y="29"/>
                  </a:lnTo>
                  <a:lnTo>
                    <a:pt x="43" y="28"/>
                  </a:lnTo>
                  <a:lnTo>
                    <a:pt x="45" y="27"/>
                  </a:lnTo>
                  <a:lnTo>
                    <a:pt x="46" y="26"/>
                  </a:lnTo>
                  <a:lnTo>
                    <a:pt x="46" y="23"/>
                  </a:lnTo>
                  <a:lnTo>
                    <a:pt x="45" y="20"/>
                  </a:lnTo>
                  <a:lnTo>
                    <a:pt x="45" y="17"/>
                  </a:lnTo>
                  <a:lnTo>
                    <a:pt x="45" y="16"/>
                  </a:lnTo>
                  <a:lnTo>
                    <a:pt x="46" y="14"/>
                  </a:lnTo>
                  <a:lnTo>
                    <a:pt x="46" y="11"/>
                  </a:lnTo>
                  <a:lnTo>
                    <a:pt x="48" y="8"/>
                  </a:lnTo>
                  <a:lnTo>
                    <a:pt x="48" y="5"/>
                  </a:lnTo>
                  <a:lnTo>
                    <a:pt x="48" y="4"/>
                  </a:lnTo>
                  <a:lnTo>
                    <a:pt x="50" y="5"/>
                  </a:lnTo>
                  <a:lnTo>
                    <a:pt x="51" y="5"/>
                  </a:lnTo>
                  <a:lnTo>
                    <a:pt x="50" y="8"/>
                  </a:lnTo>
                  <a:lnTo>
                    <a:pt x="50" y="10"/>
                  </a:lnTo>
                  <a:lnTo>
                    <a:pt x="53" y="9"/>
                  </a:lnTo>
                  <a:lnTo>
                    <a:pt x="54" y="8"/>
                  </a:lnTo>
                  <a:lnTo>
                    <a:pt x="54" y="5"/>
                  </a:lnTo>
                  <a:lnTo>
                    <a:pt x="57" y="5"/>
                  </a:lnTo>
                  <a:lnTo>
                    <a:pt x="57" y="1"/>
                  </a:lnTo>
                  <a:lnTo>
                    <a:pt x="60" y="0"/>
                  </a:lnTo>
                  <a:lnTo>
                    <a:pt x="61" y="0"/>
                  </a:lnTo>
                  <a:lnTo>
                    <a:pt x="62" y="3"/>
                  </a:lnTo>
                  <a:lnTo>
                    <a:pt x="61" y="7"/>
                  </a:lnTo>
                  <a:lnTo>
                    <a:pt x="61" y="11"/>
                  </a:lnTo>
                  <a:lnTo>
                    <a:pt x="61" y="12"/>
                  </a:lnTo>
                  <a:lnTo>
                    <a:pt x="60" y="15"/>
                  </a:lnTo>
                  <a:lnTo>
                    <a:pt x="61" y="19"/>
                  </a:lnTo>
                  <a:lnTo>
                    <a:pt x="60" y="27"/>
                  </a:lnTo>
                  <a:lnTo>
                    <a:pt x="62" y="29"/>
                  </a:lnTo>
                  <a:lnTo>
                    <a:pt x="63" y="35"/>
                  </a:lnTo>
                  <a:lnTo>
                    <a:pt x="64" y="35"/>
                  </a:lnTo>
                  <a:lnTo>
                    <a:pt x="64" y="36"/>
                  </a:lnTo>
                  <a:lnTo>
                    <a:pt x="65" y="27"/>
                  </a:lnTo>
                  <a:lnTo>
                    <a:pt x="65" y="23"/>
                  </a:lnTo>
                  <a:lnTo>
                    <a:pt x="68" y="21"/>
                  </a:lnTo>
                  <a:lnTo>
                    <a:pt x="70" y="20"/>
                  </a:lnTo>
                  <a:lnTo>
                    <a:pt x="73" y="15"/>
                  </a:lnTo>
                  <a:lnTo>
                    <a:pt x="74" y="13"/>
                  </a:lnTo>
                  <a:lnTo>
                    <a:pt x="76" y="16"/>
                  </a:lnTo>
                  <a:lnTo>
                    <a:pt x="76" y="17"/>
                  </a:lnTo>
                  <a:lnTo>
                    <a:pt x="79" y="21"/>
                  </a:lnTo>
                  <a:lnTo>
                    <a:pt x="82" y="22"/>
                  </a:lnTo>
                  <a:lnTo>
                    <a:pt x="84" y="25"/>
                  </a:lnTo>
                  <a:lnTo>
                    <a:pt x="85" y="27"/>
                  </a:lnTo>
                  <a:lnTo>
                    <a:pt x="87" y="29"/>
                  </a:lnTo>
                  <a:lnTo>
                    <a:pt x="88" y="32"/>
                  </a:lnTo>
                  <a:lnTo>
                    <a:pt x="86" y="34"/>
                  </a:lnTo>
                  <a:lnTo>
                    <a:pt x="84" y="35"/>
                  </a:lnTo>
                  <a:lnTo>
                    <a:pt x="84" y="37"/>
                  </a:lnTo>
                  <a:lnTo>
                    <a:pt x="86" y="40"/>
                  </a:lnTo>
                  <a:lnTo>
                    <a:pt x="88" y="41"/>
                  </a:lnTo>
                  <a:lnTo>
                    <a:pt x="90" y="44"/>
                  </a:lnTo>
                  <a:lnTo>
                    <a:pt x="90" y="47"/>
                  </a:lnTo>
                  <a:lnTo>
                    <a:pt x="93" y="49"/>
                  </a:lnTo>
                  <a:lnTo>
                    <a:pt x="94" y="48"/>
                  </a:lnTo>
                  <a:lnTo>
                    <a:pt x="96" y="45"/>
                  </a:lnTo>
                  <a:lnTo>
                    <a:pt x="97" y="46"/>
                  </a:lnTo>
                  <a:lnTo>
                    <a:pt x="98" y="44"/>
                  </a:lnTo>
                  <a:lnTo>
                    <a:pt x="101" y="46"/>
                  </a:lnTo>
                  <a:lnTo>
                    <a:pt x="102" y="49"/>
                  </a:lnTo>
                  <a:lnTo>
                    <a:pt x="105" y="54"/>
                  </a:lnTo>
                  <a:lnTo>
                    <a:pt x="105" y="56"/>
                  </a:lnTo>
                  <a:lnTo>
                    <a:pt x="106" y="60"/>
                  </a:lnTo>
                  <a:lnTo>
                    <a:pt x="108" y="60"/>
                  </a:lnTo>
                  <a:lnTo>
                    <a:pt x="108" y="64"/>
                  </a:lnTo>
                  <a:lnTo>
                    <a:pt x="106" y="65"/>
                  </a:lnTo>
                  <a:lnTo>
                    <a:pt x="108" y="68"/>
                  </a:lnTo>
                  <a:lnTo>
                    <a:pt x="111" y="68"/>
                  </a:lnTo>
                  <a:lnTo>
                    <a:pt x="111" y="71"/>
                  </a:lnTo>
                  <a:lnTo>
                    <a:pt x="111" y="75"/>
                  </a:lnTo>
                  <a:lnTo>
                    <a:pt x="114" y="77"/>
                  </a:lnTo>
                  <a:lnTo>
                    <a:pt x="117" y="79"/>
                  </a:lnTo>
                  <a:lnTo>
                    <a:pt x="117" y="82"/>
                  </a:lnTo>
                  <a:lnTo>
                    <a:pt x="120" y="82"/>
                  </a:lnTo>
                  <a:lnTo>
                    <a:pt x="120" y="83"/>
                  </a:lnTo>
                  <a:lnTo>
                    <a:pt x="117" y="89"/>
                  </a:lnTo>
                  <a:lnTo>
                    <a:pt x="117" y="90"/>
                  </a:lnTo>
                  <a:lnTo>
                    <a:pt x="123" y="94"/>
                  </a:lnTo>
                  <a:lnTo>
                    <a:pt x="123" y="96"/>
                  </a:lnTo>
                  <a:lnTo>
                    <a:pt x="120" y="97"/>
                  </a:lnTo>
                  <a:lnTo>
                    <a:pt x="120" y="100"/>
                  </a:lnTo>
                  <a:lnTo>
                    <a:pt x="123" y="100"/>
                  </a:lnTo>
                  <a:lnTo>
                    <a:pt x="126" y="102"/>
                  </a:lnTo>
                  <a:lnTo>
                    <a:pt x="126" y="104"/>
                  </a:lnTo>
                  <a:lnTo>
                    <a:pt x="129" y="104"/>
                  </a:lnTo>
                  <a:lnTo>
                    <a:pt x="132" y="104"/>
                  </a:lnTo>
                  <a:lnTo>
                    <a:pt x="133" y="105"/>
                  </a:lnTo>
                  <a:lnTo>
                    <a:pt x="137" y="103"/>
                  </a:lnTo>
                  <a:lnTo>
                    <a:pt x="138" y="101"/>
                  </a:lnTo>
                  <a:lnTo>
                    <a:pt x="143" y="101"/>
                  </a:lnTo>
                  <a:lnTo>
                    <a:pt x="145" y="99"/>
                  </a:lnTo>
                  <a:lnTo>
                    <a:pt x="147" y="99"/>
                  </a:lnTo>
                  <a:lnTo>
                    <a:pt x="148" y="97"/>
                  </a:lnTo>
                  <a:lnTo>
                    <a:pt x="150" y="99"/>
                  </a:lnTo>
                  <a:lnTo>
                    <a:pt x="148" y="101"/>
                  </a:lnTo>
                  <a:lnTo>
                    <a:pt x="149" y="101"/>
                  </a:lnTo>
                  <a:lnTo>
                    <a:pt x="150" y="102"/>
                  </a:lnTo>
                  <a:lnTo>
                    <a:pt x="152" y="101"/>
                  </a:lnTo>
                  <a:lnTo>
                    <a:pt x="153" y="101"/>
                  </a:lnTo>
                  <a:lnTo>
                    <a:pt x="156" y="99"/>
                  </a:lnTo>
                  <a:lnTo>
                    <a:pt x="160" y="100"/>
                  </a:lnTo>
                  <a:lnTo>
                    <a:pt x="160" y="95"/>
                  </a:lnTo>
                  <a:lnTo>
                    <a:pt x="161" y="93"/>
                  </a:lnTo>
                  <a:lnTo>
                    <a:pt x="161" y="90"/>
                  </a:lnTo>
                  <a:lnTo>
                    <a:pt x="161" y="87"/>
                  </a:lnTo>
                  <a:lnTo>
                    <a:pt x="160" y="81"/>
                  </a:lnTo>
                  <a:lnTo>
                    <a:pt x="158" y="78"/>
                  </a:lnTo>
                  <a:lnTo>
                    <a:pt x="160" y="76"/>
                  </a:lnTo>
                  <a:lnTo>
                    <a:pt x="160" y="73"/>
                  </a:lnTo>
                  <a:lnTo>
                    <a:pt x="160" y="69"/>
                  </a:lnTo>
                  <a:lnTo>
                    <a:pt x="160" y="66"/>
                  </a:lnTo>
                  <a:lnTo>
                    <a:pt x="161" y="65"/>
                  </a:lnTo>
                  <a:lnTo>
                    <a:pt x="162" y="65"/>
                  </a:lnTo>
                  <a:lnTo>
                    <a:pt x="165" y="65"/>
                  </a:lnTo>
                  <a:lnTo>
                    <a:pt x="167" y="65"/>
                  </a:lnTo>
                  <a:lnTo>
                    <a:pt x="168" y="63"/>
                  </a:lnTo>
                  <a:lnTo>
                    <a:pt x="171" y="59"/>
                  </a:lnTo>
                  <a:lnTo>
                    <a:pt x="177" y="53"/>
                  </a:lnTo>
                  <a:lnTo>
                    <a:pt x="179" y="50"/>
                  </a:lnTo>
                  <a:lnTo>
                    <a:pt x="181" y="48"/>
                  </a:lnTo>
                  <a:lnTo>
                    <a:pt x="180" y="47"/>
                  </a:lnTo>
                  <a:lnTo>
                    <a:pt x="177" y="46"/>
                  </a:lnTo>
                  <a:lnTo>
                    <a:pt x="177" y="44"/>
                  </a:lnTo>
                  <a:lnTo>
                    <a:pt x="182" y="41"/>
                  </a:lnTo>
                  <a:lnTo>
                    <a:pt x="184" y="41"/>
                  </a:lnTo>
                  <a:lnTo>
                    <a:pt x="189" y="39"/>
                  </a:lnTo>
                  <a:lnTo>
                    <a:pt x="189" y="38"/>
                  </a:lnTo>
                  <a:lnTo>
                    <a:pt x="186" y="35"/>
                  </a:lnTo>
                  <a:lnTo>
                    <a:pt x="186" y="33"/>
                  </a:lnTo>
                  <a:lnTo>
                    <a:pt x="188" y="33"/>
                  </a:lnTo>
                  <a:lnTo>
                    <a:pt x="188" y="30"/>
                  </a:lnTo>
                  <a:lnTo>
                    <a:pt x="188" y="29"/>
                  </a:lnTo>
                  <a:lnTo>
                    <a:pt x="189" y="28"/>
                  </a:lnTo>
                  <a:lnTo>
                    <a:pt x="191" y="27"/>
                  </a:lnTo>
                  <a:lnTo>
                    <a:pt x="191" y="29"/>
                  </a:lnTo>
                  <a:lnTo>
                    <a:pt x="196" y="29"/>
                  </a:lnTo>
                  <a:lnTo>
                    <a:pt x="197" y="29"/>
                  </a:lnTo>
                  <a:lnTo>
                    <a:pt x="197" y="28"/>
                  </a:lnTo>
                  <a:lnTo>
                    <a:pt x="198" y="28"/>
                  </a:lnTo>
                  <a:lnTo>
                    <a:pt x="201" y="29"/>
                  </a:lnTo>
                  <a:lnTo>
                    <a:pt x="203" y="30"/>
                  </a:lnTo>
                  <a:lnTo>
                    <a:pt x="201" y="32"/>
                  </a:lnTo>
                  <a:lnTo>
                    <a:pt x="198" y="35"/>
                  </a:lnTo>
                  <a:lnTo>
                    <a:pt x="198" y="38"/>
                  </a:lnTo>
                  <a:lnTo>
                    <a:pt x="200" y="39"/>
                  </a:lnTo>
                  <a:lnTo>
                    <a:pt x="202" y="39"/>
                  </a:lnTo>
                  <a:lnTo>
                    <a:pt x="204" y="41"/>
                  </a:lnTo>
                  <a:lnTo>
                    <a:pt x="204" y="44"/>
                  </a:lnTo>
                  <a:lnTo>
                    <a:pt x="204" y="45"/>
                  </a:lnTo>
                  <a:lnTo>
                    <a:pt x="202" y="46"/>
                  </a:lnTo>
                  <a:lnTo>
                    <a:pt x="200" y="47"/>
                  </a:lnTo>
                  <a:lnTo>
                    <a:pt x="203" y="51"/>
                  </a:lnTo>
                  <a:lnTo>
                    <a:pt x="204" y="51"/>
                  </a:lnTo>
                  <a:lnTo>
                    <a:pt x="209" y="53"/>
                  </a:lnTo>
                  <a:lnTo>
                    <a:pt x="210" y="53"/>
                  </a:lnTo>
                  <a:lnTo>
                    <a:pt x="211" y="53"/>
                  </a:lnTo>
                  <a:lnTo>
                    <a:pt x="215" y="53"/>
                  </a:lnTo>
                  <a:lnTo>
                    <a:pt x="217" y="52"/>
                  </a:lnTo>
                  <a:lnTo>
                    <a:pt x="219" y="47"/>
                  </a:lnTo>
                  <a:lnTo>
                    <a:pt x="219" y="46"/>
                  </a:lnTo>
                  <a:lnTo>
                    <a:pt x="221" y="46"/>
                  </a:lnTo>
                  <a:lnTo>
                    <a:pt x="223" y="47"/>
                  </a:lnTo>
                  <a:lnTo>
                    <a:pt x="224" y="49"/>
                  </a:lnTo>
                  <a:lnTo>
                    <a:pt x="226" y="50"/>
                  </a:lnTo>
                  <a:lnTo>
                    <a:pt x="226" y="53"/>
                  </a:lnTo>
                  <a:lnTo>
                    <a:pt x="224" y="53"/>
                  </a:lnTo>
                  <a:lnTo>
                    <a:pt x="226" y="56"/>
                  </a:lnTo>
                  <a:lnTo>
                    <a:pt x="227" y="58"/>
                  </a:lnTo>
                  <a:lnTo>
                    <a:pt x="227" y="62"/>
                  </a:lnTo>
                  <a:lnTo>
                    <a:pt x="226" y="65"/>
                  </a:lnTo>
                  <a:lnTo>
                    <a:pt x="224" y="69"/>
                  </a:lnTo>
                  <a:lnTo>
                    <a:pt x="221" y="68"/>
                  </a:lnTo>
                  <a:lnTo>
                    <a:pt x="214" y="72"/>
                  </a:lnTo>
                  <a:lnTo>
                    <a:pt x="214" y="71"/>
                  </a:lnTo>
                  <a:lnTo>
                    <a:pt x="213" y="69"/>
                  </a:lnTo>
                  <a:lnTo>
                    <a:pt x="209" y="70"/>
                  </a:lnTo>
                  <a:lnTo>
                    <a:pt x="206" y="70"/>
                  </a:lnTo>
                  <a:lnTo>
                    <a:pt x="204" y="69"/>
                  </a:lnTo>
                  <a:lnTo>
                    <a:pt x="201" y="68"/>
                  </a:lnTo>
                  <a:lnTo>
                    <a:pt x="200" y="65"/>
                  </a:lnTo>
                  <a:lnTo>
                    <a:pt x="197" y="71"/>
                  </a:lnTo>
                  <a:lnTo>
                    <a:pt x="196" y="71"/>
                  </a:lnTo>
                  <a:lnTo>
                    <a:pt x="190" y="68"/>
                  </a:lnTo>
                  <a:lnTo>
                    <a:pt x="186" y="68"/>
                  </a:lnTo>
                  <a:lnTo>
                    <a:pt x="185" y="72"/>
                  </a:lnTo>
                  <a:lnTo>
                    <a:pt x="182" y="74"/>
                  </a:lnTo>
                  <a:lnTo>
                    <a:pt x="180" y="75"/>
                  </a:lnTo>
                  <a:lnTo>
                    <a:pt x="180" y="77"/>
                  </a:lnTo>
                  <a:lnTo>
                    <a:pt x="183" y="77"/>
                  </a:lnTo>
                  <a:lnTo>
                    <a:pt x="184" y="80"/>
                  </a:lnTo>
                  <a:lnTo>
                    <a:pt x="184" y="83"/>
                  </a:lnTo>
                  <a:lnTo>
                    <a:pt x="182" y="84"/>
                  </a:lnTo>
                  <a:lnTo>
                    <a:pt x="182" y="85"/>
                  </a:lnTo>
                  <a:lnTo>
                    <a:pt x="183" y="88"/>
                  </a:lnTo>
                  <a:lnTo>
                    <a:pt x="183" y="90"/>
                  </a:lnTo>
                  <a:lnTo>
                    <a:pt x="183" y="91"/>
                  </a:lnTo>
                  <a:lnTo>
                    <a:pt x="185" y="94"/>
                  </a:lnTo>
                  <a:lnTo>
                    <a:pt x="186" y="94"/>
                  </a:lnTo>
                  <a:lnTo>
                    <a:pt x="191" y="95"/>
                  </a:lnTo>
                  <a:lnTo>
                    <a:pt x="192" y="92"/>
                  </a:lnTo>
                  <a:lnTo>
                    <a:pt x="194" y="91"/>
                  </a:lnTo>
                  <a:lnTo>
                    <a:pt x="198" y="92"/>
                  </a:lnTo>
                  <a:lnTo>
                    <a:pt x="200" y="90"/>
                  </a:lnTo>
                  <a:lnTo>
                    <a:pt x="202" y="89"/>
                  </a:lnTo>
                  <a:lnTo>
                    <a:pt x="203" y="93"/>
                  </a:lnTo>
                  <a:lnTo>
                    <a:pt x="206" y="94"/>
                  </a:lnTo>
                  <a:lnTo>
                    <a:pt x="206" y="95"/>
                  </a:lnTo>
                  <a:lnTo>
                    <a:pt x="208" y="97"/>
                  </a:lnTo>
                  <a:lnTo>
                    <a:pt x="208" y="100"/>
                  </a:lnTo>
                  <a:lnTo>
                    <a:pt x="206" y="102"/>
                  </a:lnTo>
                  <a:lnTo>
                    <a:pt x="204" y="104"/>
                  </a:lnTo>
                  <a:lnTo>
                    <a:pt x="203" y="108"/>
                  </a:lnTo>
                  <a:lnTo>
                    <a:pt x="202" y="109"/>
                  </a:lnTo>
                  <a:lnTo>
                    <a:pt x="201" y="112"/>
                  </a:lnTo>
                  <a:lnTo>
                    <a:pt x="200" y="113"/>
                  </a:lnTo>
                  <a:lnTo>
                    <a:pt x="198" y="117"/>
                  </a:lnTo>
                  <a:lnTo>
                    <a:pt x="198" y="120"/>
                  </a:lnTo>
                  <a:lnTo>
                    <a:pt x="197" y="121"/>
                  </a:lnTo>
                  <a:lnTo>
                    <a:pt x="197" y="123"/>
                  </a:lnTo>
                  <a:lnTo>
                    <a:pt x="197" y="125"/>
                  </a:lnTo>
                  <a:lnTo>
                    <a:pt x="200" y="125"/>
                  </a:lnTo>
                  <a:lnTo>
                    <a:pt x="198" y="128"/>
                  </a:lnTo>
                  <a:lnTo>
                    <a:pt x="203" y="127"/>
                  </a:lnTo>
                  <a:lnTo>
                    <a:pt x="202" y="130"/>
                  </a:lnTo>
                  <a:lnTo>
                    <a:pt x="204" y="132"/>
                  </a:lnTo>
                  <a:lnTo>
                    <a:pt x="205" y="132"/>
                  </a:lnTo>
                  <a:lnTo>
                    <a:pt x="206" y="134"/>
                  </a:lnTo>
                  <a:lnTo>
                    <a:pt x="209" y="136"/>
                  </a:lnTo>
                  <a:lnTo>
                    <a:pt x="209" y="138"/>
                  </a:lnTo>
                  <a:lnTo>
                    <a:pt x="207" y="138"/>
                  </a:lnTo>
                  <a:lnTo>
                    <a:pt x="205" y="140"/>
                  </a:lnTo>
                  <a:lnTo>
                    <a:pt x="204" y="142"/>
                  </a:lnTo>
                  <a:lnTo>
                    <a:pt x="206" y="142"/>
                  </a:lnTo>
                  <a:lnTo>
                    <a:pt x="206" y="143"/>
                  </a:lnTo>
                  <a:lnTo>
                    <a:pt x="202" y="148"/>
                  </a:lnTo>
                  <a:lnTo>
                    <a:pt x="201" y="150"/>
                  </a:lnTo>
                  <a:lnTo>
                    <a:pt x="200" y="153"/>
                  </a:lnTo>
                  <a:lnTo>
                    <a:pt x="198" y="154"/>
                  </a:lnTo>
                  <a:lnTo>
                    <a:pt x="200" y="156"/>
                  </a:lnTo>
                  <a:lnTo>
                    <a:pt x="200" y="157"/>
                  </a:lnTo>
                  <a:lnTo>
                    <a:pt x="201" y="160"/>
                  </a:lnTo>
                  <a:lnTo>
                    <a:pt x="201" y="161"/>
                  </a:lnTo>
                  <a:lnTo>
                    <a:pt x="203" y="163"/>
                  </a:lnTo>
                  <a:lnTo>
                    <a:pt x="205" y="164"/>
                  </a:lnTo>
                  <a:lnTo>
                    <a:pt x="206" y="162"/>
                  </a:lnTo>
                  <a:lnTo>
                    <a:pt x="206" y="160"/>
                  </a:lnTo>
                  <a:lnTo>
                    <a:pt x="209" y="161"/>
                  </a:lnTo>
                  <a:lnTo>
                    <a:pt x="211" y="161"/>
                  </a:lnTo>
                  <a:lnTo>
                    <a:pt x="215" y="161"/>
                  </a:lnTo>
                  <a:lnTo>
                    <a:pt x="219" y="163"/>
                  </a:lnTo>
                  <a:lnTo>
                    <a:pt x="219" y="166"/>
                  </a:lnTo>
                  <a:lnTo>
                    <a:pt x="219" y="167"/>
                  </a:lnTo>
                  <a:lnTo>
                    <a:pt x="220" y="169"/>
                  </a:lnTo>
                  <a:lnTo>
                    <a:pt x="219" y="169"/>
                  </a:lnTo>
                  <a:lnTo>
                    <a:pt x="219" y="173"/>
                  </a:lnTo>
                  <a:lnTo>
                    <a:pt x="222" y="173"/>
                  </a:lnTo>
                  <a:lnTo>
                    <a:pt x="224" y="173"/>
                  </a:lnTo>
                  <a:lnTo>
                    <a:pt x="227" y="174"/>
                  </a:lnTo>
                  <a:lnTo>
                    <a:pt x="228" y="172"/>
                  </a:lnTo>
                  <a:lnTo>
                    <a:pt x="230" y="172"/>
                  </a:lnTo>
                  <a:lnTo>
                    <a:pt x="231" y="173"/>
                  </a:lnTo>
                  <a:lnTo>
                    <a:pt x="232" y="174"/>
                  </a:lnTo>
                  <a:lnTo>
                    <a:pt x="234" y="173"/>
                  </a:lnTo>
                  <a:lnTo>
                    <a:pt x="235" y="175"/>
                  </a:lnTo>
                  <a:lnTo>
                    <a:pt x="237" y="173"/>
                  </a:lnTo>
                  <a:lnTo>
                    <a:pt x="239" y="173"/>
                  </a:lnTo>
                  <a:lnTo>
                    <a:pt x="241" y="173"/>
                  </a:lnTo>
                  <a:lnTo>
                    <a:pt x="243" y="176"/>
                  </a:lnTo>
                  <a:lnTo>
                    <a:pt x="245" y="178"/>
                  </a:lnTo>
                  <a:lnTo>
                    <a:pt x="247" y="181"/>
                  </a:lnTo>
                  <a:lnTo>
                    <a:pt x="245" y="182"/>
                  </a:lnTo>
                  <a:lnTo>
                    <a:pt x="245" y="187"/>
                  </a:lnTo>
                  <a:lnTo>
                    <a:pt x="245" y="189"/>
                  </a:lnTo>
                  <a:lnTo>
                    <a:pt x="245" y="190"/>
                  </a:lnTo>
                  <a:lnTo>
                    <a:pt x="243" y="191"/>
                  </a:lnTo>
                  <a:lnTo>
                    <a:pt x="242" y="192"/>
                  </a:lnTo>
                  <a:lnTo>
                    <a:pt x="241" y="193"/>
                  </a:lnTo>
                  <a:lnTo>
                    <a:pt x="237" y="191"/>
                  </a:lnTo>
                  <a:lnTo>
                    <a:pt x="236" y="191"/>
                  </a:lnTo>
                  <a:lnTo>
                    <a:pt x="231" y="194"/>
                  </a:lnTo>
                  <a:lnTo>
                    <a:pt x="232" y="197"/>
                  </a:lnTo>
                  <a:lnTo>
                    <a:pt x="229" y="197"/>
                  </a:lnTo>
                  <a:lnTo>
                    <a:pt x="228" y="197"/>
                  </a:lnTo>
                  <a:lnTo>
                    <a:pt x="226" y="200"/>
                  </a:lnTo>
                  <a:lnTo>
                    <a:pt x="224" y="197"/>
                  </a:lnTo>
                  <a:lnTo>
                    <a:pt x="222" y="195"/>
                  </a:lnTo>
                  <a:lnTo>
                    <a:pt x="220" y="195"/>
                  </a:lnTo>
                  <a:lnTo>
                    <a:pt x="208" y="202"/>
                  </a:lnTo>
                  <a:lnTo>
                    <a:pt x="207" y="205"/>
                  </a:lnTo>
                  <a:lnTo>
                    <a:pt x="208" y="209"/>
                  </a:lnTo>
                  <a:lnTo>
                    <a:pt x="201" y="210"/>
                  </a:lnTo>
                  <a:lnTo>
                    <a:pt x="197" y="213"/>
                  </a:lnTo>
                  <a:lnTo>
                    <a:pt x="195" y="215"/>
                  </a:lnTo>
                  <a:lnTo>
                    <a:pt x="192" y="215"/>
                  </a:lnTo>
                  <a:lnTo>
                    <a:pt x="189" y="210"/>
                  </a:lnTo>
                  <a:lnTo>
                    <a:pt x="186" y="209"/>
                  </a:lnTo>
                  <a:lnTo>
                    <a:pt x="184" y="213"/>
                  </a:lnTo>
                  <a:lnTo>
                    <a:pt x="183" y="218"/>
                  </a:lnTo>
                  <a:lnTo>
                    <a:pt x="183" y="220"/>
                  </a:lnTo>
                  <a:lnTo>
                    <a:pt x="181" y="222"/>
                  </a:lnTo>
                  <a:lnTo>
                    <a:pt x="176" y="217"/>
                  </a:lnTo>
                  <a:lnTo>
                    <a:pt x="172" y="214"/>
                  </a:lnTo>
                  <a:lnTo>
                    <a:pt x="172" y="213"/>
                  </a:lnTo>
                  <a:lnTo>
                    <a:pt x="172" y="214"/>
                  </a:lnTo>
                  <a:lnTo>
                    <a:pt x="170" y="212"/>
                  </a:lnTo>
                  <a:lnTo>
                    <a:pt x="167" y="218"/>
                  </a:lnTo>
                  <a:lnTo>
                    <a:pt x="165" y="217"/>
                  </a:lnTo>
                  <a:lnTo>
                    <a:pt x="164" y="211"/>
                  </a:lnTo>
                  <a:lnTo>
                    <a:pt x="162" y="210"/>
                  </a:lnTo>
                  <a:lnTo>
                    <a:pt x="162" y="211"/>
                  </a:lnTo>
                  <a:lnTo>
                    <a:pt x="158" y="216"/>
                  </a:lnTo>
                  <a:lnTo>
                    <a:pt x="156" y="217"/>
                  </a:lnTo>
                  <a:lnTo>
                    <a:pt x="153" y="218"/>
                  </a:lnTo>
                  <a:lnTo>
                    <a:pt x="152" y="217"/>
                  </a:lnTo>
                  <a:lnTo>
                    <a:pt x="148" y="212"/>
                  </a:lnTo>
                  <a:lnTo>
                    <a:pt x="144" y="210"/>
                  </a:lnTo>
                  <a:lnTo>
                    <a:pt x="143" y="210"/>
                  </a:lnTo>
                  <a:lnTo>
                    <a:pt x="141" y="210"/>
                  </a:lnTo>
                  <a:lnTo>
                    <a:pt x="140" y="210"/>
                  </a:lnTo>
                  <a:lnTo>
                    <a:pt x="138" y="211"/>
                  </a:lnTo>
                  <a:lnTo>
                    <a:pt x="135" y="214"/>
                  </a:lnTo>
                  <a:lnTo>
                    <a:pt x="135" y="215"/>
                  </a:lnTo>
                  <a:lnTo>
                    <a:pt x="135" y="217"/>
                  </a:lnTo>
                  <a:lnTo>
                    <a:pt x="132" y="218"/>
                  </a:lnTo>
                  <a:lnTo>
                    <a:pt x="129" y="218"/>
                  </a:lnTo>
                  <a:lnTo>
                    <a:pt x="123" y="217"/>
                  </a:lnTo>
                  <a:lnTo>
                    <a:pt x="118" y="217"/>
                  </a:lnTo>
                  <a:lnTo>
                    <a:pt x="116" y="217"/>
                  </a:lnTo>
                  <a:lnTo>
                    <a:pt x="114" y="217"/>
                  </a:lnTo>
                  <a:lnTo>
                    <a:pt x="113" y="219"/>
                  </a:lnTo>
                  <a:lnTo>
                    <a:pt x="111" y="222"/>
                  </a:lnTo>
                  <a:lnTo>
                    <a:pt x="111" y="226"/>
                  </a:lnTo>
                  <a:lnTo>
                    <a:pt x="111" y="233"/>
                  </a:lnTo>
                  <a:lnTo>
                    <a:pt x="113" y="238"/>
                  </a:lnTo>
                  <a:lnTo>
                    <a:pt x="114" y="241"/>
                  </a:lnTo>
                  <a:lnTo>
                    <a:pt x="114" y="242"/>
                  </a:lnTo>
                  <a:lnTo>
                    <a:pt x="111" y="248"/>
                  </a:lnTo>
                  <a:lnTo>
                    <a:pt x="111" y="250"/>
                  </a:lnTo>
                  <a:lnTo>
                    <a:pt x="114" y="255"/>
                  </a:lnTo>
                  <a:lnTo>
                    <a:pt x="111" y="257"/>
                  </a:lnTo>
                  <a:lnTo>
                    <a:pt x="105" y="255"/>
                  </a:lnTo>
                  <a:lnTo>
                    <a:pt x="102" y="255"/>
                  </a:lnTo>
                  <a:lnTo>
                    <a:pt x="98" y="256"/>
                  </a:lnTo>
                  <a:lnTo>
                    <a:pt x="96" y="253"/>
                  </a:lnTo>
                  <a:lnTo>
                    <a:pt x="96" y="250"/>
                  </a:lnTo>
                  <a:lnTo>
                    <a:pt x="96" y="245"/>
                  </a:lnTo>
                  <a:lnTo>
                    <a:pt x="96" y="242"/>
                  </a:lnTo>
                  <a:lnTo>
                    <a:pt x="96" y="237"/>
                  </a:lnTo>
                  <a:lnTo>
                    <a:pt x="94" y="236"/>
                  </a:lnTo>
                  <a:lnTo>
                    <a:pt x="93" y="238"/>
                  </a:lnTo>
                  <a:lnTo>
                    <a:pt x="86" y="238"/>
                  </a:lnTo>
                  <a:lnTo>
                    <a:pt x="85" y="241"/>
                  </a:lnTo>
                  <a:lnTo>
                    <a:pt x="82" y="244"/>
                  </a:lnTo>
                  <a:lnTo>
                    <a:pt x="78" y="244"/>
                  </a:lnTo>
                  <a:lnTo>
                    <a:pt x="75" y="243"/>
                  </a:lnTo>
                  <a:lnTo>
                    <a:pt x="74" y="241"/>
                  </a:lnTo>
                  <a:lnTo>
                    <a:pt x="73" y="241"/>
                  </a:lnTo>
                  <a:lnTo>
                    <a:pt x="72" y="241"/>
                  </a:lnTo>
                  <a:lnTo>
                    <a:pt x="70" y="242"/>
                  </a:lnTo>
                  <a:lnTo>
                    <a:pt x="68" y="241"/>
                  </a:lnTo>
                  <a:lnTo>
                    <a:pt x="66" y="242"/>
                  </a:lnTo>
                  <a:lnTo>
                    <a:pt x="66" y="241"/>
                  </a:lnTo>
                  <a:lnTo>
                    <a:pt x="66" y="236"/>
                  </a:lnTo>
                  <a:lnTo>
                    <a:pt x="63" y="236"/>
                  </a:lnTo>
                  <a:lnTo>
                    <a:pt x="62" y="233"/>
                  </a:lnTo>
                  <a:lnTo>
                    <a:pt x="62" y="224"/>
                  </a:lnTo>
                  <a:lnTo>
                    <a:pt x="61" y="224"/>
                  </a:lnTo>
                  <a:lnTo>
                    <a:pt x="62" y="225"/>
                  </a:lnTo>
                  <a:lnTo>
                    <a:pt x="61" y="226"/>
                  </a:lnTo>
                  <a:lnTo>
                    <a:pt x="60" y="226"/>
                  </a:lnTo>
                  <a:lnTo>
                    <a:pt x="60" y="225"/>
                  </a:lnTo>
                  <a:lnTo>
                    <a:pt x="57" y="224"/>
                  </a:lnTo>
                  <a:lnTo>
                    <a:pt x="55" y="225"/>
                  </a:lnTo>
                  <a:lnTo>
                    <a:pt x="53" y="223"/>
                  </a:lnTo>
                  <a:lnTo>
                    <a:pt x="52" y="222"/>
                  </a:lnTo>
                  <a:lnTo>
                    <a:pt x="49" y="221"/>
                  </a:lnTo>
                  <a:lnTo>
                    <a:pt x="45" y="221"/>
                  </a:lnTo>
                  <a:lnTo>
                    <a:pt x="40" y="218"/>
                  </a:lnTo>
                  <a:lnTo>
                    <a:pt x="43" y="215"/>
                  </a:lnTo>
                  <a:lnTo>
                    <a:pt x="44" y="213"/>
                  </a:lnTo>
                  <a:lnTo>
                    <a:pt x="46" y="209"/>
                  </a:lnTo>
                  <a:lnTo>
                    <a:pt x="48" y="206"/>
                  </a:lnTo>
                  <a:lnTo>
                    <a:pt x="46" y="204"/>
                  </a:lnTo>
                  <a:lnTo>
                    <a:pt x="48" y="202"/>
                  </a:lnTo>
                  <a:lnTo>
                    <a:pt x="49" y="200"/>
                  </a:lnTo>
                  <a:lnTo>
                    <a:pt x="49" y="198"/>
                  </a:lnTo>
                  <a:lnTo>
                    <a:pt x="51" y="197"/>
                  </a:lnTo>
                  <a:lnTo>
                    <a:pt x="52" y="197"/>
                  </a:lnTo>
                  <a:lnTo>
                    <a:pt x="53" y="197"/>
                  </a:lnTo>
                  <a:lnTo>
                    <a:pt x="53" y="195"/>
                  </a:lnTo>
                  <a:lnTo>
                    <a:pt x="52" y="192"/>
                  </a:lnTo>
                  <a:lnTo>
                    <a:pt x="51" y="192"/>
                  </a:lnTo>
                  <a:lnTo>
                    <a:pt x="50" y="191"/>
                  </a:lnTo>
                  <a:lnTo>
                    <a:pt x="48" y="191"/>
                  </a:lnTo>
                  <a:lnTo>
                    <a:pt x="40" y="189"/>
                  </a:lnTo>
                  <a:lnTo>
                    <a:pt x="36" y="187"/>
                  </a:lnTo>
                  <a:lnTo>
                    <a:pt x="36" y="185"/>
                  </a:lnTo>
                  <a:lnTo>
                    <a:pt x="36" y="181"/>
                  </a:lnTo>
                  <a:lnTo>
                    <a:pt x="37" y="180"/>
                  </a:lnTo>
                  <a:lnTo>
                    <a:pt x="36" y="178"/>
                  </a:lnTo>
                  <a:lnTo>
                    <a:pt x="35" y="177"/>
                  </a:lnTo>
                  <a:lnTo>
                    <a:pt x="36" y="174"/>
                  </a:lnTo>
                  <a:lnTo>
                    <a:pt x="36" y="173"/>
                  </a:lnTo>
                  <a:lnTo>
                    <a:pt x="36" y="170"/>
                  </a:lnTo>
                  <a:lnTo>
                    <a:pt x="35" y="170"/>
                  </a:lnTo>
                  <a:lnTo>
                    <a:pt x="35" y="169"/>
                  </a:lnTo>
                  <a:lnTo>
                    <a:pt x="32" y="167"/>
                  </a:lnTo>
                  <a:lnTo>
                    <a:pt x="32" y="161"/>
                  </a:lnTo>
                  <a:lnTo>
                    <a:pt x="34" y="161"/>
                  </a:lnTo>
                  <a:lnTo>
                    <a:pt x="37" y="160"/>
                  </a:lnTo>
                  <a:lnTo>
                    <a:pt x="37" y="157"/>
                  </a:lnTo>
                  <a:lnTo>
                    <a:pt x="34" y="157"/>
                  </a:lnTo>
                  <a:lnTo>
                    <a:pt x="33" y="157"/>
                  </a:lnTo>
                  <a:lnTo>
                    <a:pt x="31" y="157"/>
                  </a:lnTo>
                  <a:lnTo>
                    <a:pt x="29" y="157"/>
                  </a:lnTo>
                  <a:lnTo>
                    <a:pt x="27" y="156"/>
                  </a:lnTo>
                  <a:lnTo>
                    <a:pt x="22" y="156"/>
                  </a:lnTo>
                  <a:lnTo>
                    <a:pt x="19" y="156"/>
                  </a:lnTo>
                </a:path>
              </a:pathLst>
            </a:custGeom>
            <a:solidFill>
              <a:srgbClr val="CCFFFF"/>
            </a:solidFill>
            <a:ln w="12700">
              <a:solidFill>
                <a:srgbClr val="FFFF00"/>
              </a:solidFill>
              <a:round/>
              <a:headEnd/>
              <a:tailEnd/>
            </a:ln>
          </p:spPr>
          <p:txBody>
            <a:bodyPr/>
            <a:lstStyle/>
            <a:p>
              <a:endParaRPr lang="zh-CN" altLang="en-US"/>
            </a:p>
          </p:txBody>
        </p:sp>
        <p:sp>
          <p:nvSpPr>
            <p:cNvPr id="61479" name="Freeform 153">
              <a:extLst>
                <a:ext uri="{FF2B5EF4-FFF2-40B4-BE49-F238E27FC236}">
                  <a16:creationId xmlns:a16="http://schemas.microsoft.com/office/drawing/2014/main" id="{5825EE6F-ABB8-46A8-A3AE-46132A57F914}"/>
                </a:ext>
              </a:extLst>
            </p:cNvPr>
            <p:cNvSpPr>
              <a:spLocks/>
            </p:cNvSpPr>
            <p:nvPr/>
          </p:nvSpPr>
          <p:spPr bwMode="auto">
            <a:xfrm>
              <a:off x="2910" y="2358"/>
              <a:ext cx="213" cy="155"/>
            </a:xfrm>
            <a:custGeom>
              <a:avLst/>
              <a:gdLst>
                <a:gd name="T0" fmla="*/ 6 w 213"/>
                <a:gd name="T1" fmla="*/ 50 h 155"/>
                <a:gd name="T2" fmla="*/ 16 w 213"/>
                <a:gd name="T3" fmla="*/ 44 h 155"/>
                <a:gd name="T4" fmla="*/ 25 w 213"/>
                <a:gd name="T5" fmla="*/ 44 h 155"/>
                <a:gd name="T6" fmla="*/ 34 w 213"/>
                <a:gd name="T7" fmla="*/ 50 h 155"/>
                <a:gd name="T8" fmla="*/ 47 w 213"/>
                <a:gd name="T9" fmla="*/ 46 h 155"/>
                <a:gd name="T10" fmla="*/ 58 w 213"/>
                <a:gd name="T11" fmla="*/ 38 h 155"/>
                <a:gd name="T12" fmla="*/ 72 w 213"/>
                <a:gd name="T13" fmla="*/ 24 h 155"/>
                <a:gd name="T14" fmla="*/ 82 w 213"/>
                <a:gd name="T15" fmla="*/ 32 h 155"/>
                <a:gd name="T16" fmla="*/ 91 w 213"/>
                <a:gd name="T17" fmla="*/ 38 h 155"/>
                <a:gd name="T18" fmla="*/ 105 w 213"/>
                <a:gd name="T19" fmla="*/ 26 h 155"/>
                <a:gd name="T20" fmla="*/ 114 w 213"/>
                <a:gd name="T21" fmla="*/ 30 h 155"/>
                <a:gd name="T22" fmla="*/ 121 w 213"/>
                <a:gd name="T23" fmla="*/ 26 h 155"/>
                <a:gd name="T24" fmla="*/ 123 w 213"/>
                <a:gd name="T25" fmla="*/ 22 h 155"/>
                <a:gd name="T26" fmla="*/ 130 w 213"/>
                <a:gd name="T27" fmla="*/ 18 h 155"/>
                <a:gd name="T28" fmla="*/ 140 w 213"/>
                <a:gd name="T29" fmla="*/ 12 h 155"/>
                <a:gd name="T30" fmla="*/ 148 w 213"/>
                <a:gd name="T31" fmla="*/ 17 h 155"/>
                <a:gd name="T32" fmla="*/ 155 w 213"/>
                <a:gd name="T33" fmla="*/ 9 h 155"/>
                <a:gd name="T34" fmla="*/ 167 w 213"/>
                <a:gd name="T35" fmla="*/ 5 h 155"/>
                <a:gd name="T36" fmla="*/ 180 w 213"/>
                <a:gd name="T37" fmla="*/ 0 h 155"/>
                <a:gd name="T38" fmla="*/ 186 w 213"/>
                <a:gd name="T39" fmla="*/ 14 h 155"/>
                <a:gd name="T40" fmla="*/ 189 w 213"/>
                <a:gd name="T41" fmla="*/ 24 h 155"/>
                <a:gd name="T42" fmla="*/ 184 w 213"/>
                <a:gd name="T43" fmla="*/ 37 h 155"/>
                <a:gd name="T44" fmla="*/ 187 w 213"/>
                <a:gd name="T45" fmla="*/ 41 h 155"/>
                <a:gd name="T46" fmla="*/ 194 w 213"/>
                <a:gd name="T47" fmla="*/ 43 h 155"/>
                <a:gd name="T48" fmla="*/ 200 w 213"/>
                <a:gd name="T49" fmla="*/ 53 h 155"/>
                <a:gd name="T50" fmla="*/ 211 w 213"/>
                <a:gd name="T51" fmla="*/ 59 h 155"/>
                <a:gd name="T52" fmla="*/ 207 w 213"/>
                <a:gd name="T53" fmla="*/ 72 h 155"/>
                <a:gd name="T54" fmla="*/ 200 w 213"/>
                <a:gd name="T55" fmla="*/ 83 h 155"/>
                <a:gd name="T56" fmla="*/ 192 w 213"/>
                <a:gd name="T57" fmla="*/ 95 h 155"/>
                <a:gd name="T58" fmla="*/ 192 w 213"/>
                <a:gd name="T59" fmla="*/ 108 h 155"/>
                <a:gd name="T60" fmla="*/ 176 w 213"/>
                <a:gd name="T61" fmla="*/ 117 h 155"/>
                <a:gd name="T62" fmla="*/ 174 w 213"/>
                <a:gd name="T63" fmla="*/ 127 h 155"/>
                <a:gd name="T64" fmla="*/ 165 w 213"/>
                <a:gd name="T65" fmla="*/ 130 h 155"/>
                <a:gd name="T66" fmla="*/ 156 w 213"/>
                <a:gd name="T67" fmla="*/ 139 h 155"/>
                <a:gd name="T68" fmla="*/ 148 w 213"/>
                <a:gd name="T69" fmla="*/ 146 h 155"/>
                <a:gd name="T70" fmla="*/ 142 w 213"/>
                <a:gd name="T71" fmla="*/ 149 h 155"/>
                <a:gd name="T72" fmla="*/ 140 w 213"/>
                <a:gd name="T73" fmla="*/ 146 h 155"/>
                <a:gd name="T74" fmla="*/ 131 w 213"/>
                <a:gd name="T75" fmla="*/ 153 h 155"/>
                <a:gd name="T76" fmla="*/ 126 w 213"/>
                <a:gd name="T77" fmla="*/ 148 h 155"/>
                <a:gd name="T78" fmla="*/ 119 w 213"/>
                <a:gd name="T79" fmla="*/ 144 h 155"/>
                <a:gd name="T80" fmla="*/ 116 w 213"/>
                <a:gd name="T81" fmla="*/ 145 h 155"/>
                <a:gd name="T82" fmla="*/ 111 w 213"/>
                <a:gd name="T83" fmla="*/ 141 h 155"/>
                <a:gd name="T84" fmla="*/ 110 w 213"/>
                <a:gd name="T85" fmla="*/ 146 h 155"/>
                <a:gd name="T86" fmla="*/ 106 w 213"/>
                <a:gd name="T87" fmla="*/ 146 h 155"/>
                <a:gd name="T88" fmla="*/ 102 w 213"/>
                <a:gd name="T89" fmla="*/ 148 h 155"/>
                <a:gd name="T90" fmla="*/ 89 w 213"/>
                <a:gd name="T91" fmla="*/ 148 h 155"/>
                <a:gd name="T92" fmla="*/ 75 w 213"/>
                <a:gd name="T93" fmla="*/ 145 h 155"/>
                <a:gd name="T94" fmla="*/ 59 w 213"/>
                <a:gd name="T95" fmla="*/ 135 h 155"/>
                <a:gd name="T96" fmla="*/ 54 w 213"/>
                <a:gd name="T97" fmla="*/ 115 h 155"/>
                <a:gd name="T98" fmla="*/ 56 w 213"/>
                <a:gd name="T99" fmla="*/ 104 h 155"/>
                <a:gd name="T100" fmla="*/ 28 w 213"/>
                <a:gd name="T101" fmla="*/ 99 h 155"/>
                <a:gd name="T102" fmla="*/ 36 w 213"/>
                <a:gd name="T103" fmla="*/ 86 h 155"/>
                <a:gd name="T104" fmla="*/ 46 w 213"/>
                <a:gd name="T105" fmla="*/ 83 h 155"/>
                <a:gd name="T106" fmla="*/ 37 w 213"/>
                <a:gd name="T107" fmla="*/ 69 h 155"/>
                <a:gd name="T108" fmla="*/ 27 w 213"/>
                <a:gd name="T109" fmla="*/ 70 h 155"/>
                <a:gd name="T110" fmla="*/ 19 w 213"/>
                <a:gd name="T111" fmla="*/ 62 h 155"/>
                <a:gd name="T112" fmla="*/ 5 w 213"/>
                <a:gd name="T113" fmla="*/ 59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3"/>
                <a:gd name="T172" fmla="*/ 0 h 155"/>
                <a:gd name="T173" fmla="*/ 213 w 213"/>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3" h="155">
                  <a:moveTo>
                    <a:pt x="0" y="51"/>
                  </a:moveTo>
                  <a:lnTo>
                    <a:pt x="0" y="50"/>
                  </a:lnTo>
                  <a:lnTo>
                    <a:pt x="0" y="49"/>
                  </a:lnTo>
                  <a:lnTo>
                    <a:pt x="3" y="49"/>
                  </a:lnTo>
                  <a:lnTo>
                    <a:pt x="3" y="50"/>
                  </a:lnTo>
                  <a:lnTo>
                    <a:pt x="4" y="50"/>
                  </a:lnTo>
                  <a:lnTo>
                    <a:pt x="6" y="50"/>
                  </a:lnTo>
                  <a:lnTo>
                    <a:pt x="8" y="50"/>
                  </a:lnTo>
                  <a:lnTo>
                    <a:pt x="9" y="50"/>
                  </a:lnTo>
                  <a:lnTo>
                    <a:pt x="10" y="48"/>
                  </a:lnTo>
                  <a:lnTo>
                    <a:pt x="11" y="48"/>
                  </a:lnTo>
                  <a:lnTo>
                    <a:pt x="13" y="48"/>
                  </a:lnTo>
                  <a:lnTo>
                    <a:pt x="15" y="47"/>
                  </a:lnTo>
                  <a:lnTo>
                    <a:pt x="16" y="44"/>
                  </a:lnTo>
                  <a:lnTo>
                    <a:pt x="17" y="42"/>
                  </a:lnTo>
                  <a:lnTo>
                    <a:pt x="18" y="41"/>
                  </a:lnTo>
                  <a:lnTo>
                    <a:pt x="20" y="41"/>
                  </a:lnTo>
                  <a:lnTo>
                    <a:pt x="21" y="42"/>
                  </a:lnTo>
                  <a:lnTo>
                    <a:pt x="23" y="44"/>
                  </a:lnTo>
                  <a:lnTo>
                    <a:pt x="24" y="44"/>
                  </a:lnTo>
                  <a:lnTo>
                    <a:pt x="25" y="44"/>
                  </a:lnTo>
                  <a:lnTo>
                    <a:pt x="26" y="45"/>
                  </a:lnTo>
                  <a:lnTo>
                    <a:pt x="27" y="47"/>
                  </a:lnTo>
                  <a:lnTo>
                    <a:pt x="28" y="48"/>
                  </a:lnTo>
                  <a:lnTo>
                    <a:pt x="30" y="48"/>
                  </a:lnTo>
                  <a:lnTo>
                    <a:pt x="33" y="49"/>
                  </a:lnTo>
                  <a:lnTo>
                    <a:pt x="34" y="50"/>
                  </a:lnTo>
                  <a:lnTo>
                    <a:pt x="36" y="51"/>
                  </a:lnTo>
                  <a:lnTo>
                    <a:pt x="37" y="51"/>
                  </a:lnTo>
                  <a:lnTo>
                    <a:pt x="39" y="52"/>
                  </a:lnTo>
                  <a:lnTo>
                    <a:pt x="43" y="53"/>
                  </a:lnTo>
                  <a:lnTo>
                    <a:pt x="47" y="50"/>
                  </a:lnTo>
                  <a:lnTo>
                    <a:pt x="47" y="48"/>
                  </a:lnTo>
                  <a:lnTo>
                    <a:pt x="47" y="46"/>
                  </a:lnTo>
                  <a:lnTo>
                    <a:pt x="47" y="44"/>
                  </a:lnTo>
                  <a:lnTo>
                    <a:pt x="47" y="42"/>
                  </a:lnTo>
                  <a:lnTo>
                    <a:pt x="48" y="41"/>
                  </a:lnTo>
                  <a:lnTo>
                    <a:pt x="52" y="41"/>
                  </a:lnTo>
                  <a:lnTo>
                    <a:pt x="55" y="41"/>
                  </a:lnTo>
                  <a:lnTo>
                    <a:pt x="58" y="38"/>
                  </a:lnTo>
                  <a:lnTo>
                    <a:pt x="59" y="36"/>
                  </a:lnTo>
                  <a:lnTo>
                    <a:pt x="61" y="36"/>
                  </a:lnTo>
                  <a:lnTo>
                    <a:pt x="65" y="37"/>
                  </a:lnTo>
                  <a:lnTo>
                    <a:pt x="67" y="35"/>
                  </a:lnTo>
                  <a:lnTo>
                    <a:pt x="70" y="33"/>
                  </a:lnTo>
                  <a:lnTo>
                    <a:pt x="70" y="26"/>
                  </a:lnTo>
                  <a:lnTo>
                    <a:pt x="72" y="24"/>
                  </a:lnTo>
                  <a:lnTo>
                    <a:pt x="75" y="23"/>
                  </a:lnTo>
                  <a:lnTo>
                    <a:pt x="76" y="24"/>
                  </a:lnTo>
                  <a:lnTo>
                    <a:pt x="79" y="26"/>
                  </a:lnTo>
                  <a:lnTo>
                    <a:pt x="79" y="28"/>
                  </a:lnTo>
                  <a:lnTo>
                    <a:pt x="79" y="29"/>
                  </a:lnTo>
                  <a:lnTo>
                    <a:pt x="81" y="29"/>
                  </a:lnTo>
                  <a:lnTo>
                    <a:pt x="82" y="32"/>
                  </a:lnTo>
                  <a:lnTo>
                    <a:pt x="82" y="35"/>
                  </a:lnTo>
                  <a:lnTo>
                    <a:pt x="85" y="34"/>
                  </a:lnTo>
                  <a:lnTo>
                    <a:pt x="87" y="32"/>
                  </a:lnTo>
                  <a:lnTo>
                    <a:pt x="87" y="35"/>
                  </a:lnTo>
                  <a:lnTo>
                    <a:pt x="89" y="35"/>
                  </a:lnTo>
                  <a:lnTo>
                    <a:pt x="90" y="38"/>
                  </a:lnTo>
                  <a:lnTo>
                    <a:pt x="91" y="38"/>
                  </a:lnTo>
                  <a:lnTo>
                    <a:pt x="96" y="37"/>
                  </a:lnTo>
                  <a:lnTo>
                    <a:pt x="100" y="36"/>
                  </a:lnTo>
                  <a:lnTo>
                    <a:pt x="100" y="31"/>
                  </a:lnTo>
                  <a:lnTo>
                    <a:pt x="101" y="29"/>
                  </a:lnTo>
                  <a:lnTo>
                    <a:pt x="101" y="28"/>
                  </a:lnTo>
                  <a:lnTo>
                    <a:pt x="103" y="29"/>
                  </a:lnTo>
                  <a:lnTo>
                    <a:pt x="105" y="26"/>
                  </a:lnTo>
                  <a:lnTo>
                    <a:pt x="106" y="26"/>
                  </a:lnTo>
                  <a:lnTo>
                    <a:pt x="107" y="28"/>
                  </a:lnTo>
                  <a:lnTo>
                    <a:pt x="109" y="29"/>
                  </a:lnTo>
                  <a:lnTo>
                    <a:pt x="112" y="29"/>
                  </a:lnTo>
                  <a:lnTo>
                    <a:pt x="113" y="32"/>
                  </a:lnTo>
                  <a:lnTo>
                    <a:pt x="114" y="30"/>
                  </a:lnTo>
                  <a:lnTo>
                    <a:pt x="114" y="26"/>
                  </a:lnTo>
                  <a:lnTo>
                    <a:pt x="115" y="26"/>
                  </a:lnTo>
                  <a:lnTo>
                    <a:pt x="115" y="24"/>
                  </a:lnTo>
                  <a:lnTo>
                    <a:pt x="117" y="24"/>
                  </a:lnTo>
                  <a:lnTo>
                    <a:pt x="118" y="24"/>
                  </a:lnTo>
                  <a:lnTo>
                    <a:pt x="118" y="26"/>
                  </a:lnTo>
                  <a:lnTo>
                    <a:pt x="121" y="26"/>
                  </a:lnTo>
                  <a:lnTo>
                    <a:pt x="123" y="26"/>
                  </a:lnTo>
                  <a:lnTo>
                    <a:pt x="126" y="26"/>
                  </a:lnTo>
                  <a:lnTo>
                    <a:pt x="126" y="24"/>
                  </a:lnTo>
                  <a:lnTo>
                    <a:pt x="127" y="21"/>
                  </a:lnTo>
                  <a:lnTo>
                    <a:pt x="123" y="22"/>
                  </a:lnTo>
                  <a:lnTo>
                    <a:pt x="122" y="21"/>
                  </a:lnTo>
                  <a:lnTo>
                    <a:pt x="121" y="21"/>
                  </a:lnTo>
                  <a:lnTo>
                    <a:pt x="124" y="19"/>
                  </a:lnTo>
                  <a:lnTo>
                    <a:pt x="128" y="18"/>
                  </a:lnTo>
                  <a:lnTo>
                    <a:pt x="129" y="18"/>
                  </a:lnTo>
                  <a:lnTo>
                    <a:pt x="129" y="17"/>
                  </a:lnTo>
                  <a:lnTo>
                    <a:pt x="130" y="18"/>
                  </a:lnTo>
                  <a:lnTo>
                    <a:pt x="130" y="21"/>
                  </a:lnTo>
                  <a:lnTo>
                    <a:pt x="133" y="21"/>
                  </a:lnTo>
                  <a:lnTo>
                    <a:pt x="133" y="18"/>
                  </a:lnTo>
                  <a:lnTo>
                    <a:pt x="135" y="17"/>
                  </a:lnTo>
                  <a:lnTo>
                    <a:pt x="136" y="15"/>
                  </a:lnTo>
                  <a:lnTo>
                    <a:pt x="138" y="11"/>
                  </a:lnTo>
                  <a:lnTo>
                    <a:pt x="140" y="12"/>
                  </a:lnTo>
                  <a:lnTo>
                    <a:pt x="141" y="10"/>
                  </a:lnTo>
                  <a:lnTo>
                    <a:pt x="144" y="11"/>
                  </a:lnTo>
                  <a:lnTo>
                    <a:pt x="144" y="12"/>
                  </a:lnTo>
                  <a:lnTo>
                    <a:pt x="144" y="15"/>
                  </a:lnTo>
                  <a:lnTo>
                    <a:pt x="144" y="16"/>
                  </a:lnTo>
                  <a:lnTo>
                    <a:pt x="146" y="17"/>
                  </a:lnTo>
                  <a:lnTo>
                    <a:pt x="148" y="17"/>
                  </a:lnTo>
                  <a:lnTo>
                    <a:pt x="148" y="13"/>
                  </a:lnTo>
                  <a:lnTo>
                    <a:pt x="147" y="11"/>
                  </a:lnTo>
                  <a:lnTo>
                    <a:pt x="148" y="11"/>
                  </a:lnTo>
                  <a:lnTo>
                    <a:pt x="150" y="9"/>
                  </a:lnTo>
                  <a:lnTo>
                    <a:pt x="153" y="5"/>
                  </a:lnTo>
                  <a:lnTo>
                    <a:pt x="155" y="5"/>
                  </a:lnTo>
                  <a:lnTo>
                    <a:pt x="155" y="9"/>
                  </a:lnTo>
                  <a:lnTo>
                    <a:pt x="155" y="11"/>
                  </a:lnTo>
                  <a:lnTo>
                    <a:pt x="159" y="11"/>
                  </a:lnTo>
                  <a:lnTo>
                    <a:pt x="160" y="13"/>
                  </a:lnTo>
                  <a:lnTo>
                    <a:pt x="161" y="13"/>
                  </a:lnTo>
                  <a:lnTo>
                    <a:pt x="164" y="9"/>
                  </a:lnTo>
                  <a:lnTo>
                    <a:pt x="165" y="8"/>
                  </a:lnTo>
                  <a:lnTo>
                    <a:pt x="167" y="5"/>
                  </a:lnTo>
                  <a:lnTo>
                    <a:pt x="169" y="3"/>
                  </a:lnTo>
                  <a:lnTo>
                    <a:pt x="169" y="2"/>
                  </a:lnTo>
                  <a:lnTo>
                    <a:pt x="174" y="3"/>
                  </a:lnTo>
                  <a:lnTo>
                    <a:pt x="174" y="5"/>
                  </a:lnTo>
                  <a:lnTo>
                    <a:pt x="178" y="4"/>
                  </a:lnTo>
                  <a:lnTo>
                    <a:pt x="179" y="0"/>
                  </a:lnTo>
                  <a:lnTo>
                    <a:pt x="180" y="0"/>
                  </a:lnTo>
                  <a:lnTo>
                    <a:pt x="181" y="2"/>
                  </a:lnTo>
                  <a:lnTo>
                    <a:pt x="185" y="2"/>
                  </a:lnTo>
                  <a:lnTo>
                    <a:pt x="188" y="4"/>
                  </a:lnTo>
                  <a:lnTo>
                    <a:pt x="188" y="5"/>
                  </a:lnTo>
                  <a:lnTo>
                    <a:pt x="188" y="9"/>
                  </a:lnTo>
                  <a:lnTo>
                    <a:pt x="187" y="11"/>
                  </a:lnTo>
                  <a:lnTo>
                    <a:pt x="186" y="14"/>
                  </a:lnTo>
                  <a:lnTo>
                    <a:pt x="188" y="17"/>
                  </a:lnTo>
                  <a:lnTo>
                    <a:pt x="189" y="15"/>
                  </a:lnTo>
                  <a:lnTo>
                    <a:pt x="192" y="16"/>
                  </a:lnTo>
                  <a:lnTo>
                    <a:pt x="192" y="17"/>
                  </a:lnTo>
                  <a:lnTo>
                    <a:pt x="192" y="18"/>
                  </a:lnTo>
                  <a:lnTo>
                    <a:pt x="189" y="21"/>
                  </a:lnTo>
                  <a:lnTo>
                    <a:pt x="189" y="24"/>
                  </a:lnTo>
                  <a:lnTo>
                    <a:pt x="189" y="28"/>
                  </a:lnTo>
                  <a:lnTo>
                    <a:pt x="188" y="29"/>
                  </a:lnTo>
                  <a:lnTo>
                    <a:pt x="188" y="30"/>
                  </a:lnTo>
                  <a:lnTo>
                    <a:pt x="186" y="31"/>
                  </a:lnTo>
                  <a:lnTo>
                    <a:pt x="185" y="33"/>
                  </a:lnTo>
                  <a:lnTo>
                    <a:pt x="184" y="35"/>
                  </a:lnTo>
                  <a:lnTo>
                    <a:pt x="184" y="37"/>
                  </a:lnTo>
                  <a:lnTo>
                    <a:pt x="181" y="38"/>
                  </a:lnTo>
                  <a:lnTo>
                    <a:pt x="179" y="41"/>
                  </a:lnTo>
                  <a:lnTo>
                    <a:pt x="180" y="44"/>
                  </a:lnTo>
                  <a:lnTo>
                    <a:pt x="181" y="46"/>
                  </a:lnTo>
                  <a:lnTo>
                    <a:pt x="183" y="45"/>
                  </a:lnTo>
                  <a:lnTo>
                    <a:pt x="184" y="42"/>
                  </a:lnTo>
                  <a:lnTo>
                    <a:pt x="187" y="41"/>
                  </a:lnTo>
                  <a:lnTo>
                    <a:pt x="188" y="38"/>
                  </a:lnTo>
                  <a:lnTo>
                    <a:pt x="190" y="41"/>
                  </a:lnTo>
                  <a:lnTo>
                    <a:pt x="192" y="39"/>
                  </a:lnTo>
                  <a:lnTo>
                    <a:pt x="193" y="41"/>
                  </a:lnTo>
                  <a:lnTo>
                    <a:pt x="194" y="42"/>
                  </a:lnTo>
                  <a:lnTo>
                    <a:pt x="194" y="43"/>
                  </a:lnTo>
                  <a:lnTo>
                    <a:pt x="194" y="46"/>
                  </a:lnTo>
                  <a:lnTo>
                    <a:pt x="194" y="48"/>
                  </a:lnTo>
                  <a:lnTo>
                    <a:pt x="195" y="49"/>
                  </a:lnTo>
                  <a:lnTo>
                    <a:pt x="194" y="51"/>
                  </a:lnTo>
                  <a:lnTo>
                    <a:pt x="195" y="53"/>
                  </a:lnTo>
                  <a:lnTo>
                    <a:pt x="197" y="54"/>
                  </a:lnTo>
                  <a:lnTo>
                    <a:pt x="200" y="53"/>
                  </a:lnTo>
                  <a:lnTo>
                    <a:pt x="200" y="50"/>
                  </a:lnTo>
                  <a:lnTo>
                    <a:pt x="201" y="50"/>
                  </a:lnTo>
                  <a:lnTo>
                    <a:pt x="210" y="51"/>
                  </a:lnTo>
                  <a:lnTo>
                    <a:pt x="208" y="52"/>
                  </a:lnTo>
                  <a:lnTo>
                    <a:pt x="208" y="56"/>
                  </a:lnTo>
                  <a:lnTo>
                    <a:pt x="210" y="58"/>
                  </a:lnTo>
                  <a:lnTo>
                    <a:pt x="211" y="59"/>
                  </a:lnTo>
                  <a:lnTo>
                    <a:pt x="212" y="62"/>
                  </a:lnTo>
                  <a:lnTo>
                    <a:pt x="212" y="64"/>
                  </a:lnTo>
                  <a:lnTo>
                    <a:pt x="210" y="65"/>
                  </a:lnTo>
                  <a:lnTo>
                    <a:pt x="208" y="67"/>
                  </a:lnTo>
                  <a:lnTo>
                    <a:pt x="207" y="68"/>
                  </a:lnTo>
                  <a:lnTo>
                    <a:pt x="207" y="70"/>
                  </a:lnTo>
                  <a:lnTo>
                    <a:pt x="207" y="72"/>
                  </a:lnTo>
                  <a:lnTo>
                    <a:pt x="209" y="74"/>
                  </a:lnTo>
                  <a:lnTo>
                    <a:pt x="207" y="76"/>
                  </a:lnTo>
                  <a:lnTo>
                    <a:pt x="205" y="78"/>
                  </a:lnTo>
                  <a:lnTo>
                    <a:pt x="204" y="80"/>
                  </a:lnTo>
                  <a:lnTo>
                    <a:pt x="201" y="79"/>
                  </a:lnTo>
                  <a:lnTo>
                    <a:pt x="200" y="81"/>
                  </a:lnTo>
                  <a:lnTo>
                    <a:pt x="200" y="83"/>
                  </a:lnTo>
                  <a:lnTo>
                    <a:pt x="200" y="84"/>
                  </a:lnTo>
                  <a:lnTo>
                    <a:pt x="196" y="85"/>
                  </a:lnTo>
                  <a:lnTo>
                    <a:pt x="195" y="88"/>
                  </a:lnTo>
                  <a:lnTo>
                    <a:pt x="194" y="90"/>
                  </a:lnTo>
                  <a:lnTo>
                    <a:pt x="194" y="91"/>
                  </a:lnTo>
                  <a:lnTo>
                    <a:pt x="192" y="92"/>
                  </a:lnTo>
                  <a:lnTo>
                    <a:pt x="192" y="95"/>
                  </a:lnTo>
                  <a:lnTo>
                    <a:pt x="192" y="96"/>
                  </a:lnTo>
                  <a:lnTo>
                    <a:pt x="192" y="102"/>
                  </a:lnTo>
                  <a:lnTo>
                    <a:pt x="194" y="104"/>
                  </a:lnTo>
                  <a:lnTo>
                    <a:pt x="193" y="105"/>
                  </a:lnTo>
                  <a:lnTo>
                    <a:pt x="192" y="105"/>
                  </a:lnTo>
                  <a:lnTo>
                    <a:pt x="192" y="106"/>
                  </a:lnTo>
                  <a:lnTo>
                    <a:pt x="192" y="108"/>
                  </a:lnTo>
                  <a:lnTo>
                    <a:pt x="190" y="110"/>
                  </a:lnTo>
                  <a:lnTo>
                    <a:pt x="188" y="112"/>
                  </a:lnTo>
                  <a:lnTo>
                    <a:pt x="184" y="112"/>
                  </a:lnTo>
                  <a:lnTo>
                    <a:pt x="185" y="115"/>
                  </a:lnTo>
                  <a:lnTo>
                    <a:pt x="179" y="117"/>
                  </a:lnTo>
                  <a:lnTo>
                    <a:pt x="177" y="118"/>
                  </a:lnTo>
                  <a:lnTo>
                    <a:pt x="176" y="117"/>
                  </a:lnTo>
                  <a:lnTo>
                    <a:pt x="174" y="121"/>
                  </a:lnTo>
                  <a:lnTo>
                    <a:pt x="173" y="121"/>
                  </a:lnTo>
                  <a:lnTo>
                    <a:pt x="173" y="122"/>
                  </a:lnTo>
                  <a:lnTo>
                    <a:pt x="175" y="124"/>
                  </a:lnTo>
                  <a:lnTo>
                    <a:pt x="176" y="126"/>
                  </a:lnTo>
                  <a:lnTo>
                    <a:pt x="176" y="127"/>
                  </a:lnTo>
                  <a:lnTo>
                    <a:pt x="174" y="127"/>
                  </a:lnTo>
                  <a:lnTo>
                    <a:pt x="173" y="127"/>
                  </a:lnTo>
                  <a:lnTo>
                    <a:pt x="172" y="130"/>
                  </a:lnTo>
                  <a:lnTo>
                    <a:pt x="171" y="131"/>
                  </a:lnTo>
                  <a:lnTo>
                    <a:pt x="170" y="130"/>
                  </a:lnTo>
                  <a:lnTo>
                    <a:pt x="168" y="131"/>
                  </a:lnTo>
                  <a:lnTo>
                    <a:pt x="166" y="130"/>
                  </a:lnTo>
                  <a:lnTo>
                    <a:pt x="165" y="130"/>
                  </a:lnTo>
                  <a:lnTo>
                    <a:pt x="163" y="130"/>
                  </a:lnTo>
                  <a:lnTo>
                    <a:pt x="164" y="133"/>
                  </a:lnTo>
                  <a:lnTo>
                    <a:pt x="163" y="136"/>
                  </a:lnTo>
                  <a:lnTo>
                    <a:pt x="164" y="138"/>
                  </a:lnTo>
                  <a:lnTo>
                    <a:pt x="162" y="138"/>
                  </a:lnTo>
                  <a:lnTo>
                    <a:pt x="159" y="139"/>
                  </a:lnTo>
                  <a:lnTo>
                    <a:pt x="156" y="139"/>
                  </a:lnTo>
                  <a:lnTo>
                    <a:pt x="155" y="140"/>
                  </a:lnTo>
                  <a:lnTo>
                    <a:pt x="153" y="140"/>
                  </a:lnTo>
                  <a:lnTo>
                    <a:pt x="152" y="142"/>
                  </a:lnTo>
                  <a:lnTo>
                    <a:pt x="152" y="145"/>
                  </a:lnTo>
                  <a:lnTo>
                    <a:pt x="151" y="145"/>
                  </a:lnTo>
                  <a:lnTo>
                    <a:pt x="150" y="146"/>
                  </a:lnTo>
                  <a:lnTo>
                    <a:pt x="148" y="146"/>
                  </a:lnTo>
                  <a:lnTo>
                    <a:pt x="145" y="146"/>
                  </a:lnTo>
                  <a:lnTo>
                    <a:pt x="145" y="148"/>
                  </a:lnTo>
                  <a:lnTo>
                    <a:pt x="146" y="149"/>
                  </a:lnTo>
                  <a:lnTo>
                    <a:pt x="146" y="152"/>
                  </a:lnTo>
                  <a:lnTo>
                    <a:pt x="143" y="151"/>
                  </a:lnTo>
                  <a:lnTo>
                    <a:pt x="143" y="148"/>
                  </a:lnTo>
                  <a:lnTo>
                    <a:pt x="142" y="149"/>
                  </a:lnTo>
                  <a:lnTo>
                    <a:pt x="141" y="146"/>
                  </a:lnTo>
                  <a:lnTo>
                    <a:pt x="141" y="145"/>
                  </a:lnTo>
                  <a:lnTo>
                    <a:pt x="141" y="144"/>
                  </a:lnTo>
                  <a:lnTo>
                    <a:pt x="141" y="143"/>
                  </a:lnTo>
                  <a:lnTo>
                    <a:pt x="139" y="145"/>
                  </a:lnTo>
                  <a:lnTo>
                    <a:pt x="140" y="146"/>
                  </a:lnTo>
                  <a:lnTo>
                    <a:pt x="139" y="146"/>
                  </a:lnTo>
                  <a:lnTo>
                    <a:pt x="140" y="148"/>
                  </a:lnTo>
                  <a:lnTo>
                    <a:pt x="141" y="149"/>
                  </a:lnTo>
                  <a:lnTo>
                    <a:pt x="140" y="151"/>
                  </a:lnTo>
                  <a:lnTo>
                    <a:pt x="139" y="152"/>
                  </a:lnTo>
                  <a:lnTo>
                    <a:pt x="137" y="153"/>
                  </a:lnTo>
                  <a:lnTo>
                    <a:pt x="131" y="153"/>
                  </a:lnTo>
                  <a:lnTo>
                    <a:pt x="129" y="154"/>
                  </a:lnTo>
                  <a:lnTo>
                    <a:pt x="127" y="154"/>
                  </a:lnTo>
                  <a:lnTo>
                    <a:pt x="126" y="153"/>
                  </a:lnTo>
                  <a:lnTo>
                    <a:pt x="129" y="151"/>
                  </a:lnTo>
                  <a:lnTo>
                    <a:pt x="129" y="149"/>
                  </a:lnTo>
                  <a:lnTo>
                    <a:pt x="126" y="148"/>
                  </a:lnTo>
                  <a:lnTo>
                    <a:pt x="122" y="148"/>
                  </a:lnTo>
                  <a:lnTo>
                    <a:pt x="121" y="146"/>
                  </a:lnTo>
                  <a:lnTo>
                    <a:pt x="121" y="145"/>
                  </a:lnTo>
                  <a:lnTo>
                    <a:pt x="121" y="144"/>
                  </a:lnTo>
                  <a:lnTo>
                    <a:pt x="121" y="142"/>
                  </a:lnTo>
                  <a:lnTo>
                    <a:pt x="118" y="141"/>
                  </a:lnTo>
                  <a:lnTo>
                    <a:pt x="119" y="144"/>
                  </a:lnTo>
                  <a:lnTo>
                    <a:pt x="118" y="145"/>
                  </a:lnTo>
                  <a:lnTo>
                    <a:pt x="119" y="146"/>
                  </a:lnTo>
                  <a:lnTo>
                    <a:pt x="117" y="148"/>
                  </a:lnTo>
                  <a:lnTo>
                    <a:pt x="117" y="146"/>
                  </a:lnTo>
                  <a:lnTo>
                    <a:pt x="116" y="145"/>
                  </a:lnTo>
                  <a:lnTo>
                    <a:pt x="115" y="145"/>
                  </a:lnTo>
                  <a:lnTo>
                    <a:pt x="114" y="144"/>
                  </a:lnTo>
                  <a:lnTo>
                    <a:pt x="114" y="142"/>
                  </a:lnTo>
                  <a:lnTo>
                    <a:pt x="113" y="142"/>
                  </a:lnTo>
                  <a:lnTo>
                    <a:pt x="113" y="144"/>
                  </a:lnTo>
                  <a:lnTo>
                    <a:pt x="111" y="143"/>
                  </a:lnTo>
                  <a:lnTo>
                    <a:pt x="111" y="141"/>
                  </a:lnTo>
                  <a:lnTo>
                    <a:pt x="113" y="139"/>
                  </a:lnTo>
                  <a:lnTo>
                    <a:pt x="111" y="139"/>
                  </a:lnTo>
                  <a:lnTo>
                    <a:pt x="109" y="139"/>
                  </a:lnTo>
                  <a:lnTo>
                    <a:pt x="108" y="140"/>
                  </a:lnTo>
                  <a:lnTo>
                    <a:pt x="109" y="145"/>
                  </a:lnTo>
                  <a:lnTo>
                    <a:pt x="111" y="145"/>
                  </a:lnTo>
                  <a:lnTo>
                    <a:pt x="110" y="146"/>
                  </a:lnTo>
                  <a:lnTo>
                    <a:pt x="109" y="148"/>
                  </a:lnTo>
                  <a:lnTo>
                    <a:pt x="108" y="148"/>
                  </a:lnTo>
                  <a:lnTo>
                    <a:pt x="106" y="150"/>
                  </a:lnTo>
                  <a:lnTo>
                    <a:pt x="106" y="149"/>
                  </a:lnTo>
                  <a:lnTo>
                    <a:pt x="107" y="148"/>
                  </a:lnTo>
                  <a:lnTo>
                    <a:pt x="107" y="146"/>
                  </a:lnTo>
                  <a:lnTo>
                    <a:pt x="106" y="146"/>
                  </a:lnTo>
                  <a:lnTo>
                    <a:pt x="105" y="148"/>
                  </a:lnTo>
                  <a:lnTo>
                    <a:pt x="106" y="146"/>
                  </a:lnTo>
                  <a:lnTo>
                    <a:pt x="105" y="145"/>
                  </a:lnTo>
                  <a:lnTo>
                    <a:pt x="104" y="146"/>
                  </a:lnTo>
                  <a:lnTo>
                    <a:pt x="104" y="148"/>
                  </a:lnTo>
                  <a:lnTo>
                    <a:pt x="101" y="150"/>
                  </a:lnTo>
                  <a:lnTo>
                    <a:pt x="102" y="148"/>
                  </a:lnTo>
                  <a:lnTo>
                    <a:pt x="101" y="148"/>
                  </a:lnTo>
                  <a:lnTo>
                    <a:pt x="100" y="148"/>
                  </a:lnTo>
                  <a:lnTo>
                    <a:pt x="98" y="150"/>
                  </a:lnTo>
                  <a:lnTo>
                    <a:pt x="96" y="151"/>
                  </a:lnTo>
                  <a:lnTo>
                    <a:pt x="94" y="153"/>
                  </a:lnTo>
                  <a:lnTo>
                    <a:pt x="93" y="150"/>
                  </a:lnTo>
                  <a:lnTo>
                    <a:pt x="89" y="148"/>
                  </a:lnTo>
                  <a:lnTo>
                    <a:pt x="85" y="146"/>
                  </a:lnTo>
                  <a:lnTo>
                    <a:pt x="82" y="146"/>
                  </a:lnTo>
                  <a:lnTo>
                    <a:pt x="80" y="146"/>
                  </a:lnTo>
                  <a:lnTo>
                    <a:pt x="79" y="148"/>
                  </a:lnTo>
                  <a:lnTo>
                    <a:pt x="77" y="146"/>
                  </a:lnTo>
                  <a:lnTo>
                    <a:pt x="75" y="145"/>
                  </a:lnTo>
                  <a:lnTo>
                    <a:pt x="72" y="144"/>
                  </a:lnTo>
                  <a:lnTo>
                    <a:pt x="69" y="142"/>
                  </a:lnTo>
                  <a:lnTo>
                    <a:pt x="67" y="141"/>
                  </a:lnTo>
                  <a:lnTo>
                    <a:pt x="67" y="138"/>
                  </a:lnTo>
                  <a:lnTo>
                    <a:pt x="65" y="136"/>
                  </a:lnTo>
                  <a:lnTo>
                    <a:pt x="63" y="136"/>
                  </a:lnTo>
                  <a:lnTo>
                    <a:pt x="59" y="135"/>
                  </a:lnTo>
                  <a:lnTo>
                    <a:pt x="58" y="135"/>
                  </a:lnTo>
                  <a:lnTo>
                    <a:pt x="58" y="127"/>
                  </a:lnTo>
                  <a:lnTo>
                    <a:pt x="58" y="126"/>
                  </a:lnTo>
                  <a:lnTo>
                    <a:pt x="58" y="124"/>
                  </a:lnTo>
                  <a:lnTo>
                    <a:pt x="58" y="123"/>
                  </a:lnTo>
                  <a:lnTo>
                    <a:pt x="54" y="122"/>
                  </a:lnTo>
                  <a:lnTo>
                    <a:pt x="54" y="115"/>
                  </a:lnTo>
                  <a:lnTo>
                    <a:pt x="56" y="115"/>
                  </a:lnTo>
                  <a:lnTo>
                    <a:pt x="60" y="111"/>
                  </a:lnTo>
                  <a:lnTo>
                    <a:pt x="61" y="111"/>
                  </a:lnTo>
                  <a:lnTo>
                    <a:pt x="61" y="109"/>
                  </a:lnTo>
                  <a:lnTo>
                    <a:pt x="58" y="106"/>
                  </a:lnTo>
                  <a:lnTo>
                    <a:pt x="56" y="104"/>
                  </a:lnTo>
                  <a:lnTo>
                    <a:pt x="52" y="105"/>
                  </a:lnTo>
                  <a:lnTo>
                    <a:pt x="50" y="106"/>
                  </a:lnTo>
                  <a:lnTo>
                    <a:pt x="44" y="104"/>
                  </a:lnTo>
                  <a:lnTo>
                    <a:pt x="42" y="103"/>
                  </a:lnTo>
                  <a:lnTo>
                    <a:pt x="41" y="103"/>
                  </a:lnTo>
                  <a:lnTo>
                    <a:pt x="37" y="104"/>
                  </a:lnTo>
                  <a:lnTo>
                    <a:pt x="28" y="99"/>
                  </a:lnTo>
                  <a:lnTo>
                    <a:pt x="26" y="96"/>
                  </a:lnTo>
                  <a:lnTo>
                    <a:pt x="26" y="95"/>
                  </a:lnTo>
                  <a:lnTo>
                    <a:pt x="28" y="92"/>
                  </a:lnTo>
                  <a:lnTo>
                    <a:pt x="29" y="92"/>
                  </a:lnTo>
                  <a:lnTo>
                    <a:pt x="32" y="92"/>
                  </a:lnTo>
                  <a:lnTo>
                    <a:pt x="31" y="90"/>
                  </a:lnTo>
                  <a:lnTo>
                    <a:pt x="36" y="86"/>
                  </a:lnTo>
                  <a:lnTo>
                    <a:pt x="37" y="86"/>
                  </a:lnTo>
                  <a:lnTo>
                    <a:pt x="41" y="88"/>
                  </a:lnTo>
                  <a:lnTo>
                    <a:pt x="42" y="87"/>
                  </a:lnTo>
                  <a:lnTo>
                    <a:pt x="43" y="86"/>
                  </a:lnTo>
                  <a:lnTo>
                    <a:pt x="46" y="85"/>
                  </a:lnTo>
                  <a:lnTo>
                    <a:pt x="46" y="84"/>
                  </a:lnTo>
                  <a:lnTo>
                    <a:pt x="46" y="83"/>
                  </a:lnTo>
                  <a:lnTo>
                    <a:pt x="46" y="78"/>
                  </a:lnTo>
                  <a:lnTo>
                    <a:pt x="47" y="77"/>
                  </a:lnTo>
                  <a:lnTo>
                    <a:pt x="46" y="73"/>
                  </a:lnTo>
                  <a:lnTo>
                    <a:pt x="43" y="71"/>
                  </a:lnTo>
                  <a:lnTo>
                    <a:pt x="41" y="68"/>
                  </a:lnTo>
                  <a:lnTo>
                    <a:pt x="39" y="68"/>
                  </a:lnTo>
                  <a:lnTo>
                    <a:pt x="37" y="69"/>
                  </a:lnTo>
                  <a:lnTo>
                    <a:pt x="36" y="71"/>
                  </a:lnTo>
                  <a:lnTo>
                    <a:pt x="35" y="69"/>
                  </a:lnTo>
                  <a:lnTo>
                    <a:pt x="32" y="70"/>
                  </a:lnTo>
                  <a:lnTo>
                    <a:pt x="31" y="69"/>
                  </a:lnTo>
                  <a:lnTo>
                    <a:pt x="30" y="67"/>
                  </a:lnTo>
                  <a:lnTo>
                    <a:pt x="28" y="67"/>
                  </a:lnTo>
                  <a:lnTo>
                    <a:pt x="27" y="70"/>
                  </a:lnTo>
                  <a:lnTo>
                    <a:pt x="24" y="69"/>
                  </a:lnTo>
                  <a:lnTo>
                    <a:pt x="23" y="68"/>
                  </a:lnTo>
                  <a:lnTo>
                    <a:pt x="19" y="68"/>
                  </a:lnTo>
                  <a:lnTo>
                    <a:pt x="19" y="65"/>
                  </a:lnTo>
                  <a:lnTo>
                    <a:pt x="20" y="64"/>
                  </a:lnTo>
                  <a:lnTo>
                    <a:pt x="19" y="62"/>
                  </a:lnTo>
                  <a:lnTo>
                    <a:pt x="19" y="59"/>
                  </a:lnTo>
                  <a:lnTo>
                    <a:pt x="15" y="57"/>
                  </a:lnTo>
                  <a:lnTo>
                    <a:pt x="12" y="57"/>
                  </a:lnTo>
                  <a:lnTo>
                    <a:pt x="9" y="56"/>
                  </a:lnTo>
                  <a:lnTo>
                    <a:pt x="6" y="55"/>
                  </a:lnTo>
                  <a:lnTo>
                    <a:pt x="6" y="58"/>
                  </a:lnTo>
                  <a:lnTo>
                    <a:pt x="5" y="59"/>
                  </a:lnTo>
                  <a:lnTo>
                    <a:pt x="3" y="59"/>
                  </a:lnTo>
                  <a:lnTo>
                    <a:pt x="1" y="56"/>
                  </a:lnTo>
                  <a:lnTo>
                    <a:pt x="1" y="55"/>
                  </a:lnTo>
                  <a:lnTo>
                    <a:pt x="0" y="53"/>
                  </a:lnTo>
                  <a:lnTo>
                    <a:pt x="0" y="51"/>
                  </a:lnTo>
                </a:path>
              </a:pathLst>
            </a:custGeom>
            <a:solidFill>
              <a:srgbClr val="CCFFFF"/>
            </a:solidFill>
            <a:ln w="12700">
              <a:solidFill>
                <a:srgbClr val="FFFF00"/>
              </a:solidFill>
              <a:round/>
              <a:headEnd/>
              <a:tailEnd/>
            </a:ln>
          </p:spPr>
          <p:txBody>
            <a:bodyPr/>
            <a:lstStyle/>
            <a:p>
              <a:endParaRPr lang="zh-CN" altLang="en-US"/>
            </a:p>
          </p:txBody>
        </p:sp>
        <p:sp>
          <p:nvSpPr>
            <p:cNvPr id="61480" name="Freeform 154">
              <a:extLst>
                <a:ext uri="{FF2B5EF4-FFF2-40B4-BE49-F238E27FC236}">
                  <a16:creationId xmlns:a16="http://schemas.microsoft.com/office/drawing/2014/main" id="{FEA399DC-6776-4C16-A2BF-7545C63FA551}"/>
                </a:ext>
              </a:extLst>
            </p:cNvPr>
            <p:cNvSpPr>
              <a:spLocks/>
            </p:cNvSpPr>
            <p:nvPr/>
          </p:nvSpPr>
          <p:spPr bwMode="auto">
            <a:xfrm>
              <a:off x="2889" y="2268"/>
              <a:ext cx="160" cy="142"/>
            </a:xfrm>
            <a:custGeom>
              <a:avLst/>
              <a:gdLst>
                <a:gd name="T0" fmla="*/ 10 w 160"/>
                <a:gd name="T1" fmla="*/ 53 h 142"/>
                <a:gd name="T2" fmla="*/ 25 w 160"/>
                <a:gd name="T3" fmla="*/ 55 h 142"/>
                <a:gd name="T4" fmla="*/ 44 w 160"/>
                <a:gd name="T5" fmla="*/ 54 h 142"/>
                <a:gd name="T6" fmla="*/ 55 w 160"/>
                <a:gd name="T7" fmla="*/ 46 h 142"/>
                <a:gd name="T8" fmla="*/ 73 w 160"/>
                <a:gd name="T9" fmla="*/ 41 h 142"/>
                <a:gd name="T10" fmla="*/ 62 w 160"/>
                <a:gd name="T11" fmla="*/ 32 h 142"/>
                <a:gd name="T12" fmla="*/ 55 w 160"/>
                <a:gd name="T13" fmla="*/ 25 h 142"/>
                <a:gd name="T14" fmla="*/ 67 w 160"/>
                <a:gd name="T15" fmla="*/ 14 h 142"/>
                <a:gd name="T16" fmla="*/ 79 w 160"/>
                <a:gd name="T17" fmla="*/ 16 h 142"/>
                <a:gd name="T18" fmla="*/ 82 w 160"/>
                <a:gd name="T19" fmla="*/ 16 h 142"/>
                <a:gd name="T20" fmla="*/ 87 w 160"/>
                <a:gd name="T21" fmla="*/ 19 h 142"/>
                <a:gd name="T22" fmla="*/ 87 w 160"/>
                <a:gd name="T23" fmla="*/ 12 h 142"/>
                <a:gd name="T24" fmla="*/ 96 w 160"/>
                <a:gd name="T25" fmla="*/ 9 h 142"/>
                <a:gd name="T26" fmla="*/ 104 w 160"/>
                <a:gd name="T27" fmla="*/ 5 h 142"/>
                <a:gd name="T28" fmla="*/ 110 w 160"/>
                <a:gd name="T29" fmla="*/ 2 h 142"/>
                <a:gd name="T30" fmla="*/ 115 w 160"/>
                <a:gd name="T31" fmla="*/ 5 h 142"/>
                <a:gd name="T32" fmla="*/ 124 w 160"/>
                <a:gd name="T33" fmla="*/ 4 h 142"/>
                <a:gd name="T34" fmla="*/ 126 w 160"/>
                <a:gd name="T35" fmla="*/ 16 h 142"/>
                <a:gd name="T36" fmla="*/ 133 w 160"/>
                <a:gd name="T37" fmla="*/ 24 h 142"/>
                <a:gd name="T38" fmla="*/ 137 w 160"/>
                <a:gd name="T39" fmla="*/ 24 h 142"/>
                <a:gd name="T40" fmla="*/ 144 w 160"/>
                <a:gd name="T41" fmla="*/ 32 h 142"/>
                <a:gd name="T42" fmla="*/ 152 w 160"/>
                <a:gd name="T43" fmla="*/ 25 h 142"/>
                <a:gd name="T44" fmla="*/ 152 w 160"/>
                <a:gd name="T45" fmla="*/ 36 h 142"/>
                <a:gd name="T46" fmla="*/ 156 w 160"/>
                <a:gd name="T47" fmla="*/ 46 h 142"/>
                <a:gd name="T48" fmla="*/ 152 w 160"/>
                <a:gd name="T49" fmla="*/ 55 h 142"/>
                <a:gd name="T50" fmla="*/ 139 w 160"/>
                <a:gd name="T51" fmla="*/ 65 h 142"/>
                <a:gd name="T52" fmla="*/ 146 w 160"/>
                <a:gd name="T53" fmla="*/ 65 h 142"/>
                <a:gd name="T54" fmla="*/ 156 w 160"/>
                <a:gd name="T55" fmla="*/ 65 h 142"/>
                <a:gd name="T56" fmla="*/ 158 w 160"/>
                <a:gd name="T57" fmla="*/ 73 h 142"/>
                <a:gd name="T58" fmla="*/ 154 w 160"/>
                <a:gd name="T59" fmla="*/ 80 h 142"/>
                <a:gd name="T60" fmla="*/ 156 w 160"/>
                <a:gd name="T61" fmla="*/ 91 h 142"/>
                <a:gd name="T62" fmla="*/ 152 w 160"/>
                <a:gd name="T63" fmla="*/ 107 h 142"/>
                <a:gd name="T64" fmla="*/ 146 w 160"/>
                <a:gd name="T65" fmla="*/ 107 h 142"/>
                <a:gd name="T66" fmla="*/ 146 w 160"/>
                <a:gd name="T67" fmla="*/ 109 h 142"/>
                <a:gd name="T68" fmla="*/ 137 w 160"/>
                <a:gd name="T69" fmla="*/ 114 h 142"/>
                <a:gd name="T70" fmla="*/ 133 w 160"/>
                <a:gd name="T71" fmla="*/ 118 h 142"/>
                <a:gd name="T72" fmla="*/ 124 w 160"/>
                <a:gd name="T73" fmla="*/ 114 h 142"/>
                <a:gd name="T74" fmla="*/ 119 w 160"/>
                <a:gd name="T75" fmla="*/ 124 h 142"/>
                <a:gd name="T76" fmla="*/ 106 w 160"/>
                <a:gd name="T77" fmla="*/ 121 h 142"/>
                <a:gd name="T78" fmla="*/ 97 w 160"/>
                <a:gd name="T79" fmla="*/ 116 h 142"/>
                <a:gd name="T80" fmla="*/ 89 w 160"/>
                <a:gd name="T81" fmla="*/ 121 h 142"/>
                <a:gd name="T82" fmla="*/ 76 w 160"/>
                <a:gd name="T83" fmla="*/ 127 h 142"/>
                <a:gd name="T84" fmla="*/ 66 w 160"/>
                <a:gd name="T85" fmla="*/ 134 h 142"/>
                <a:gd name="T86" fmla="*/ 55 w 160"/>
                <a:gd name="T87" fmla="*/ 139 h 142"/>
                <a:gd name="T88" fmla="*/ 46 w 160"/>
                <a:gd name="T89" fmla="*/ 135 h 142"/>
                <a:gd name="T90" fmla="*/ 39 w 160"/>
                <a:gd name="T91" fmla="*/ 129 h 142"/>
                <a:gd name="T92" fmla="*/ 30 w 160"/>
                <a:gd name="T93" fmla="*/ 136 h 142"/>
                <a:gd name="T94" fmla="*/ 22 w 160"/>
                <a:gd name="T95" fmla="*/ 138 h 142"/>
                <a:gd name="T96" fmla="*/ 25 w 160"/>
                <a:gd name="T97" fmla="*/ 126 h 142"/>
                <a:gd name="T98" fmla="*/ 25 w 160"/>
                <a:gd name="T99" fmla="*/ 118 h 142"/>
                <a:gd name="T100" fmla="*/ 20 w 160"/>
                <a:gd name="T101" fmla="*/ 109 h 142"/>
                <a:gd name="T102" fmla="*/ 20 w 160"/>
                <a:gd name="T103" fmla="*/ 98 h 142"/>
                <a:gd name="T104" fmla="*/ 27 w 160"/>
                <a:gd name="T105" fmla="*/ 84 h 142"/>
                <a:gd name="T106" fmla="*/ 20 w 160"/>
                <a:gd name="T107" fmla="*/ 75 h 142"/>
                <a:gd name="T108" fmla="*/ 6 w 160"/>
                <a:gd name="T109" fmla="*/ 79 h 142"/>
                <a:gd name="T110" fmla="*/ 1 w 160"/>
                <a:gd name="T111" fmla="*/ 69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
                <a:gd name="T169" fmla="*/ 0 h 142"/>
                <a:gd name="T170" fmla="*/ 160 w 160"/>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 h="142">
                  <a:moveTo>
                    <a:pt x="0" y="62"/>
                  </a:moveTo>
                  <a:lnTo>
                    <a:pt x="0" y="60"/>
                  </a:lnTo>
                  <a:lnTo>
                    <a:pt x="1" y="58"/>
                  </a:lnTo>
                  <a:lnTo>
                    <a:pt x="5" y="57"/>
                  </a:lnTo>
                  <a:lnTo>
                    <a:pt x="7" y="53"/>
                  </a:lnTo>
                  <a:lnTo>
                    <a:pt x="10" y="53"/>
                  </a:lnTo>
                  <a:lnTo>
                    <a:pt x="15" y="56"/>
                  </a:lnTo>
                  <a:lnTo>
                    <a:pt x="16" y="56"/>
                  </a:lnTo>
                  <a:lnTo>
                    <a:pt x="20" y="50"/>
                  </a:lnTo>
                  <a:lnTo>
                    <a:pt x="21" y="53"/>
                  </a:lnTo>
                  <a:lnTo>
                    <a:pt x="24" y="54"/>
                  </a:lnTo>
                  <a:lnTo>
                    <a:pt x="25" y="55"/>
                  </a:lnTo>
                  <a:lnTo>
                    <a:pt x="29" y="55"/>
                  </a:lnTo>
                  <a:lnTo>
                    <a:pt x="33" y="54"/>
                  </a:lnTo>
                  <a:lnTo>
                    <a:pt x="34" y="56"/>
                  </a:lnTo>
                  <a:lnTo>
                    <a:pt x="34" y="57"/>
                  </a:lnTo>
                  <a:lnTo>
                    <a:pt x="39" y="53"/>
                  </a:lnTo>
                  <a:lnTo>
                    <a:pt x="44" y="54"/>
                  </a:lnTo>
                  <a:lnTo>
                    <a:pt x="46" y="50"/>
                  </a:lnTo>
                  <a:lnTo>
                    <a:pt x="46" y="47"/>
                  </a:lnTo>
                  <a:lnTo>
                    <a:pt x="46" y="44"/>
                  </a:lnTo>
                  <a:lnTo>
                    <a:pt x="48" y="42"/>
                  </a:lnTo>
                  <a:lnTo>
                    <a:pt x="51" y="43"/>
                  </a:lnTo>
                  <a:lnTo>
                    <a:pt x="55" y="46"/>
                  </a:lnTo>
                  <a:lnTo>
                    <a:pt x="61" y="44"/>
                  </a:lnTo>
                  <a:lnTo>
                    <a:pt x="63" y="44"/>
                  </a:lnTo>
                  <a:lnTo>
                    <a:pt x="64" y="44"/>
                  </a:lnTo>
                  <a:lnTo>
                    <a:pt x="67" y="43"/>
                  </a:lnTo>
                  <a:lnTo>
                    <a:pt x="71" y="43"/>
                  </a:lnTo>
                  <a:lnTo>
                    <a:pt x="73" y="41"/>
                  </a:lnTo>
                  <a:lnTo>
                    <a:pt x="73" y="38"/>
                  </a:lnTo>
                  <a:lnTo>
                    <a:pt x="73" y="35"/>
                  </a:lnTo>
                  <a:lnTo>
                    <a:pt x="70" y="32"/>
                  </a:lnTo>
                  <a:lnTo>
                    <a:pt x="67" y="32"/>
                  </a:lnTo>
                  <a:lnTo>
                    <a:pt x="64" y="32"/>
                  </a:lnTo>
                  <a:lnTo>
                    <a:pt x="62" y="32"/>
                  </a:lnTo>
                  <a:lnTo>
                    <a:pt x="62" y="31"/>
                  </a:lnTo>
                  <a:lnTo>
                    <a:pt x="61" y="31"/>
                  </a:lnTo>
                  <a:lnTo>
                    <a:pt x="61" y="26"/>
                  </a:lnTo>
                  <a:lnTo>
                    <a:pt x="60" y="25"/>
                  </a:lnTo>
                  <a:lnTo>
                    <a:pt x="57" y="27"/>
                  </a:lnTo>
                  <a:lnTo>
                    <a:pt x="55" y="25"/>
                  </a:lnTo>
                  <a:lnTo>
                    <a:pt x="55" y="20"/>
                  </a:lnTo>
                  <a:lnTo>
                    <a:pt x="60" y="16"/>
                  </a:lnTo>
                  <a:lnTo>
                    <a:pt x="63" y="17"/>
                  </a:lnTo>
                  <a:lnTo>
                    <a:pt x="63" y="15"/>
                  </a:lnTo>
                  <a:lnTo>
                    <a:pt x="64" y="14"/>
                  </a:lnTo>
                  <a:lnTo>
                    <a:pt x="67" y="14"/>
                  </a:lnTo>
                  <a:lnTo>
                    <a:pt x="70" y="16"/>
                  </a:lnTo>
                  <a:lnTo>
                    <a:pt x="71" y="19"/>
                  </a:lnTo>
                  <a:lnTo>
                    <a:pt x="75" y="21"/>
                  </a:lnTo>
                  <a:lnTo>
                    <a:pt x="76" y="19"/>
                  </a:lnTo>
                  <a:lnTo>
                    <a:pt x="78" y="20"/>
                  </a:lnTo>
                  <a:lnTo>
                    <a:pt x="79" y="16"/>
                  </a:lnTo>
                  <a:lnTo>
                    <a:pt x="79" y="15"/>
                  </a:lnTo>
                  <a:lnTo>
                    <a:pt x="79" y="12"/>
                  </a:lnTo>
                  <a:lnTo>
                    <a:pt x="79" y="11"/>
                  </a:lnTo>
                  <a:lnTo>
                    <a:pt x="79" y="12"/>
                  </a:lnTo>
                  <a:lnTo>
                    <a:pt x="82" y="15"/>
                  </a:lnTo>
                  <a:lnTo>
                    <a:pt x="82" y="16"/>
                  </a:lnTo>
                  <a:lnTo>
                    <a:pt x="80" y="18"/>
                  </a:lnTo>
                  <a:lnTo>
                    <a:pt x="80" y="19"/>
                  </a:lnTo>
                  <a:lnTo>
                    <a:pt x="80" y="20"/>
                  </a:lnTo>
                  <a:lnTo>
                    <a:pt x="85" y="21"/>
                  </a:lnTo>
                  <a:lnTo>
                    <a:pt x="87" y="19"/>
                  </a:lnTo>
                  <a:lnTo>
                    <a:pt x="85" y="18"/>
                  </a:lnTo>
                  <a:lnTo>
                    <a:pt x="85" y="17"/>
                  </a:lnTo>
                  <a:lnTo>
                    <a:pt x="88" y="18"/>
                  </a:lnTo>
                  <a:lnTo>
                    <a:pt x="88" y="17"/>
                  </a:lnTo>
                  <a:lnTo>
                    <a:pt x="89" y="14"/>
                  </a:lnTo>
                  <a:lnTo>
                    <a:pt x="87" y="12"/>
                  </a:lnTo>
                  <a:lnTo>
                    <a:pt x="85" y="11"/>
                  </a:lnTo>
                  <a:lnTo>
                    <a:pt x="88" y="11"/>
                  </a:lnTo>
                  <a:lnTo>
                    <a:pt x="89" y="12"/>
                  </a:lnTo>
                  <a:lnTo>
                    <a:pt x="91" y="7"/>
                  </a:lnTo>
                  <a:lnTo>
                    <a:pt x="94" y="7"/>
                  </a:lnTo>
                  <a:lnTo>
                    <a:pt x="96" y="9"/>
                  </a:lnTo>
                  <a:lnTo>
                    <a:pt x="97" y="12"/>
                  </a:lnTo>
                  <a:lnTo>
                    <a:pt x="98" y="12"/>
                  </a:lnTo>
                  <a:lnTo>
                    <a:pt x="103" y="9"/>
                  </a:lnTo>
                  <a:lnTo>
                    <a:pt x="103" y="8"/>
                  </a:lnTo>
                  <a:lnTo>
                    <a:pt x="103" y="7"/>
                  </a:lnTo>
                  <a:lnTo>
                    <a:pt x="104" y="5"/>
                  </a:lnTo>
                  <a:lnTo>
                    <a:pt x="103" y="4"/>
                  </a:lnTo>
                  <a:lnTo>
                    <a:pt x="103" y="3"/>
                  </a:lnTo>
                  <a:lnTo>
                    <a:pt x="104" y="0"/>
                  </a:lnTo>
                  <a:lnTo>
                    <a:pt x="106" y="0"/>
                  </a:lnTo>
                  <a:lnTo>
                    <a:pt x="108" y="1"/>
                  </a:lnTo>
                  <a:lnTo>
                    <a:pt x="110" y="2"/>
                  </a:lnTo>
                  <a:lnTo>
                    <a:pt x="112" y="0"/>
                  </a:lnTo>
                  <a:lnTo>
                    <a:pt x="112" y="3"/>
                  </a:lnTo>
                  <a:lnTo>
                    <a:pt x="112" y="4"/>
                  </a:lnTo>
                  <a:lnTo>
                    <a:pt x="112" y="6"/>
                  </a:lnTo>
                  <a:lnTo>
                    <a:pt x="113" y="7"/>
                  </a:lnTo>
                  <a:lnTo>
                    <a:pt x="115" y="5"/>
                  </a:lnTo>
                  <a:lnTo>
                    <a:pt x="119" y="4"/>
                  </a:lnTo>
                  <a:lnTo>
                    <a:pt x="119" y="3"/>
                  </a:lnTo>
                  <a:lnTo>
                    <a:pt x="121" y="3"/>
                  </a:lnTo>
                  <a:lnTo>
                    <a:pt x="122" y="4"/>
                  </a:lnTo>
                  <a:lnTo>
                    <a:pt x="124" y="4"/>
                  </a:lnTo>
                  <a:lnTo>
                    <a:pt x="125" y="4"/>
                  </a:lnTo>
                  <a:lnTo>
                    <a:pt x="126" y="8"/>
                  </a:lnTo>
                  <a:lnTo>
                    <a:pt x="127" y="12"/>
                  </a:lnTo>
                  <a:lnTo>
                    <a:pt x="127" y="14"/>
                  </a:lnTo>
                  <a:lnTo>
                    <a:pt x="126" y="15"/>
                  </a:lnTo>
                  <a:lnTo>
                    <a:pt x="126" y="16"/>
                  </a:lnTo>
                  <a:lnTo>
                    <a:pt x="128" y="18"/>
                  </a:lnTo>
                  <a:lnTo>
                    <a:pt x="130" y="18"/>
                  </a:lnTo>
                  <a:lnTo>
                    <a:pt x="134" y="17"/>
                  </a:lnTo>
                  <a:lnTo>
                    <a:pt x="134" y="18"/>
                  </a:lnTo>
                  <a:lnTo>
                    <a:pt x="133" y="20"/>
                  </a:lnTo>
                  <a:lnTo>
                    <a:pt x="133" y="24"/>
                  </a:lnTo>
                  <a:lnTo>
                    <a:pt x="132" y="27"/>
                  </a:lnTo>
                  <a:lnTo>
                    <a:pt x="134" y="27"/>
                  </a:lnTo>
                  <a:lnTo>
                    <a:pt x="135" y="26"/>
                  </a:lnTo>
                  <a:lnTo>
                    <a:pt x="135" y="24"/>
                  </a:lnTo>
                  <a:lnTo>
                    <a:pt x="136" y="23"/>
                  </a:lnTo>
                  <a:lnTo>
                    <a:pt x="137" y="24"/>
                  </a:lnTo>
                  <a:lnTo>
                    <a:pt x="138" y="25"/>
                  </a:lnTo>
                  <a:lnTo>
                    <a:pt x="137" y="28"/>
                  </a:lnTo>
                  <a:lnTo>
                    <a:pt x="137" y="29"/>
                  </a:lnTo>
                  <a:lnTo>
                    <a:pt x="137" y="31"/>
                  </a:lnTo>
                  <a:lnTo>
                    <a:pt x="140" y="31"/>
                  </a:lnTo>
                  <a:lnTo>
                    <a:pt x="144" y="32"/>
                  </a:lnTo>
                  <a:lnTo>
                    <a:pt x="146" y="32"/>
                  </a:lnTo>
                  <a:lnTo>
                    <a:pt x="146" y="29"/>
                  </a:lnTo>
                  <a:lnTo>
                    <a:pt x="148" y="25"/>
                  </a:lnTo>
                  <a:lnTo>
                    <a:pt x="149" y="24"/>
                  </a:lnTo>
                  <a:lnTo>
                    <a:pt x="151" y="23"/>
                  </a:lnTo>
                  <a:lnTo>
                    <a:pt x="152" y="25"/>
                  </a:lnTo>
                  <a:lnTo>
                    <a:pt x="152" y="27"/>
                  </a:lnTo>
                  <a:lnTo>
                    <a:pt x="151" y="29"/>
                  </a:lnTo>
                  <a:lnTo>
                    <a:pt x="153" y="29"/>
                  </a:lnTo>
                  <a:lnTo>
                    <a:pt x="154" y="31"/>
                  </a:lnTo>
                  <a:lnTo>
                    <a:pt x="154" y="32"/>
                  </a:lnTo>
                  <a:lnTo>
                    <a:pt x="152" y="36"/>
                  </a:lnTo>
                  <a:lnTo>
                    <a:pt x="154" y="37"/>
                  </a:lnTo>
                  <a:lnTo>
                    <a:pt x="152" y="41"/>
                  </a:lnTo>
                  <a:lnTo>
                    <a:pt x="152" y="43"/>
                  </a:lnTo>
                  <a:lnTo>
                    <a:pt x="152" y="44"/>
                  </a:lnTo>
                  <a:lnTo>
                    <a:pt x="153" y="46"/>
                  </a:lnTo>
                  <a:lnTo>
                    <a:pt x="156" y="46"/>
                  </a:lnTo>
                  <a:lnTo>
                    <a:pt x="156" y="48"/>
                  </a:lnTo>
                  <a:lnTo>
                    <a:pt x="157" y="49"/>
                  </a:lnTo>
                  <a:lnTo>
                    <a:pt x="157" y="51"/>
                  </a:lnTo>
                  <a:lnTo>
                    <a:pt x="154" y="53"/>
                  </a:lnTo>
                  <a:lnTo>
                    <a:pt x="152" y="54"/>
                  </a:lnTo>
                  <a:lnTo>
                    <a:pt x="152" y="55"/>
                  </a:lnTo>
                  <a:lnTo>
                    <a:pt x="148" y="56"/>
                  </a:lnTo>
                  <a:lnTo>
                    <a:pt x="146" y="58"/>
                  </a:lnTo>
                  <a:lnTo>
                    <a:pt x="145" y="61"/>
                  </a:lnTo>
                  <a:lnTo>
                    <a:pt x="143" y="62"/>
                  </a:lnTo>
                  <a:lnTo>
                    <a:pt x="141" y="63"/>
                  </a:lnTo>
                  <a:lnTo>
                    <a:pt x="139" y="65"/>
                  </a:lnTo>
                  <a:lnTo>
                    <a:pt x="138" y="67"/>
                  </a:lnTo>
                  <a:lnTo>
                    <a:pt x="137" y="67"/>
                  </a:lnTo>
                  <a:lnTo>
                    <a:pt x="141" y="69"/>
                  </a:lnTo>
                  <a:lnTo>
                    <a:pt x="143" y="67"/>
                  </a:lnTo>
                  <a:lnTo>
                    <a:pt x="144" y="67"/>
                  </a:lnTo>
                  <a:lnTo>
                    <a:pt x="146" y="65"/>
                  </a:lnTo>
                  <a:lnTo>
                    <a:pt x="146" y="67"/>
                  </a:lnTo>
                  <a:lnTo>
                    <a:pt x="147" y="67"/>
                  </a:lnTo>
                  <a:lnTo>
                    <a:pt x="150" y="65"/>
                  </a:lnTo>
                  <a:lnTo>
                    <a:pt x="153" y="64"/>
                  </a:lnTo>
                  <a:lnTo>
                    <a:pt x="154" y="64"/>
                  </a:lnTo>
                  <a:lnTo>
                    <a:pt x="156" y="65"/>
                  </a:lnTo>
                  <a:lnTo>
                    <a:pt x="157" y="67"/>
                  </a:lnTo>
                  <a:lnTo>
                    <a:pt x="158" y="67"/>
                  </a:lnTo>
                  <a:lnTo>
                    <a:pt x="159" y="69"/>
                  </a:lnTo>
                  <a:lnTo>
                    <a:pt x="158" y="70"/>
                  </a:lnTo>
                  <a:lnTo>
                    <a:pt x="156" y="72"/>
                  </a:lnTo>
                  <a:lnTo>
                    <a:pt x="158" y="73"/>
                  </a:lnTo>
                  <a:lnTo>
                    <a:pt x="158" y="75"/>
                  </a:lnTo>
                  <a:lnTo>
                    <a:pt x="158" y="76"/>
                  </a:lnTo>
                  <a:lnTo>
                    <a:pt x="153" y="78"/>
                  </a:lnTo>
                  <a:lnTo>
                    <a:pt x="152" y="79"/>
                  </a:lnTo>
                  <a:lnTo>
                    <a:pt x="154" y="80"/>
                  </a:lnTo>
                  <a:lnTo>
                    <a:pt x="155" y="83"/>
                  </a:lnTo>
                  <a:lnTo>
                    <a:pt x="152" y="87"/>
                  </a:lnTo>
                  <a:lnTo>
                    <a:pt x="150" y="90"/>
                  </a:lnTo>
                  <a:lnTo>
                    <a:pt x="151" y="92"/>
                  </a:lnTo>
                  <a:lnTo>
                    <a:pt x="154" y="92"/>
                  </a:lnTo>
                  <a:lnTo>
                    <a:pt x="156" y="91"/>
                  </a:lnTo>
                  <a:lnTo>
                    <a:pt x="156" y="95"/>
                  </a:lnTo>
                  <a:lnTo>
                    <a:pt x="158" y="96"/>
                  </a:lnTo>
                  <a:lnTo>
                    <a:pt x="157" y="100"/>
                  </a:lnTo>
                  <a:lnTo>
                    <a:pt x="155" y="103"/>
                  </a:lnTo>
                  <a:lnTo>
                    <a:pt x="154" y="106"/>
                  </a:lnTo>
                  <a:lnTo>
                    <a:pt x="152" y="107"/>
                  </a:lnTo>
                  <a:lnTo>
                    <a:pt x="152" y="109"/>
                  </a:lnTo>
                  <a:lnTo>
                    <a:pt x="149" y="109"/>
                  </a:lnTo>
                  <a:lnTo>
                    <a:pt x="149" y="107"/>
                  </a:lnTo>
                  <a:lnTo>
                    <a:pt x="148" y="106"/>
                  </a:lnTo>
                  <a:lnTo>
                    <a:pt x="147" y="107"/>
                  </a:lnTo>
                  <a:lnTo>
                    <a:pt x="146" y="107"/>
                  </a:lnTo>
                  <a:lnTo>
                    <a:pt x="143" y="108"/>
                  </a:lnTo>
                  <a:lnTo>
                    <a:pt x="140" y="109"/>
                  </a:lnTo>
                  <a:lnTo>
                    <a:pt x="141" y="109"/>
                  </a:lnTo>
                  <a:lnTo>
                    <a:pt x="142" y="110"/>
                  </a:lnTo>
                  <a:lnTo>
                    <a:pt x="146" y="109"/>
                  </a:lnTo>
                  <a:lnTo>
                    <a:pt x="145" y="112"/>
                  </a:lnTo>
                  <a:lnTo>
                    <a:pt x="145" y="114"/>
                  </a:lnTo>
                  <a:lnTo>
                    <a:pt x="145" y="115"/>
                  </a:lnTo>
                  <a:lnTo>
                    <a:pt x="142" y="114"/>
                  </a:lnTo>
                  <a:lnTo>
                    <a:pt x="140" y="114"/>
                  </a:lnTo>
                  <a:lnTo>
                    <a:pt x="137" y="114"/>
                  </a:lnTo>
                  <a:lnTo>
                    <a:pt x="137" y="112"/>
                  </a:lnTo>
                  <a:lnTo>
                    <a:pt x="135" y="112"/>
                  </a:lnTo>
                  <a:lnTo>
                    <a:pt x="134" y="112"/>
                  </a:lnTo>
                  <a:lnTo>
                    <a:pt x="134" y="114"/>
                  </a:lnTo>
                  <a:lnTo>
                    <a:pt x="133" y="115"/>
                  </a:lnTo>
                  <a:lnTo>
                    <a:pt x="133" y="118"/>
                  </a:lnTo>
                  <a:lnTo>
                    <a:pt x="132" y="121"/>
                  </a:lnTo>
                  <a:lnTo>
                    <a:pt x="131" y="117"/>
                  </a:lnTo>
                  <a:lnTo>
                    <a:pt x="128" y="117"/>
                  </a:lnTo>
                  <a:lnTo>
                    <a:pt x="126" y="116"/>
                  </a:lnTo>
                  <a:lnTo>
                    <a:pt x="125" y="114"/>
                  </a:lnTo>
                  <a:lnTo>
                    <a:pt x="124" y="114"/>
                  </a:lnTo>
                  <a:lnTo>
                    <a:pt x="123" y="114"/>
                  </a:lnTo>
                  <a:lnTo>
                    <a:pt x="122" y="117"/>
                  </a:lnTo>
                  <a:lnTo>
                    <a:pt x="120" y="116"/>
                  </a:lnTo>
                  <a:lnTo>
                    <a:pt x="120" y="117"/>
                  </a:lnTo>
                  <a:lnTo>
                    <a:pt x="119" y="120"/>
                  </a:lnTo>
                  <a:lnTo>
                    <a:pt x="119" y="124"/>
                  </a:lnTo>
                  <a:lnTo>
                    <a:pt x="115" y="125"/>
                  </a:lnTo>
                  <a:lnTo>
                    <a:pt x="110" y="127"/>
                  </a:lnTo>
                  <a:lnTo>
                    <a:pt x="110" y="126"/>
                  </a:lnTo>
                  <a:lnTo>
                    <a:pt x="108" y="123"/>
                  </a:lnTo>
                  <a:lnTo>
                    <a:pt x="106" y="123"/>
                  </a:lnTo>
                  <a:lnTo>
                    <a:pt x="106" y="121"/>
                  </a:lnTo>
                  <a:lnTo>
                    <a:pt x="104" y="122"/>
                  </a:lnTo>
                  <a:lnTo>
                    <a:pt x="100" y="123"/>
                  </a:lnTo>
                  <a:lnTo>
                    <a:pt x="100" y="121"/>
                  </a:lnTo>
                  <a:lnTo>
                    <a:pt x="100" y="117"/>
                  </a:lnTo>
                  <a:lnTo>
                    <a:pt x="97" y="117"/>
                  </a:lnTo>
                  <a:lnTo>
                    <a:pt x="97" y="116"/>
                  </a:lnTo>
                  <a:lnTo>
                    <a:pt x="97" y="115"/>
                  </a:lnTo>
                  <a:lnTo>
                    <a:pt x="95" y="112"/>
                  </a:lnTo>
                  <a:lnTo>
                    <a:pt x="94" y="112"/>
                  </a:lnTo>
                  <a:lnTo>
                    <a:pt x="91" y="112"/>
                  </a:lnTo>
                  <a:lnTo>
                    <a:pt x="89" y="115"/>
                  </a:lnTo>
                  <a:lnTo>
                    <a:pt x="89" y="121"/>
                  </a:lnTo>
                  <a:lnTo>
                    <a:pt x="85" y="123"/>
                  </a:lnTo>
                  <a:lnTo>
                    <a:pt x="85" y="125"/>
                  </a:lnTo>
                  <a:lnTo>
                    <a:pt x="80" y="124"/>
                  </a:lnTo>
                  <a:lnTo>
                    <a:pt x="79" y="124"/>
                  </a:lnTo>
                  <a:lnTo>
                    <a:pt x="76" y="127"/>
                  </a:lnTo>
                  <a:lnTo>
                    <a:pt x="73" y="129"/>
                  </a:lnTo>
                  <a:lnTo>
                    <a:pt x="71" y="129"/>
                  </a:lnTo>
                  <a:lnTo>
                    <a:pt x="67" y="129"/>
                  </a:lnTo>
                  <a:lnTo>
                    <a:pt x="67" y="130"/>
                  </a:lnTo>
                  <a:lnTo>
                    <a:pt x="66" y="132"/>
                  </a:lnTo>
                  <a:lnTo>
                    <a:pt x="66" y="134"/>
                  </a:lnTo>
                  <a:lnTo>
                    <a:pt x="66" y="136"/>
                  </a:lnTo>
                  <a:lnTo>
                    <a:pt x="66" y="138"/>
                  </a:lnTo>
                  <a:lnTo>
                    <a:pt x="62" y="141"/>
                  </a:lnTo>
                  <a:lnTo>
                    <a:pt x="58" y="140"/>
                  </a:lnTo>
                  <a:lnTo>
                    <a:pt x="57" y="139"/>
                  </a:lnTo>
                  <a:lnTo>
                    <a:pt x="55" y="139"/>
                  </a:lnTo>
                  <a:lnTo>
                    <a:pt x="53" y="138"/>
                  </a:lnTo>
                  <a:lnTo>
                    <a:pt x="51" y="137"/>
                  </a:lnTo>
                  <a:lnTo>
                    <a:pt x="48" y="136"/>
                  </a:lnTo>
                  <a:lnTo>
                    <a:pt x="46" y="135"/>
                  </a:lnTo>
                  <a:lnTo>
                    <a:pt x="46" y="133"/>
                  </a:lnTo>
                  <a:lnTo>
                    <a:pt x="45" y="132"/>
                  </a:lnTo>
                  <a:lnTo>
                    <a:pt x="44" y="132"/>
                  </a:lnTo>
                  <a:lnTo>
                    <a:pt x="42" y="132"/>
                  </a:lnTo>
                  <a:lnTo>
                    <a:pt x="39" y="130"/>
                  </a:lnTo>
                  <a:lnTo>
                    <a:pt x="39" y="129"/>
                  </a:lnTo>
                  <a:lnTo>
                    <a:pt x="37" y="129"/>
                  </a:lnTo>
                  <a:lnTo>
                    <a:pt x="36" y="130"/>
                  </a:lnTo>
                  <a:lnTo>
                    <a:pt x="36" y="132"/>
                  </a:lnTo>
                  <a:lnTo>
                    <a:pt x="35" y="135"/>
                  </a:lnTo>
                  <a:lnTo>
                    <a:pt x="33" y="136"/>
                  </a:lnTo>
                  <a:lnTo>
                    <a:pt x="30" y="136"/>
                  </a:lnTo>
                  <a:lnTo>
                    <a:pt x="29" y="136"/>
                  </a:lnTo>
                  <a:lnTo>
                    <a:pt x="28" y="138"/>
                  </a:lnTo>
                  <a:lnTo>
                    <a:pt x="27" y="138"/>
                  </a:lnTo>
                  <a:lnTo>
                    <a:pt x="25" y="138"/>
                  </a:lnTo>
                  <a:lnTo>
                    <a:pt x="24" y="138"/>
                  </a:lnTo>
                  <a:lnTo>
                    <a:pt x="22" y="138"/>
                  </a:lnTo>
                  <a:lnTo>
                    <a:pt x="22" y="137"/>
                  </a:lnTo>
                  <a:lnTo>
                    <a:pt x="20" y="137"/>
                  </a:lnTo>
                  <a:lnTo>
                    <a:pt x="21" y="134"/>
                  </a:lnTo>
                  <a:lnTo>
                    <a:pt x="22" y="131"/>
                  </a:lnTo>
                  <a:lnTo>
                    <a:pt x="25" y="127"/>
                  </a:lnTo>
                  <a:lnTo>
                    <a:pt x="25" y="126"/>
                  </a:lnTo>
                  <a:lnTo>
                    <a:pt x="24" y="126"/>
                  </a:lnTo>
                  <a:lnTo>
                    <a:pt x="24" y="124"/>
                  </a:lnTo>
                  <a:lnTo>
                    <a:pt x="26" y="122"/>
                  </a:lnTo>
                  <a:lnTo>
                    <a:pt x="28" y="122"/>
                  </a:lnTo>
                  <a:lnTo>
                    <a:pt x="29" y="120"/>
                  </a:lnTo>
                  <a:lnTo>
                    <a:pt x="25" y="118"/>
                  </a:lnTo>
                  <a:lnTo>
                    <a:pt x="24" y="116"/>
                  </a:lnTo>
                  <a:lnTo>
                    <a:pt x="22" y="114"/>
                  </a:lnTo>
                  <a:lnTo>
                    <a:pt x="23" y="112"/>
                  </a:lnTo>
                  <a:lnTo>
                    <a:pt x="19" y="112"/>
                  </a:lnTo>
                  <a:lnTo>
                    <a:pt x="20" y="109"/>
                  </a:lnTo>
                  <a:lnTo>
                    <a:pt x="17" y="109"/>
                  </a:lnTo>
                  <a:lnTo>
                    <a:pt x="16" y="107"/>
                  </a:lnTo>
                  <a:lnTo>
                    <a:pt x="17" y="105"/>
                  </a:lnTo>
                  <a:lnTo>
                    <a:pt x="18" y="104"/>
                  </a:lnTo>
                  <a:lnTo>
                    <a:pt x="19" y="101"/>
                  </a:lnTo>
                  <a:lnTo>
                    <a:pt x="20" y="98"/>
                  </a:lnTo>
                  <a:lnTo>
                    <a:pt x="21" y="96"/>
                  </a:lnTo>
                  <a:lnTo>
                    <a:pt x="22" y="93"/>
                  </a:lnTo>
                  <a:lnTo>
                    <a:pt x="23" y="92"/>
                  </a:lnTo>
                  <a:lnTo>
                    <a:pt x="24" y="88"/>
                  </a:lnTo>
                  <a:lnTo>
                    <a:pt x="25" y="87"/>
                  </a:lnTo>
                  <a:lnTo>
                    <a:pt x="27" y="84"/>
                  </a:lnTo>
                  <a:lnTo>
                    <a:pt x="27" y="82"/>
                  </a:lnTo>
                  <a:lnTo>
                    <a:pt x="25" y="79"/>
                  </a:lnTo>
                  <a:lnTo>
                    <a:pt x="23" y="78"/>
                  </a:lnTo>
                  <a:lnTo>
                    <a:pt x="22" y="74"/>
                  </a:lnTo>
                  <a:lnTo>
                    <a:pt x="20" y="75"/>
                  </a:lnTo>
                  <a:lnTo>
                    <a:pt x="18" y="77"/>
                  </a:lnTo>
                  <a:lnTo>
                    <a:pt x="13" y="76"/>
                  </a:lnTo>
                  <a:lnTo>
                    <a:pt x="12" y="77"/>
                  </a:lnTo>
                  <a:lnTo>
                    <a:pt x="11" y="79"/>
                  </a:lnTo>
                  <a:lnTo>
                    <a:pt x="7" y="79"/>
                  </a:lnTo>
                  <a:lnTo>
                    <a:pt x="6" y="79"/>
                  </a:lnTo>
                  <a:lnTo>
                    <a:pt x="5" y="79"/>
                  </a:lnTo>
                  <a:lnTo>
                    <a:pt x="2" y="76"/>
                  </a:lnTo>
                  <a:lnTo>
                    <a:pt x="2" y="75"/>
                  </a:lnTo>
                  <a:lnTo>
                    <a:pt x="2" y="72"/>
                  </a:lnTo>
                  <a:lnTo>
                    <a:pt x="1" y="70"/>
                  </a:lnTo>
                  <a:lnTo>
                    <a:pt x="1" y="69"/>
                  </a:lnTo>
                  <a:lnTo>
                    <a:pt x="3" y="68"/>
                  </a:lnTo>
                  <a:lnTo>
                    <a:pt x="3" y="65"/>
                  </a:lnTo>
                  <a:lnTo>
                    <a:pt x="2" y="62"/>
                  </a:lnTo>
                  <a:lnTo>
                    <a:pt x="0" y="62"/>
                  </a:lnTo>
                </a:path>
              </a:pathLst>
            </a:custGeom>
            <a:solidFill>
              <a:srgbClr val="CCFFFF"/>
            </a:solidFill>
            <a:ln w="12700">
              <a:solidFill>
                <a:srgbClr val="FFFF00"/>
              </a:solidFill>
              <a:round/>
              <a:headEnd/>
              <a:tailEnd/>
            </a:ln>
          </p:spPr>
          <p:txBody>
            <a:bodyPr/>
            <a:lstStyle/>
            <a:p>
              <a:endParaRPr lang="zh-CN" altLang="en-US"/>
            </a:p>
          </p:txBody>
        </p:sp>
        <p:sp>
          <p:nvSpPr>
            <p:cNvPr id="61481" name="Freeform 155">
              <a:extLst>
                <a:ext uri="{FF2B5EF4-FFF2-40B4-BE49-F238E27FC236}">
                  <a16:creationId xmlns:a16="http://schemas.microsoft.com/office/drawing/2014/main" id="{0D8B292A-6D92-4CEF-9219-83C5188E84CD}"/>
                </a:ext>
              </a:extLst>
            </p:cNvPr>
            <p:cNvSpPr>
              <a:spLocks/>
            </p:cNvSpPr>
            <p:nvPr/>
          </p:nvSpPr>
          <p:spPr bwMode="auto">
            <a:xfrm>
              <a:off x="2548" y="1909"/>
              <a:ext cx="341" cy="253"/>
            </a:xfrm>
            <a:custGeom>
              <a:avLst/>
              <a:gdLst>
                <a:gd name="T0" fmla="*/ 54 w 341"/>
                <a:gd name="T1" fmla="*/ 196 h 253"/>
                <a:gd name="T2" fmla="*/ 35 w 341"/>
                <a:gd name="T3" fmla="*/ 178 h 253"/>
                <a:gd name="T4" fmla="*/ 13 w 341"/>
                <a:gd name="T5" fmla="*/ 175 h 253"/>
                <a:gd name="T6" fmla="*/ 1 w 341"/>
                <a:gd name="T7" fmla="*/ 151 h 253"/>
                <a:gd name="T8" fmla="*/ 5 w 341"/>
                <a:gd name="T9" fmla="*/ 126 h 253"/>
                <a:gd name="T10" fmla="*/ 3 w 341"/>
                <a:gd name="T11" fmla="*/ 108 h 253"/>
                <a:gd name="T12" fmla="*/ 10 w 341"/>
                <a:gd name="T13" fmla="*/ 89 h 253"/>
                <a:gd name="T14" fmla="*/ 19 w 341"/>
                <a:gd name="T15" fmla="*/ 83 h 253"/>
                <a:gd name="T16" fmla="*/ 47 w 341"/>
                <a:gd name="T17" fmla="*/ 87 h 253"/>
                <a:gd name="T18" fmla="*/ 40 w 341"/>
                <a:gd name="T19" fmla="*/ 76 h 253"/>
                <a:gd name="T20" fmla="*/ 58 w 341"/>
                <a:gd name="T21" fmla="*/ 58 h 253"/>
                <a:gd name="T22" fmla="*/ 42 w 341"/>
                <a:gd name="T23" fmla="*/ 35 h 253"/>
                <a:gd name="T24" fmla="*/ 46 w 341"/>
                <a:gd name="T25" fmla="*/ 10 h 253"/>
                <a:gd name="T26" fmla="*/ 88 w 341"/>
                <a:gd name="T27" fmla="*/ 4 h 253"/>
                <a:gd name="T28" fmla="*/ 126 w 341"/>
                <a:gd name="T29" fmla="*/ 1 h 253"/>
                <a:gd name="T30" fmla="*/ 157 w 341"/>
                <a:gd name="T31" fmla="*/ 10 h 253"/>
                <a:gd name="T32" fmla="*/ 179 w 341"/>
                <a:gd name="T33" fmla="*/ 25 h 253"/>
                <a:gd name="T34" fmla="*/ 189 w 341"/>
                <a:gd name="T35" fmla="*/ 36 h 253"/>
                <a:gd name="T36" fmla="*/ 199 w 341"/>
                <a:gd name="T37" fmla="*/ 28 h 253"/>
                <a:gd name="T38" fmla="*/ 217 w 341"/>
                <a:gd name="T39" fmla="*/ 20 h 253"/>
                <a:gd name="T40" fmla="*/ 231 w 341"/>
                <a:gd name="T41" fmla="*/ 27 h 253"/>
                <a:gd name="T42" fmla="*/ 246 w 341"/>
                <a:gd name="T43" fmla="*/ 26 h 253"/>
                <a:gd name="T44" fmla="*/ 260 w 341"/>
                <a:gd name="T45" fmla="*/ 42 h 253"/>
                <a:gd name="T46" fmla="*/ 273 w 341"/>
                <a:gd name="T47" fmla="*/ 50 h 253"/>
                <a:gd name="T48" fmla="*/ 284 w 341"/>
                <a:gd name="T49" fmla="*/ 53 h 253"/>
                <a:gd name="T50" fmla="*/ 298 w 341"/>
                <a:gd name="T51" fmla="*/ 68 h 253"/>
                <a:gd name="T52" fmla="*/ 313 w 341"/>
                <a:gd name="T53" fmla="*/ 77 h 253"/>
                <a:gd name="T54" fmla="*/ 321 w 341"/>
                <a:gd name="T55" fmla="*/ 82 h 253"/>
                <a:gd name="T56" fmla="*/ 328 w 341"/>
                <a:gd name="T57" fmla="*/ 98 h 253"/>
                <a:gd name="T58" fmla="*/ 337 w 341"/>
                <a:gd name="T59" fmla="*/ 118 h 253"/>
                <a:gd name="T60" fmla="*/ 335 w 341"/>
                <a:gd name="T61" fmla="*/ 133 h 253"/>
                <a:gd name="T62" fmla="*/ 331 w 341"/>
                <a:gd name="T63" fmla="*/ 147 h 253"/>
                <a:gd name="T64" fmla="*/ 322 w 341"/>
                <a:gd name="T65" fmla="*/ 146 h 253"/>
                <a:gd name="T66" fmla="*/ 313 w 341"/>
                <a:gd name="T67" fmla="*/ 163 h 253"/>
                <a:gd name="T68" fmla="*/ 303 w 341"/>
                <a:gd name="T69" fmla="*/ 170 h 253"/>
                <a:gd name="T70" fmla="*/ 311 w 341"/>
                <a:gd name="T71" fmla="*/ 183 h 253"/>
                <a:gd name="T72" fmla="*/ 298 w 341"/>
                <a:gd name="T73" fmla="*/ 187 h 253"/>
                <a:gd name="T74" fmla="*/ 280 w 341"/>
                <a:gd name="T75" fmla="*/ 183 h 253"/>
                <a:gd name="T76" fmla="*/ 286 w 341"/>
                <a:gd name="T77" fmla="*/ 196 h 253"/>
                <a:gd name="T78" fmla="*/ 300 w 341"/>
                <a:gd name="T79" fmla="*/ 206 h 253"/>
                <a:gd name="T80" fmla="*/ 298 w 341"/>
                <a:gd name="T81" fmla="*/ 221 h 253"/>
                <a:gd name="T82" fmla="*/ 283 w 341"/>
                <a:gd name="T83" fmla="*/ 219 h 253"/>
                <a:gd name="T84" fmla="*/ 271 w 341"/>
                <a:gd name="T85" fmla="*/ 231 h 253"/>
                <a:gd name="T86" fmla="*/ 264 w 341"/>
                <a:gd name="T87" fmla="*/ 232 h 253"/>
                <a:gd name="T88" fmla="*/ 257 w 341"/>
                <a:gd name="T89" fmla="*/ 222 h 253"/>
                <a:gd name="T90" fmla="*/ 243 w 341"/>
                <a:gd name="T91" fmla="*/ 228 h 253"/>
                <a:gd name="T92" fmla="*/ 228 w 341"/>
                <a:gd name="T93" fmla="*/ 211 h 253"/>
                <a:gd name="T94" fmla="*/ 222 w 341"/>
                <a:gd name="T95" fmla="*/ 192 h 253"/>
                <a:gd name="T96" fmla="*/ 208 w 341"/>
                <a:gd name="T97" fmla="*/ 184 h 253"/>
                <a:gd name="T98" fmla="*/ 195 w 341"/>
                <a:gd name="T99" fmla="*/ 189 h 253"/>
                <a:gd name="T100" fmla="*/ 195 w 341"/>
                <a:gd name="T101" fmla="*/ 204 h 253"/>
                <a:gd name="T102" fmla="*/ 189 w 341"/>
                <a:gd name="T103" fmla="*/ 219 h 253"/>
                <a:gd name="T104" fmla="*/ 188 w 341"/>
                <a:gd name="T105" fmla="*/ 228 h 253"/>
                <a:gd name="T106" fmla="*/ 176 w 341"/>
                <a:gd name="T107" fmla="*/ 237 h 253"/>
                <a:gd name="T108" fmla="*/ 165 w 341"/>
                <a:gd name="T109" fmla="*/ 245 h 253"/>
                <a:gd name="T110" fmla="*/ 153 w 341"/>
                <a:gd name="T111" fmla="*/ 252 h 253"/>
                <a:gd name="T112" fmla="*/ 138 w 341"/>
                <a:gd name="T113" fmla="*/ 245 h 253"/>
                <a:gd name="T114" fmla="*/ 131 w 341"/>
                <a:gd name="T115" fmla="*/ 228 h 253"/>
                <a:gd name="T116" fmla="*/ 117 w 341"/>
                <a:gd name="T117" fmla="*/ 212 h 253"/>
                <a:gd name="T118" fmla="*/ 90 w 341"/>
                <a:gd name="T119" fmla="*/ 213 h 2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1"/>
                <a:gd name="T181" fmla="*/ 0 h 253"/>
                <a:gd name="T182" fmla="*/ 341 w 341"/>
                <a:gd name="T183" fmla="*/ 253 h 2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1" h="253">
                  <a:moveTo>
                    <a:pt x="75" y="203"/>
                  </a:moveTo>
                  <a:lnTo>
                    <a:pt x="71" y="204"/>
                  </a:lnTo>
                  <a:lnTo>
                    <a:pt x="69" y="203"/>
                  </a:lnTo>
                  <a:lnTo>
                    <a:pt x="66" y="201"/>
                  </a:lnTo>
                  <a:lnTo>
                    <a:pt x="59" y="199"/>
                  </a:lnTo>
                  <a:lnTo>
                    <a:pt x="58" y="199"/>
                  </a:lnTo>
                  <a:lnTo>
                    <a:pt x="57" y="198"/>
                  </a:lnTo>
                  <a:lnTo>
                    <a:pt x="57" y="196"/>
                  </a:lnTo>
                  <a:lnTo>
                    <a:pt x="54" y="196"/>
                  </a:lnTo>
                  <a:lnTo>
                    <a:pt x="50" y="195"/>
                  </a:lnTo>
                  <a:lnTo>
                    <a:pt x="46" y="192"/>
                  </a:lnTo>
                  <a:lnTo>
                    <a:pt x="43" y="190"/>
                  </a:lnTo>
                  <a:lnTo>
                    <a:pt x="42" y="188"/>
                  </a:lnTo>
                  <a:lnTo>
                    <a:pt x="38" y="185"/>
                  </a:lnTo>
                  <a:lnTo>
                    <a:pt x="36" y="184"/>
                  </a:lnTo>
                  <a:lnTo>
                    <a:pt x="35" y="180"/>
                  </a:lnTo>
                  <a:lnTo>
                    <a:pt x="36" y="179"/>
                  </a:lnTo>
                  <a:lnTo>
                    <a:pt x="35" y="178"/>
                  </a:lnTo>
                  <a:lnTo>
                    <a:pt x="32" y="177"/>
                  </a:lnTo>
                  <a:lnTo>
                    <a:pt x="30" y="178"/>
                  </a:lnTo>
                  <a:lnTo>
                    <a:pt x="27" y="179"/>
                  </a:lnTo>
                  <a:lnTo>
                    <a:pt x="24" y="177"/>
                  </a:lnTo>
                  <a:lnTo>
                    <a:pt x="23" y="179"/>
                  </a:lnTo>
                  <a:lnTo>
                    <a:pt x="20" y="179"/>
                  </a:lnTo>
                  <a:lnTo>
                    <a:pt x="16" y="177"/>
                  </a:lnTo>
                  <a:lnTo>
                    <a:pt x="15" y="175"/>
                  </a:lnTo>
                  <a:lnTo>
                    <a:pt x="13" y="175"/>
                  </a:lnTo>
                  <a:lnTo>
                    <a:pt x="10" y="172"/>
                  </a:lnTo>
                  <a:lnTo>
                    <a:pt x="7" y="168"/>
                  </a:lnTo>
                  <a:lnTo>
                    <a:pt x="6" y="164"/>
                  </a:lnTo>
                  <a:lnTo>
                    <a:pt x="6" y="160"/>
                  </a:lnTo>
                  <a:lnTo>
                    <a:pt x="3" y="160"/>
                  </a:lnTo>
                  <a:lnTo>
                    <a:pt x="3" y="158"/>
                  </a:lnTo>
                  <a:lnTo>
                    <a:pt x="2" y="156"/>
                  </a:lnTo>
                  <a:lnTo>
                    <a:pt x="2" y="154"/>
                  </a:lnTo>
                  <a:lnTo>
                    <a:pt x="1" y="151"/>
                  </a:lnTo>
                  <a:lnTo>
                    <a:pt x="0" y="148"/>
                  </a:lnTo>
                  <a:lnTo>
                    <a:pt x="0" y="143"/>
                  </a:lnTo>
                  <a:lnTo>
                    <a:pt x="2" y="141"/>
                  </a:lnTo>
                  <a:lnTo>
                    <a:pt x="4" y="138"/>
                  </a:lnTo>
                  <a:lnTo>
                    <a:pt x="4" y="135"/>
                  </a:lnTo>
                  <a:lnTo>
                    <a:pt x="2" y="133"/>
                  </a:lnTo>
                  <a:lnTo>
                    <a:pt x="4" y="130"/>
                  </a:lnTo>
                  <a:lnTo>
                    <a:pt x="3" y="126"/>
                  </a:lnTo>
                  <a:lnTo>
                    <a:pt x="5" y="126"/>
                  </a:lnTo>
                  <a:lnTo>
                    <a:pt x="7" y="124"/>
                  </a:lnTo>
                  <a:lnTo>
                    <a:pt x="7" y="121"/>
                  </a:lnTo>
                  <a:lnTo>
                    <a:pt x="6" y="120"/>
                  </a:lnTo>
                  <a:lnTo>
                    <a:pt x="3" y="120"/>
                  </a:lnTo>
                  <a:lnTo>
                    <a:pt x="1" y="118"/>
                  </a:lnTo>
                  <a:lnTo>
                    <a:pt x="2" y="115"/>
                  </a:lnTo>
                  <a:lnTo>
                    <a:pt x="3" y="113"/>
                  </a:lnTo>
                  <a:lnTo>
                    <a:pt x="2" y="111"/>
                  </a:lnTo>
                  <a:lnTo>
                    <a:pt x="3" y="108"/>
                  </a:lnTo>
                  <a:lnTo>
                    <a:pt x="4" y="106"/>
                  </a:lnTo>
                  <a:lnTo>
                    <a:pt x="6" y="104"/>
                  </a:lnTo>
                  <a:lnTo>
                    <a:pt x="9" y="103"/>
                  </a:lnTo>
                  <a:lnTo>
                    <a:pt x="10" y="100"/>
                  </a:lnTo>
                  <a:lnTo>
                    <a:pt x="11" y="96"/>
                  </a:lnTo>
                  <a:lnTo>
                    <a:pt x="12" y="94"/>
                  </a:lnTo>
                  <a:lnTo>
                    <a:pt x="15" y="91"/>
                  </a:lnTo>
                  <a:lnTo>
                    <a:pt x="13" y="90"/>
                  </a:lnTo>
                  <a:lnTo>
                    <a:pt x="10" y="89"/>
                  </a:lnTo>
                  <a:lnTo>
                    <a:pt x="7" y="87"/>
                  </a:lnTo>
                  <a:lnTo>
                    <a:pt x="5" y="85"/>
                  </a:lnTo>
                  <a:lnTo>
                    <a:pt x="5" y="83"/>
                  </a:lnTo>
                  <a:lnTo>
                    <a:pt x="6" y="82"/>
                  </a:lnTo>
                  <a:lnTo>
                    <a:pt x="9" y="82"/>
                  </a:lnTo>
                  <a:lnTo>
                    <a:pt x="11" y="82"/>
                  </a:lnTo>
                  <a:lnTo>
                    <a:pt x="15" y="83"/>
                  </a:lnTo>
                  <a:lnTo>
                    <a:pt x="18" y="85"/>
                  </a:lnTo>
                  <a:lnTo>
                    <a:pt x="19" y="83"/>
                  </a:lnTo>
                  <a:lnTo>
                    <a:pt x="19" y="82"/>
                  </a:lnTo>
                  <a:lnTo>
                    <a:pt x="21" y="80"/>
                  </a:lnTo>
                  <a:lnTo>
                    <a:pt x="25" y="82"/>
                  </a:lnTo>
                  <a:lnTo>
                    <a:pt x="29" y="83"/>
                  </a:lnTo>
                  <a:lnTo>
                    <a:pt x="34" y="85"/>
                  </a:lnTo>
                  <a:lnTo>
                    <a:pt x="36" y="86"/>
                  </a:lnTo>
                  <a:lnTo>
                    <a:pt x="42" y="89"/>
                  </a:lnTo>
                  <a:lnTo>
                    <a:pt x="43" y="87"/>
                  </a:lnTo>
                  <a:lnTo>
                    <a:pt x="47" y="87"/>
                  </a:lnTo>
                  <a:lnTo>
                    <a:pt x="47" y="86"/>
                  </a:lnTo>
                  <a:lnTo>
                    <a:pt x="47" y="85"/>
                  </a:lnTo>
                  <a:lnTo>
                    <a:pt x="47" y="83"/>
                  </a:lnTo>
                  <a:lnTo>
                    <a:pt x="47" y="82"/>
                  </a:lnTo>
                  <a:lnTo>
                    <a:pt x="47" y="79"/>
                  </a:lnTo>
                  <a:lnTo>
                    <a:pt x="47" y="76"/>
                  </a:lnTo>
                  <a:lnTo>
                    <a:pt x="46" y="76"/>
                  </a:lnTo>
                  <a:lnTo>
                    <a:pt x="43" y="76"/>
                  </a:lnTo>
                  <a:lnTo>
                    <a:pt x="40" y="76"/>
                  </a:lnTo>
                  <a:lnTo>
                    <a:pt x="39" y="74"/>
                  </a:lnTo>
                  <a:lnTo>
                    <a:pt x="40" y="70"/>
                  </a:lnTo>
                  <a:lnTo>
                    <a:pt x="42" y="66"/>
                  </a:lnTo>
                  <a:lnTo>
                    <a:pt x="43" y="63"/>
                  </a:lnTo>
                  <a:lnTo>
                    <a:pt x="46" y="61"/>
                  </a:lnTo>
                  <a:lnTo>
                    <a:pt x="50" y="61"/>
                  </a:lnTo>
                  <a:lnTo>
                    <a:pt x="54" y="60"/>
                  </a:lnTo>
                  <a:lnTo>
                    <a:pt x="57" y="59"/>
                  </a:lnTo>
                  <a:lnTo>
                    <a:pt x="58" y="58"/>
                  </a:lnTo>
                  <a:lnTo>
                    <a:pt x="58" y="55"/>
                  </a:lnTo>
                  <a:lnTo>
                    <a:pt x="57" y="53"/>
                  </a:lnTo>
                  <a:lnTo>
                    <a:pt x="57" y="50"/>
                  </a:lnTo>
                  <a:lnTo>
                    <a:pt x="55" y="48"/>
                  </a:lnTo>
                  <a:lnTo>
                    <a:pt x="54" y="45"/>
                  </a:lnTo>
                  <a:lnTo>
                    <a:pt x="51" y="44"/>
                  </a:lnTo>
                  <a:lnTo>
                    <a:pt x="47" y="40"/>
                  </a:lnTo>
                  <a:lnTo>
                    <a:pt x="45" y="37"/>
                  </a:lnTo>
                  <a:lnTo>
                    <a:pt x="42" y="35"/>
                  </a:lnTo>
                  <a:lnTo>
                    <a:pt x="39" y="32"/>
                  </a:lnTo>
                  <a:lnTo>
                    <a:pt x="42" y="30"/>
                  </a:lnTo>
                  <a:lnTo>
                    <a:pt x="42" y="27"/>
                  </a:lnTo>
                  <a:lnTo>
                    <a:pt x="42" y="24"/>
                  </a:lnTo>
                  <a:lnTo>
                    <a:pt x="40" y="20"/>
                  </a:lnTo>
                  <a:lnTo>
                    <a:pt x="37" y="13"/>
                  </a:lnTo>
                  <a:lnTo>
                    <a:pt x="39" y="12"/>
                  </a:lnTo>
                  <a:lnTo>
                    <a:pt x="43" y="12"/>
                  </a:lnTo>
                  <a:lnTo>
                    <a:pt x="46" y="10"/>
                  </a:lnTo>
                  <a:lnTo>
                    <a:pt x="50" y="8"/>
                  </a:lnTo>
                  <a:lnTo>
                    <a:pt x="51" y="5"/>
                  </a:lnTo>
                  <a:lnTo>
                    <a:pt x="54" y="7"/>
                  </a:lnTo>
                  <a:lnTo>
                    <a:pt x="57" y="7"/>
                  </a:lnTo>
                  <a:lnTo>
                    <a:pt x="61" y="8"/>
                  </a:lnTo>
                  <a:lnTo>
                    <a:pt x="66" y="7"/>
                  </a:lnTo>
                  <a:lnTo>
                    <a:pt x="71" y="5"/>
                  </a:lnTo>
                  <a:lnTo>
                    <a:pt x="79" y="5"/>
                  </a:lnTo>
                  <a:lnTo>
                    <a:pt x="88" y="4"/>
                  </a:lnTo>
                  <a:lnTo>
                    <a:pt x="93" y="3"/>
                  </a:lnTo>
                  <a:lnTo>
                    <a:pt x="96" y="2"/>
                  </a:lnTo>
                  <a:lnTo>
                    <a:pt x="100" y="1"/>
                  </a:lnTo>
                  <a:lnTo>
                    <a:pt x="105" y="1"/>
                  </a:lnTo>
                  <a:lnTo>
                    <a:pt x="108" y="2"/>
                  </a:lnTo>
                  <a:lnTo>
                    <a:pt x="114" y="2"/>
                  </a:lnTo>
                  <a:lnTo>
                    <a:pt x="119" y="0"/>
                  </a:lnTo>
                  <a:lnTo>
                    <a:pt x="121" y="0"/>
                  </a:lnTo>
                  <a:lnTo>
                    <a:pt x="126" y="1"/>
                  </a:lnTo>
                  <a:lnTo>
                    <a:pt x="129" y="0"/>
                  </a:lnTo>
                  <a:lnTo>
                    <a:pt x="132" y="1"/>
                  </a:lnTo>
                  <a:lnTo>
                    <a:pt x="136" y="2"/>
                  </a:lnTo>
                  <a:lnTo>
                    <a:pt x="140" y="2"/>
                  </a:lnTo>
                  <a:lnTo>
                    <a:pt x="144" y="3"/>
                  </a:lnTo>
                  <a:lnTo>
                    <a:pt x="145" y="3"/>
                  </a:lnTo>
                  <a:lnTo>
                    <a:pt x="147" y="4"/>
                  </a:lnTo>
                  <a:lnTo>
                    <a:pt x="151" y="5"/>
                  </a:lnTo>
                  <a:lnTo>
                    <a:pt x="157" y="10"/>
                  </a:lnTo>
                  <a:lnTo>
                    <a:pt x="162" y="10"/>
                  </a:lnTo>
                  <a:lnTo>
                    <a:pt x="165" y="12"/>
                  </a:lnTo>
                  <a:lnTo>
                    <a:pt x="168" y="14"/>
                  </a:lnTo>
                  <a:lnTo>
                    <a:pt x="170" y="16"/>
                  </a:lnTo>
                  <a:lnTo>
                    <a:pt x="170" y="20"/>
                  </a:lnTo>
                  <a:lnTo>
                    <a:pt x="172" y="20"/>
                  </a:lnTo>
                  <a:lnTo>
                    <a:pt x="175" y="22"/>
                  </a:lnTo>
                  <a:lnTo>
                    <a:pt x="177" y="24"/>
                  </a:lnTo>
                  <a:lnTo>
                    <a:pt x="179" y="25"/>
                  </a:lnTo>
                  <a:lnTo>
                    <a:pt x="180" y="25"/>
                  </a:lnTo>
                  <a:lnTo>
                    <a:pt x="180" y="26"/>
                  </a:lnTo>
                  <a:lnTo>
                    <a:pt x="182" y="28"/>
                  </a:lnTo>
                  <a:lnTo>
                    <a:pt x="184" y="28"/>
                  </a:lnTo>
                  <a:lnTo>
                    <a:pt x="186" y="29"/>
                  </a:lnTo>
                  <a:lnTo>
                    <a:pt x="187" y="30"/>
                  </a:lnTo>
                  <a:lnTo>
                    <a:pt x="189" y="31"/>
                  </a:lnTo>
                  <a:lnTo>
                    <a:pt x="188" y="34"/>
                  </a:lnTo>
                  <a:lnTo>
                    <a:pt x="189" y="36"/>
                  </a:lnTo>
                  <a:lnTo>
                    <a:pt x="192" y="37"/>
                  </a:lnTo>
                  <a:lnTo>
                    <a:pt x="192" y="38"/>
                  </a:lnTo>
                  <a:lnTo>
                    <a:pt x="194" y="40"/>
                  </a:lnTo>
                  <a:lnTo>
                    <a:pt x="196" y="41"/>
                  </a:lnTo>
                  <a:lnTo>
                    <a:pt x="199" y="41"/>
                  </a:lnTo>
                  <a:lnTo>
                    <a:pt x="199" y="38"/>
                  </a:lnTo>
                  <a:lnTo>
                    <a:pt x="199" y="32"/>
                  </a:lnTo>
                  <a:lnTo>
                    <a:pt x="199" y="30"/>
                  </a:lnTo>
                  <a:lnTo>
                    <a:pt x="199" y="28"/>
                  </a:lnTo>
                  <a:lnTo>
                    <a:pt x="200" y="26"/>
                  </a:lnTo>
                  <a:lnTo>
                    <a:pt x="199" y="23"/>
                  </a:lnTo>
                  <a:lnTo>
                    <a:pt x="200" y="21"/>
                  </a:lnTo>
                  <a:lnTo>
                    <a:pt x="201" y="20"/>
                  </a:lnTo>
                  <a:lnTo>
                    <a:pt x="201" y="17"/>
                  </a:lnTo>
                  <a:lnTo>
                    <a:pt x="203" y="15"/>
                  </a:lnTo>
                  <a:lnTo>
                    <a:pt x="208" y="16"/>
                  </a:lnTo>
                  <a:lnTo>
                    <a:pt x="212" y="17"/>
                  </a:lnTo>
                  <a:lnTo>
                    <a:pt x="217" y="20"/>
                  </a:lnTo>
                  <a:lnTo>
                    <a:pt x="217" y="22"/>
                  </a:lnTo>
                  <a:lnTo>
                    <a:pt x="219" y="24"/>
                  </a:lnTo>
                  <a:lnTo>
                    <a:pt x="222" y="25"/>
                  </a:lnTo>
                  <a:lnTo>
                    <a:pt x="222" y="27"/>
                  </a:lnTo>
                  <a:lnTo>
                    <a:pt x="224" y="29"/>
                  </a:lnTo>
                  <a:lnTo>
                    <a:pt x="227" y="30"/>
                  </a:lnTo>
                  <a:lnTo>
                    <a:pt x="228" y="30"/>
                  </a:lnTo>
                  <a:lnTo>
                    <a:pt x="230" y="28"/>
                  </a:lnTo>
                  <a:lnTo>
                    <a:pt x="231" y="27"/>
                  </a:lnTo>
                  <a:lnTo>
                    <a:pt x="232" y="26"/>
                  </a:lnTo>
                  <a:lnTo>
                    <a:pt x="234" y="23"/>
                  </a:lnTo>
                  <a:lnTo>
                    <a:pt x="237" y="26"/>
                  </a:lnTo>
                  <a:lnTo>
                    <a:pt x="240" y="27"/>
                  </a:lnTo>
                  <a:lnTo>
                    <a:pt x="243" y="24"/>
                  </a:lnTo>
                  <a:lnTo>
                    <a:pt x="244" y="23"/>
                  </a:lnTo>
                  <a:lnTo>
                    <a:pt x="246" y="24"/>
                  </a:lnTo>
                  <a:lnTo>
                    <a:pt x="246" y="26"/>
                  </a:lnTo>
                  <a:lnTo>
                    <a:pt x="250" y="28"/>
                  </a:lnTo>
                  <a:lnTo>
                    <a:pt x="252" y="29"/>
                  </a:lnTo>
                  <a:lnTo>
                    <a:pt x="254" y="31"/>
                  </a:lnTo>
                  <a:lnTo>
                    <a:pt x="256" y="34"/>
                  </a:lnTo>
                  <a:lnTo>
                    <a:pt x="256" y="36"/>
                  </a:lnTo>
                  <a:lnTo>
                    <a:pt x="257" y="38"/>
                  </a:lnTo>
                  <a:lnTo>
                    <a:pt x="259" y="37"/>
                  </a:lnTo>
                  <a:lnTo>
                    <a:pt x="259" y="40"/>
                  </a:lnTo>
                  <a:lnTo>
                    <a:pt x="260" y="42"/>
                  </a:lnTo>
                  <a:lnTo>
                    <a:pt x="263" y="44"/>
                  </a:lnTo>
                  <a:lnTo>
                    <a:pt x="267" y="47"/>
                  </a:lnTo>
                  <a:lnTo>
                    <a:pt x="269" y="48"/>
                  </a:lnTo>
                  <a:lnTo>
                    <a:pt x="270" y="48"/>
                  </a:lnTo>
                  <a:lnTo>
                    <a:pt x="272" y="50"/>
                  </a:lnTo>
                  <a:lnTo>
                    <a:pt x="273" y="53"/>
                  </a:lnTo>
                  <a:lnTo>
                    <a:pt x="274" y="54"/>
                  </a:lnTo>
                  <a:lnTo>
                    <a:pt x="275" y="51"/>
                  </a:lnTo>
                  <a:lnTo>
                    <a:pt x="273" y="50"/>
                  </a:lnTo>
                  <a:lnTo>
                    <a:pt x="273" y="48"/>
                  </a:lnTo>
                  <a:lnTo>
                    <a:pt x="274" y="47"/>
                  </a:lnTo>
                  <a:lnTo>
                    <a:pt x="276" y="47"/>
                  </a:lnTo>
                  <a:lnTo>
                    <a:pt x="278" y="49"/>
                  </a:lnTo>
                  <a:lnTo>
                    <a:pt x="278" y="50"/>
                  </a:lnTo>
                  <a:lnTo>
                    <a:pt x="280" y="50"/>
                  </a:lnTo>
                  <a:lnTo>
                    <a:pt x="280" y="51"/>
                  </a:lnTo>
                  <a:lnTo>
                    <a:pt x="283" y="54"/>
                  </a:lnTo>
                  <a:lnTo>
                    <a:pt x="284" y="53"/>
                  </a:lnTo>
                  <a:lnTo>
                    <a:pt x="286" y="54"/>
                  </a:lnTo>
                  <a:lnTo>
                    <a:pt x="286" y="57"/>
                  </a:lnTo>
                  <a:lnTo>
                    <a:pt x="287" y="59"/>
                  </a:lnTo>
                  <a:lnTo>
                    <a:pt x="290" y="61"/>
                  </a:lnTo>
                  <a:lnTo>
                    <a:pt x="293" y="61"/>
                  </a:lnTo>
                  <a:lnTo>
                    <a:pt x="295" y="62"/>
                  </a:lnTo>
                  <a:lnTo>
                    <a:pt x="296" y="65"/>
                  </a:lnTo>
                  <a:lnTo>
                    <a:pt x="297" y="66"/>
                  </a:lnTo>
                  <a:lnTo>
                    <a:pt x="298" y="68"/>
                  </a:lnTo>
                  <a:lnTo>
                    <a:pt x="299" y="68"/>
                  </a:lnTo>
                  <a:lnTo>
                    <a:pt x="302" y="70"/>
                  </a:lnTo>
                  <a:lnTo>
                    <a:pt x="304" y="73"/>
                  </a:lnTo>
                  <a:lnTo>
                    <a:pt x="305" y="74"/>
                  </a:lnTo>
                  <a:lnTo>
                    <a:pt x="307" y="75"/>
                  </a:lnTo>
                  <a:lnTo>
                    <a:pt x="308" y="77"/>
                  </a:lnTo>
                  <a:lnTo>
                    <a:pt x="310" y="78"/>
                  </a:lnTo>
                  <a:lnTo>
                    <a:pt x="311" y="80"/>
                  </a:lnTo>
                  <a:lnTo>
                    <a:pt x="313" y="77"/>
                  </a:lnTo>
                  <a:lnTo>
                    <a:pt x="313" y="74"/>
                  </a:lnTo>
                  <a:lnTo>
                    <a:pt x="315" y="73"/>
                  </a:lnTo>
                  <a:lnTo>
                    <a:pt x="316" y="72"/>
                  </a:lnTo>
                  <a:lnTo>
                    <a:pt x="316" y="70"/>
                  </a:lnTo>
                  <a:lnTo>
                    <a:pt x="317" y="74"/>
                  </a:lnTo>
                  <a:lnTo>
                    <a:pt x="318" y="77"/>
                  </a:lnTo>
                  <a:lnTo>
                    <a:pt x="318" y="78"/>
                  </a:lnTo>
                  <a:lnTo>
                    <a:pt x="318" y="80"/>
                  </a:lnTo>
                  <a:lnTo>
                    <a:pt x="321" y="82"/>
                  </a:lnTo>
                  <a:lnTo>
                    <a:pt x="325" y="85"/>
                  </a:lnTo>
                  <a:lnTo>
                    <a:pt x="325" y="86"/>
                  </a:lnTo>
                  <a:lnTo>
                    <a:pt x="326" y="89"/>
                  </a:lnTo>
                  <a:lnTo>
                    <a:pt x="328" y="91"/>
                  </a:lnTo>
                  <a:lnTo>
                    <a:pt x="329" y="92"/>
                  </a:lnTo>
                  <a:lnTo>
                    <a:pt x="330" y="94"/>
                  </a:lnTo>
                  <a:lnTo>
                    <a:pt x="329" y="96"/>
                  </a:lnTo>
                  <a:lnTo>
                    <a:pt x="328" y="96"/>
                  </a:lnTo>
                  <a:lnTo>
                    <a:pt x="328" y="98"/>
                  </a:lnTo>
                  <a:lnTo>
                    <a:pt x="328" y="99"/>
                  </a:lnTo>
                  <a:lnTo>
                    <a:pt x="333" y="104"/>
                  </a:lnTo>
                  <a:lnTo>
                    <a:pt x="331" y="105"/>
                  </a:lnTo>
                  <a:lnTo>
                    <a:pt x="329" y="106"/>
                  </a:lnTo>
                  <a:lnTo>
                    <a:pt x="331" y="107"/>
                  </a:lnTo>
                  <a:lnTo>
                    <a:pt x="333" y="111"/>
                  </a:lnTo>
                  <a:lnTo>
                    <a:pt x="335" y="115"/>
                  </a:lnTo>
                  <a:lnTo>
                    <a:pt x="336" y="117"/>
                  </a:lnTo>
                  <a:lnTo>
                    <a:pt x="337" y="118"/>
                  </a:lnTo>
                  <a:lnTo>
                    <a:pt x="337" y="121"/>
                  </a:lnTo>
                  <a:lnTo>
                    <a:pt x="339" y="123"/>
                  </a:lnTo>
                  <a:lnTo>
                    <a:pt x="340" y="125"/>
                  </a:lnTo>
                  <a:lnTo>
                    <a:pt x="339" y="127"/>
                  </a:lnTo>
                  <a:lnTo>
                    <a:pt x="336" y="128"/>
                  </a:lnTo>
                  <a:lnTo>
                    <a:pt x="337" y="130"/>
                  </a:lnTo>
                  <a:lnTo>
                    <a:pt x="338" y="131"/>
                  </a:lnTo>
                  <a:lnTo>
                    <a:pt x="336" y="131"/>
                  </a:lnTo>
                  <a:lnTo>
                    <a:pt x="335" y="133"/>
                  </a:lnTo>
                  <a:lnTo>
                    <a:pt x="337" y="135"/>
                  </a:lnTo>
                  <a:lnTo>
                    <a:pt x="337" y="136"/>
                  </a:lnTo>
                  <a:lnTo>
                    <a:pt x="336" y="137"/>
                  </a:lnTo>
                  <a:lnTo>
                    <a:pt x="335" y="138"/>
                  </a:lnTo>
                  <a:lnTo>
                    <a:pt x="333" y="139"/>
                  </a:lnTo>
                  <a:lnTo>
                    <a:pt x="333" y="140"/>
                  </a:lnTo>
                  <a:lnTo>
                    <a:pt x="332" y="144"/>
                  </a:lnTo>
                  <a:lnTo>
                    <a:pt x="332" y="146"/>
                  </a:lnTo>
                  <a:lnTo>
                    <a:pt x="331" y="147"/>
                  </a:lnTo>
                  <a:lnTo>
                    <a:pt x="329" y="145"/>
                  </a:lnTo>
                  <a:lnTo>
                    <a:pt x="328" y="143"/>
                  </a:lnTo>
                  <a:lnTo>
                    <a:pt x="327" y="140"/>
                  </a:lnTo>
                  <a:lnTo>
                    <a:pt x="326" y="142"/>
                  </a:lnTo>
                  <a:lnTo>
                    <a:pt x="327" y="144"/>
                  </a:lnTo>
                  <a:lnTo>
                    <a:pt x="327" y="146"/>
                  </a:lnTo>
                  <a:lnTo>
                    <a:pt x="326" y="148"/>
                  </a:lnTo>
                  <a:lnTo>
                    <a:pt x="324" y="146"/>
                  </a:lnTo>
                  <a:lnTo>
                    <a:pt x="322" y="146"/>
                  </a:lnTo>
                  <a:lnTo>
                    <a:pt x="320" y="151"/>
                  </a:lnTo>
                  <a:lnTo>
                    <a:pt x="322" y="153"/>
                  </a:lnTo>
                  <a:lnTo>
                    <a:pt x="322" y="156"/>
                  </a:lnTo>
                  <a:lnTo>
                    <a:pt x="321" y="157"/>
                  </a:lnTo>
                  <a:lnTo>
                    <a:pt x="319" y="159"/>
                  </a:lnTo>
                  <a:lnTo>
                    <a:pt x="317" y="160"/>
                  </a:lnTo>
                  <a:lnTo>
                    <a:pt x="316" y="160"/>
                  </a:lnTo>
                  <a:lnTo>
                    <a:pt x="315" y="161"/>
                  </a:lnTo>
                  <a:lnTo>
                    <a:pt x="313" y="163"/>
                  </a:lnTo>
                  <a:lnTo>
                    <a:pt x="311" y="163"/>
                  </a:lnTo>
                  <a:lnTo>
                    <a:pt x="309" y="164"/>
                  </a:lnTo>
                  <a:lnTo>
                    <a:pt x="308" y="166"/>
                  </a:lnTo>
                  <a:lnTo>
                    <a:pt x="307" y="167"/>
                  </a:lnTo>
                  <a:lnTo>
                    <a:pt x="306" y="167"/>
                  </a:lnTo>
                  <a:lnTo>
                    <a:pt x="304" y="167"/>
                  </a:lnTo>
                  <a:lnTo>
                    <a:pt x="304" y="168"/>
                  </a:lnTo>
                  <a:lnTo>
                    <a:pt x="302" y="168"/>
                  </a:lnTo>
                  <a:lnTo>
                    <a:pt x="303" y="170"/>
                  </a:lnTo>
                  <a:lnTo>
                    <a:pt x="305" y="171"/>
                  </a:lnTo>
                  <a:lnTo>
                    <a:pt x="308" y="171"/>
                  </a:lnTo>
                  <a:lnTo>
                    <a:pt x="309" y="172"/>
                  </a:lnTo>
                  <a:lnTo>
                    <a:pt x="313" y="175"/>
                  </a:lnTo>
                  <a:lnTo>
                    <a:pt x="313" y="177"/>
                  </a:lnTo>
                  <a:lnTo>
                    <a:pt x="316" y="179"/>
                  </a:lnTo>
                  <a:lnTo>
                    <a:pt x="314" y="180"/>
                  </a:lnTo>
                  <a:lnTo>
                    <a:pt x="312" y="180"/>
                  </a:lnTo>
                  <a:lnTo>
                    <a:pt x="311" y="183"/>
                  </a:lnTo>
                  <a:lnTo>
                    <a:pt x="309" y="184"/>
                  </a:lnTo>
                  <a:lnTo>
                    <a:pt x="309" y="186"/>
                  </a:lnTo>
                  <a:lnTo>
                    <a:pt x="308" y="186"/>
                  </a:lnTo>
                  <a:lnTo>
                    <a:pt x="307" y="187"/>
                  </a:lnTo>
                  <a:lnTo>
                    <a:pt x="304" y="187"/>
                  </a:lnTo>
                  <a:lnTo>
                    <a:pt x="302" y="190"/>
                  </a:lnTo>
                  <a:lnTo>
                    <a:pt x="300" y="188"/>
                  </a:lnTo>
                  <a:lnTo>
                    <a:pt x="300" y="187"/>
                  </a:lnTo>
                  <a:lnTo>
                    <a:pt x="298" y="187"/>
                  </a:lnTo>
                  <a:lnTo>
                    <a:pt x="296" y="186"/>
                  </a:lnTo>
                  <a:lnTo>
                    <a:pt x="294" y="184"/>
                  </a:lnTo>
                  <a:lnTo>
                    <a:pt x="291" y="184"/>
                  </a:lnTo>
                  <a:lnTo>
                    <a:pt x="289" y="183"/>
                  </a:lnTo>
                  <a:lnTo>
                    <a:pt x="287" y="182"/>
                  </a:lnTo>
                  <a:lnTo>
                    <a:pt x="285" y="182"/>
                  </a:lnTo>
                  <a:lnTo>
                    <a:pt x="283" y="180"/>
                  </a:lnTo>
                  <a:lnTo>
                    <a:pt x="281" y="180"/>
                  </a:lnTo>
                  <a:lnTo>
                    <a:pt x="280" y="183"/>
                  </a:lnTo>
                  <a:lnTo>
                    <a:pt x="280" y="184"/>
                  </a:lnTo>
                  <a:lnTo>
                    <a:pt x="278" y="186"/>
                  </a:lnTo>
                  <a:lnTo>
                    <a:pt x="278" y="187"/>
                  </a:lnTo>
                  <a:lnTo>
                    <a:pt x="279" y="188"/>
                  </a:lnTo>
                  <a:lnTo>
                    <a:pt x="280" y="190"/>
                  </a:lnTo>
                  <a:lnTo>
                    <a:pt x="281" y="192"/>
                  </a:lnTo>
                  <a:lnTo>
                    <a:pt x="282" y="193"/>
                  </a:lnTo>
                  <a:lnTo>
                    <a:pt x="285" y="196"/>
                  </a:lnTo>
                  <a:lnTo>
                    <a:pt x="286" y="196"/>
                  </a:lnTo>
                  <a:lnTo>
                    <a:pt x="286" y="199"/>
                  </a:lnTo>
                  <a:lnTo>
                    <a:pt x="287" y="201"/>
                  </a:lnTo>
                  <a:lnTo>
                    <a:pt x="290" y="201"/>
                  </a:lnTo>
                  <a:lnTo>
                    <a:pt x="292" y="201"/>
                  </a:lnTo>
                  <a:lnTo>
                    <a:pt x="293" y="200"/>
                  </a:lnTo>
                  <a:lnTo>
                    <a:pt x="296" y="201"/>
                  </a:lnTo>
                  <a:lnTo>
                    <a:pt x="297" y="202"/>
                  </a:lnTo>
                  <a:lnTo>
                    <a:pt x="296" y="205"/>
                  </a:lnTo>
                  <a:lnTo>
                    <a:pt x="300" y="206"/>
                  </a:lnTo>
                  <a:lnTo>
                    <a:pt x="301" y="206"/>
                  </a:lnTo>
                  <a:lnTo>
                    <a:pt x="300" y="208"/>
                  </a:lnTo>
                  <a:lnTo>
                    <a:pt x="299" y="210"/>
                  </a:lnTo>
                  <a:lnTo>
                    <a:pt x="298" y="211"/>
                  </a:lnTo>
                  <a:lnTo>
                    <a:pt x="299" y="214"/>
                  </a:lnTo>
                  <a:lnTo>
                    <a:pt x="299" y="216"/>
                  </a:lnTo>
                  <a:lnTo>
                    <a:pt x="298" y="219"/>
                  </a:lnTo>
                  <a:lnTo>
                    <a:pt x="298" y="220"/>
                  </a:lnTo>
                  <a:lnTo>
                    <a:pt x="298" y="221"/>
                  </a:lnTo>
                  <a:lnTo>
                    <a:pt x="294" y="216"/>
                  </a:lnTo>
                  <a:lnTo>
                    <a:pt x="293" y="215"/>
                  </a:lnTo>
                  <a:lnTo>
                    <a:pt x="291" y="215"/>
                  </a:lnTo>
                  <a:lnTo>
                    <a:pt x="290" y="216"/>
                  </a:lnTo>
                  <a:lnTo>
                    <a:pt x="286" y="216"/>
                  </a:lnTo>
                  <a:lnTo>
                    <a:pt x="284" y="216"/>
                  </a:lnTo>
                  <a:lnTo>
                    <a:pt x="284" y="217"/>
                  </a:lnTo>
                  <a:lnTo>
                    <a:pt x="283" y="219"/>
                  </a:lnTo>
                  <a:lnTo>
                    <a:pt x="282" y="223"/>
                  </a:lnTo>
                  <a:lnTo>
                    <a:pt x="284" y="224"/>
                  </a:lnTo>
                  <a:lnTo>
                    <a:pt x="284" y="225"/>
                  </a:lnTo>
                  <a:lnTo>
                    <a:pt x="283" y="229"/>
                  </a:lnTo>
                  <a:lnTo>
                    <a:pt x="281" y="230"/>
                  </a:lnTo>
                  <a:lnTo>
                    <a:pt x="281" y="231"/>
                  </a:lnTo>
                  <a:lnTo>
                    <a:pt x="279" y="232"/>
                  </a:lnTo>
                  <a:lnTo>
                    <a:pt x="274" y="234"/>
                  </a:lnTo>
                  <a:lnTo>
                    <a:pt x="271" y="231"/>
                  </a:lnTo>
                  <a:lnTo>
                    <a:pt x="270" y="232"/>
                  </a:lnTo>
                  <a:lnTo>
                    <a:pt x="270" y="233"/>
                  </a:lnTo>
                  <a:lnTo>
                    <a:pt x="269" y="234"/>
                  </a:lnTo>
                  <a:lnTo>
                    <a:pt x="269" y="237"/>
                  </a:lnTo>
                  <a:lnTo>
                    <a:pt x="266" y="238"/>
                  </a:lnTo>
                  <a:lnTo>
                    <a:pt x="263" y="238"/>
                  </a:lnTo>
                  <a:lnTo>
                    <a:pt x="264" y="237"/>
                  </a:lnTo>
                  <a:lnTo>
                    <a:pt x="267" y="234"/>
                  </a:lnTo>
                  <a:lnTo>
                    <a:pt x="264" y="232"/>
                  </a:lnTo>
                  <a:lnTo>
                    <a:pt x="263" y="230"/>
                  </a:lnTo>
                  <a:lnTo>
                    <a:pt x="262" y="228"/>
                  </a:lnTo>
                  <a:lnTo>
                    <a:pt x="258" y="230"/>
                  </a:lnTo>
                  <a:lnTo>
                    <a:pt x="257" y="230"/>
                  </a:lnTo>
                  <a:lnTo>
                    <a:pt x="258" y="228"/>
                  </a:lnTo>
                  <a:lnTo>
                    <a:pt x="259" y="227"/>
                  </a:lnTo>
                  <a:lnTo>
                    <a:pt x="258" y="225"/>
                  </a:lnTo>
                  <a:lnTo>
                    <a:pt x="257" y="223"/>
                  </a:lnTo>
                  <a:lnTo>
                    <a:pt x="257" y="222"/>
                  </a:lnTo>
                  <a:lnTo>
                    <a:pt x="255" y="223"/>
                  </a:lnTo>
                  <a:lnTo>
                    <a:pt x="255" y="224"/>
                  </a:lnTo>
                  <a:lnTo>
                    <a:pt x="252" y="223"/>
                  </a:lnTo>
                  <a:lnTo>
                    <a:pt x="252" y="228"/>
                  </a:lnTo>
                  <a:lnTo>
                    <a:pt x="250" y="228"/>
                  </a:lnTo>
                  <a:lnTo>
                    <a:pt x="249" y="228"/>
                  </a:lnTo>
                  <a:lnTo>
                    <a:pt x="246" y="225"/>
                  </a:lnTo>
                  <a:lnTo>
                    <a:pt x="245" y="228"/>
                  </a:lnTo>
                  <a:lnTo>
                    <a:pt x="243" y="228"/>
                  </a:lnTo>
                  <a:lnTo>
                    <a:pt x="241" y="225"/>
                  </a:lnTo>
                  <a:lnTo>
                    <a:pt x="241" y="224"/>
                  </a:lnTo>
                  <a:lnTo>
                    <a:pt x="240" y="223"/>
                  </a:lnTo>
                  <a:lnTo>
                    <a:pt x="239" y="222"/>
                  </a:lnTo>
                  <a:lnTo>
                    <a:pt x="238" y="222"/>
                  </a:lnTo>
                  <a:lnTo>
                    <a:pt x="237" y="217"/>
                  </a:lnTo>
                  <a:lnTo>
                    <a:pt x="234" y="216"/>
                  </a:lnTo>
                  <a:lnTo>
                    <a:pt x="229" y="212"/>
                  </a:lnTo>
                  <a:lnTo>
                    <a:pt x="228" y="211"/>
                  </a:lnTo>
                  <a:lnTo>
                    <a:pt x="227" y="208"/>
                  </a:lnTo>
                  <a:lnTo>
                    <a:pt x="227" y="206"/>
                  </a:lnTo>
                  <a:lnTo>
                    <a:pt x="225" y="204"/>
                  </a:lnTo>
                  <a:lnTo>
                    <a:pt x="225" y="203"/>
                  </a:lnTo>
                  <a:lnTo>
                    <a:pt x="225" y="199"/>
                  </a:lnTo>
                  <a:lnTo>
                    <a:pt x="224" y="196"/>
                  </a:lnTo>
                  <a:lnTo>
                    <a:pt x="222" y="196"/>
                  </a:lnTo>
                  <a:lnTo>
                    <a:pt x="222" y="192"/>
                  </a:lnTo>
                  <a:lnTo>
                    <a:pt x="220" y="190"/>
                  </a:lnTo>
                  <a:lnTo>
                    <a:pt x="220" y="189"/>
                  </a:lnTo>
                  <a:lnTo>
                    <a:pt x="219" y="188"/>
                  </a:lnTo>
                  <a:lnTo>
                    <a:pt x="217" y="186"/>
                  </a:lnTo>
                  <a:lnTo>
                    <a:pt x="213" y="187"/>
                  </a:lnTo>
                  <a:lnTo>
                    <a:pt x="213" y="186"/>
                  </a:lnTo>
                  <a:lnTo>
                    <a:pt x="215" y="184"/>
                  </a:lnTo>
                  <a:lnTo>
                    <a:pt x="211" y="184"/>
                  </a:lnTo>
                  <a:lnTo>
                    <a:pt x="208" y="184"/>
                  </a:lnTo>
                  <a:lnTo>
                    <a:pt x="203" y="186"/>
                  </a:lnTo>
                  <a:lnTo>
                    <a:pt x="203" y="184"/>
                  </a:lnTo>
                  <a:lnTo>
                    <a:pt x="204" y="183"/>
                  </a:lnTo>
                  <a:lnTo>
                    <a:pt x="204" y="182"/>
                  </a:lnTo>
                  <a:lnTo>
                    <a:pt x="201" y="182"/>
                  </a:lnTo>
                  <a:lnTo>
                    <a:pt x="199" y="183"/>
                  </a:lnTo>
                  <a:lnTo>
                    <a:pt x="195" y="184"/>
                  </a:lnTo>
                  <a:lnTo>
                    <a:pt x="195" y="185"/>
                  </a:lnTo>
                  <a:lnTo>
                    <a:pt x="195" y="189"/>
                  </a:lnTo>
                  <a:lnTo>
                    <a:pt x="196" y="191"/>
                  </a:lnTo>
                  <a:lnTo>
                    <a:pt x="198" y="193"/>
                  </a:lnTo>
                  <a:lnTo>
                    <a:pt x="199" y="196"/>
                  </a:lnTo>
                  <a:lnTo>
                    <a:pt x="200" y="196"/>
                  </a:lnTo>
                  <a:lnTo>
                    <a:pt x="201" y="197"/>
                  </a:lnTo>
                  <a:lnTo>
                    <a:pt x="201" y="198"/>
                  </a:lnTo>
                  <a:lnTo>
                    <a:pt x="199" y="199"/>
                  </a:lnTo>
                  <a:lnTo>
                    <a:pt x="198" y="202"/>
                  </a:lnTo>
                  <a:lnTo>
                    <a:pt x="195" y="204"/>
                  </a:lnTo>
                  <a:lnTo>
                    <a:pt x="195" y="208"/>
                  </a:lnTo>
                  <a:lnTo>
                    <a:pt x="192" y="209"/>
                  </a:lnTo>
                  <a:lnTo>
                    <a:pt x="192" y="210"/>
                  </a:lnTo>
                  <a:lnTo>
                    <a:pt x="192" y="212"/>
                  </a:lnTo>
                  <a:lnTo>
                    <a:pt x="192" y="215"/>
                  </a:lnTo>
                  <a:lnTo>
                    <a:pt x="192" y="216"/>
                  </a:lnTo>
                  <a:lnTo>
                    <a:pt x="191" y="217"/>
                  </a:lnTo>
                  <a:lnTo>
                    <a:pt x="189" y="218"/>
                  </a:lnTo>
                  <a:lnTo>
                    <a:pt x="189" y="219"/>
                  </a:lnTo>
                  <a:lnTo>
                    <a:pt x="189" y="222"/>
                  </a:lnTo>
                  <a:lnTo>
                    <a:pt x="191" y="223"/>
                  </a:lnTo>
                  <a:lnTo>
                    <a:pt x="192" y="225"/>
                  </a:lnTo>
                  <a:lnTo>
                    <a:pt x="195" y="228"/>
                  </a:lnTo>
                  <a:lnTo>
                    <a:pt x="196" y="228"/>
                  </a:lnTo>
                  <a:lnTo>
                    <a:pt x="195" y="228"/>
                  </a:lnTo>
                  <a:lnTo>
                    <a:pt x="192" y="229"/>
                  </a:lnTo>
                  <a:lnTo>
                    <a:pt x="189" y="228"/>
                  </a:lnTo>
                  <a:lnTo>
                    <a:pt x="188" y="228"/>
                  </a:lnTo>
                  <a:lnTo>
                    <a:pt x="187" y="233"/>
                  </a:lnTo>
                  <a:lnTo>
                    <a:pt x="186" y="234"/>
                  </a:lnTo>
                  <a:lnTo>
                    <a:pt x="184" y="235"/>
                  </a:lnTo>
                  <a:lnTo>
                    <a:pt x="184" y="238"/>
                  </a:lnTo>
                  <a:lnTo>
                    <a:pt x="183" y="238"/>
                  </a:lnTo>
                  <a:lnTo>
                    <a:pt x="180" y="238"/>
                  </a:lnTo>
                  <a:lnTo>
                    <a:pt x="179" y="238"/>
                  </a:lnTo>
                  <a:lnTo>
                    <a:pt x="177" y="237"/>
                  </a:lnTo>
                  <a:lnTo>
                    <a:pt x="176" y="237"/>
                  </a:lnTo>
                  <a:lnTo>
                    <a:pt x="176" y="238"/>
                  </a:lnTo>
                  <a:lnTo>
                    <a:pt x="172" y="240"/>
                  </a:lnTo>
                  <a:lnTo>
                    <a:pt x="171" y="240"/>
                  </a:lnTo>
                  <a:lnTo>
                    <a:pt x="171" y="241"/>
                  </a:lnTo>
                  <a:lnTo>
                    <a:pt x="171" y="242"/>
                  </a:lnTo>
                  <a:lnTo>
                    <a:pt x="171" y="245"/>
                  </a:lnTo>
                  <a:lnTo>
                    <a:pt x="171" y="247"/>
                  </a:lnTo>
                  <a:lnTo>
                    <a:pt x="168" y="246"/>
                  </a:lnTo>
                  <a:lnTo>
                    <a:pt x="165" y="245"/>
                  </a:lnTo>
                  <a:lnTo>
                    <a:pt x="162" y="244"/>
                  </a:lnTo>
                  <a:lnTo>
                    <a:pt x="160" y="243"/>
                  </a:lnTo>
                  <a:lnTo>
                    <a:pt x="157" y="241"/>
                  </a:lnTo>
                  <a:lnTo>
                    <a:pt x="155" y="241"/>
                  </a:lnTo>
                  <a:lnTo>
                    <a:pt x="153" y="243"/>
                  </a:lnTo>
                  <a:lnTo>
                    <a:pt x="153" y="245"/>
                  </a:lnTo>
                  <a:lnTo>
                    <a:pt x="156" y="248"/>
                  </a:lnTo>
                  <a:lnTo>
                    <a:pt x="155" y="249"/>
                  </a:lnTo>
                  <a:lnTo>
                    <a:pt x="153" y="252"/>
                  </a:lnTo>
                  <a:lnTo>
                    <a:pt x="152" y="252"/>
                  </a:lnTo>
                  <a:lnTo>
                    <a:pt x="151" y="249"/>
                  </a:lnTo>
                  <a:lnTo>
                    <a:pt x="151" y="248"/>
                  </a:lnTo>
                  <a:lnTo>
                    <a:pt x="148" y="247"/>
                  </a:lnTo>
                  <a:lnTo>
                    <a:pt x="144" y="247"/>
                  </a:lnTo>
                  <a:lnTo>
                    <a:pt x="141" y="246"/>
                  </a:lnTo>
                  <a:lnTo>
                    <a:pt x="141" y="244"/>
                  </a:lnTo>
                  <a:lnTo>
                    <a:pt x="138" y="244"/>
                  </a:lnTo>
                  <a:lnTo>
                    <a:pt x="138" y="245"/>
                  </a:lnTo>
                  <a:lnTo>
                    <a:pt x="135" y="243"/>
                  </a:lnTo>
                  <a:lnTo>
                    <a:pt x="135" y="240"/>
                  </a:lnTo>
                  <a:lnTo>
                    <a:pt x="136" y="237"/>
                  </a:lnTo>
                  <a:lnTo>
                    <a:pt x="136" y="236"/>
                  </a:lnTo>
                  <a:lnTo>
                    <a:pt x="138" y="232"/>
                  </a:lnTo>
                  <a:lnTo>
                    <a:pt x="138" y="229"/>
                  </a:lnTo>
                  <a:lnTo>
                    <a:pt x="135" y="229"/>
                  </a:lnTo>
                  <a:lnTo>
                    <a:pt x="132" y="228"/>
                  </a:lnTo>
                  <a:lnTo>
                    <a:pt x="131" y="228"/>
                  </a:lnTo>
                  <a:lnTo>
                    <a:pt x="128" y="227"/>
                  </a:lnTo>
                  <a:lnTo>
                    <a:pt x="126" y="224"/>
                  </a:lnTo>
                  <a:lnTo>
                    <a:pt x="124" y="222"/>
                  </a:lnTo>
                  <a:lnTo>
                    <a:pt x="123" y="219"/>
                  </a:lnTo>
                  <a:lnTo>
                    <a:pt x="120" y="217"/>
                  </a:lnTo>
                  <a:lnTo>
                    <a:pt x="120" y="216"/>
                  </a:lnTo>
                  <a:lnTo>
                    <a:pt x="120" y="214"/>
                  </a:lnTo>
                  <a:lnTo>
                    <a:pt x="119" y="214"/>
                  </a:lnTo>
                  <a:lnTo>
                    <a:pt x="117" y="212"/>
                  </a:lnTo>
                  <a:lnTo>
                    <a:pt x="114" y="214"/>
                  </a:lnTo>
                  <a:lnTo>
                    <a:pt x="111" y="214"/>
                  </a:lnTo>
                  <a:lnTo>
                    <a:pt x="105" y="215"/>
                  </a:lnTo>
                  <a:lnTo>
                    <a:pt x="105" y="216"/>
                  </a:lnTo>
                  <a:lnTo>
                    <a:pt x="103" y="217"/>
                  </a:lnTo>
                  <a:lnTo>
                    <a:pt x="97" y="215"/>
                  </a:lnTo>
                  <a:lnTo>
                    <a:pt x="93" y="212"/>
                  </a:lnTo>
                  <a:lnTo>
                    <a:pt x="91" y="212"/>
                  </a:lnTo>
                  <a:lnTo>
                    <a:pt x="90" y="213"/>
                  </a:lnTo>
                  <a:lnTo>
                    <a:pt x="87" y="210"/>
                  </a:lnTo>
                  <a:lnTo>
                    <a:pt x="84" y="211"/>
                  </a:lnTo>
                  <a:lnTo>
                    <a:pt x="82" y="209"/>
                  </a:lnTo>
                  <a:lnTo>
                    <a:pt x="82" y="208"/>
                  </a:lnTo>
                  <a:lnTo>
                    <a:pt x="78" y="208"/>
                  </a:lnTo>
                  <a:lnTo>
                    <a:pt x="76" y="205"/>
                  </a:lnTo>
                  <a:lnTo>
                    <a:pt x="76" y="203"/>
                  </a:lnTo>
                  <a:lnTo>
                    <a:pt x="75" y="203"/>
                  </a:lnTo>
                </a:path>
              </a:pathLst>
            </a:custGeom>
            <a:solidFill>
              <a:srgbClr val="CCFFFF"/>
            </a:solidFill>
            <a:ln w="12700">
              <a:solidFill>
                <a:srgbClr val="FFFF00"/>
              </a:solidFill>
              <a:round/>
              <a:headEnd/>
              <a:tailEnd/>
            </a:ln>
          </p:spPr>
          <p:txBody>
            <a:bodyPr/>
            <a:lstStyle/>
            <a:p>
              <a:endParaRPr lang="zh-CN" altLang="en-US"/>
            </a:p>
          </p:txBody>
        </p:sp>
        <p:sp>
          <p:nvSpPr>
            <p:cNvPr id="61482" name="Freeform 156">
              <a:extLst>
                <a:ext uri="{FF2B5EF4-FFF2-40B4-BE49-F238E27FC236}">
                  <a16:creationId xmlns:a16="http://schemas.microsoft.com/office/drawing/2014/main" id="{BD47D0A3-D771-491C-9AA9-EA3C05943CB4}"/>
                </a:ext>
              </a:extLst>
            </p:cNvPr>
            <p:cNvSpPr>
              <a:spLocks/>
            </p:cNvSpPr>
            <p:nvPr/>
          </p:nvSpPr>
          <p:spPr bwMode="auto">
            <a:xfrm>
              <a:off x="2203" y="1569"/>
              <a:ext cx="549" cy="428"/>
            </a:xfrm>
            <a:custGeom>
              <a:avLst/>
              <a:gdLst>
                <a:gd name="T0" fmla="*/ 16 w 549"/>
                <a:gd name="T1" fmla="*/ 282 h 428"/>
                <a:gd name="T2" fmla="*/ 21 w 549"/>
                <a:gd name="T3" fmla="*/ 245 h 428"/>
                <a:gd name="T4" fmla="*/ 1 w 549"/>
                <a:gd name="T5" fmla="*/ 234 h 428"/>
                <a:gd name="T6" fmla="*/ 12 w 549"/>
                <a:gd name="T7" fmla="*/ 201 h 428"/>
                <a:gd name="T8" fmla="*/ 32 w 549"/>
                <a:gd name="T9" fmla="*/ 192 h 428"/>
                <a:gd name="T10" fmla="*/ 44 w 549"/>
                <a:gd name="T11" fmla="*/ 186 h 428"/>
                <a:gd name="T12" fmla="*/ 64 w 549"/>
                <a:gd name="T13" fmla="*/ 189 h 428"/>
                <a:gd name="T14" fmla="*/ 76 w 549"/>
                <a:gd name="T15" fmla="*/ 196 h 428"/>
                <a:gd name="T16" fmla="*/ 94 w 549"/>
                <a:gd name="T17" fmla="*/ 185 h 428"/>
                <a:gd name="T18" fmla="*/ 128 w 549"/>
                <a:gd name="T19" fmla="*/ 189 h 428"/>
                <a:gd name="T20" fmla="*/ 173 w 549"/>
                <a:gd name="T21" fmla="*/ 177 h 428"/>
                <a:gd name="T22" fmla="*/ 189 w 549"/>
                <a:gd name="T23" fmla="*/ 153 h 428"/>
                <a:gd name="T24" fmla="*/ 202 w 549"/>
                <a:gd name="T25" fmla="*/ 146 h 428"/>
                <a:gd name="T26" fmla="*/ 204 w 549"/>
                <a:gd name="T27" fmla="*/ 102 h 428"/>
                <a:gd name="T28" fmla="*/ 207 w 549"/>
                <a:gd name="T29" fmla="*/ 87 h 428"/>
                <a:gd name="T30" fmla="*/ 250 w 549"/>
                <a:gd name="T31" fmla="*/ 93 h 428"/>
                <a:gd name="T32" fmla="*/ 273 w 549"/>
                <a:gd name="T33" fmla="*/ 56 h 428"/>
                <a:gd name="T34" fmla="*/ 311 w 549"/>
                <a:gd name="T35" fmla="*/ 54 h 428"/>
                <a:gd name="T36" fmla="*/ 339 w 549"/>
                <a:gd name="T37" fmla="*/ 54 h 428"/>
                <a:gd name="T38" fmla="*/ 348 w 549"/>
                <a:gd name="T39" fmla="*/ 20 h 428"/>
                <a:gd name="T40" fmla="*/ 377 w 549"/>
                <a:gd name="T41" fmla="*/ 0 h 428"/>
                <a:gd name="T42" fmla="*/ 396 w 549"/>
                <a:gd name="T43" fmla="*/ 9 h 428"/>
                <a:gd name="T44" fmla="*/ 404 w 549"/>
                <a:gd name="T45" fmla="*/ 28 h 428"/>
                <a:gd name="T46" fmla="*/ 419 w 549"/>
                <a:gd name="T47" fmla="*/ 46 h 428"/>
                <a:gd name="T48" fmla="*/ 438 w 549"/>
                <a:gd name="T49" fmla="*/ 59 h 428"/>
                <a:gd name="T50" fmla="*/ 449 w 549"/>
                <a:gd name="T51" fmla="*/ 98 h 428"/>
                <a:gd name="T52" fmla="*/ 435 w 549"/>
                <a:gd name="T53" fmla="*/ 124 h 428"/>
                <a:gd name="T54" fmla="*/ 438 w 549"/>
                <a:gd name="T55" fmla="*/ 139 h 428"/>
                <a:gd name="T56" fmla="*/ 462 w 549"/>
                <a:gd name="T57" fmla="*/ 148 h 428"/>
                <a:gd name="T58" fmla="*/ 506 w 549"/>
                <a:gd name="T59" fmla="*/ 166 h 428"/>
                <a:gd name="T60" fmla="*/ 530 w 549"/>
                <a:gd name="T61" fmla="*/ 189 h 428"/>
                <a:gd name="T62" fmla="*/ 548 w 549"/>
                <a:gd name="T63" fmla="*/ 232 h 428"/>
                <a:gd name="T64" fmla="*/ 535 w 549"/>
                <a:gd name="T65" fmla="*/ 261 h 428"/>
                <a:gd name="T66" fmla="*/ 502 w 549"/>
                <a:gd name="T67" fmla="*/ 269 h 428"/>
                <a:gd name="T68" fmla="*/ 476 w 549"/>
                <a:gd name="T69" fmla="*/ 293 h 428"/>
                <a:gd name="T70" fmla="*/ 450 w 549"/>
                <a:gd name="T71" fmla="*/ 313 h 428"/>
                <a:gd name="T72" fmla="*/ 439 w 549"/>
                <a:gd name="T73" fmla="*/ 340 h 428"/>
                <a:gd name="T74" fmla="*/ 393 w 549"/>
                <a:gd name="T75" fmla="*/ 343 h 428"/>
                <a:gd name="T76" fmla="*/ 383 w 549"/>
                <a:gd name="T77" fmla="*/ 368 h 428"/>
                <a:gd name="T78" fmla="*/ 399 w 549"/>
                <a:gd name="T79" fmla="*/ 391 h 428"/>
                <a:gd name="T80" fmla="*/ 382 w 549"/>
                <a:gd name="T81" fmla="*/ 408 h 428"/>
                <a:gd name="T82" fmla="*/ 389 w 549"/>
                <a:gd name="T83" fmla="*/ 423 h 428"/>
                <a:gd name="T84" fmla="*/ 363 w 549"/>
                <a:gd name="T85" fmla="*/ 418 h 428"/>
                <a:gd name="T86" fmla="*/ 341 w 549"/>
                <a:gd name="T87" fmla="*/ 413 h 428"/>
                <a:gd name="T88" fmla="*/ 313 w 549"/>
                <a:gd name="T89" fmla="*/ 402 h 428"/>
                <a:gd name="T90" fmla="*/ 287 w 549"/>
                <a:gd name="T91" fmla="*/ 399 h 428"/>
                <a:gd name="T92" fmla="*/ 256 w 549"/>
                <a:gd name="T93" fmla="*/ 408 h 428"/>
                <a:gd name="T94" fmla="*/ 230 w 549"/>
                <a:gd name="T95" fmla="*/ 408 h 428"/>
                <a:gd name="T96" fmla="*/ 207 w 549"/>
                <a:gd name="T97" fmla="*/ 407 h 428"/>
                <a:gd name="T98" fmla="*/ 184 w 549"/>
                <a:gd name="T99" fmla="*/ 399 h 428"/>
                <a:gd name="T100" fmla="*/ 169 w 549"/>
                <a:gd name="T101" fmla="*/ 390 h 428"/>
                <a:gd name="T102" fmla="*/ 151 w 549"/>
                <a:gd name="T103" fmla="*/ 396 h 428"/>
                <a:gd name="T104" fmla="*/ 135 w 549"/>
                <a:gd name="T105" fmla="*/ 389 h 428"/>
                <a:gd name="T106" fmla="*/ 116 w 549"/>
                <a:gd name="T107" fmla="*/ 388 h 428"/>
                <a:gd name="T108" fmla="*/ 96 w 549"/>
                <a:gd name="T109" fmla="*/ 407 h 428"/>
                <a:gd name="T110" fmla="*/ 63 w 549"/>
                <a:gd name="T111" fmla="*/ 378 h 428"/>
                <a:gd name="T112" fmla="*/ 59 w 549"/>
                <a:gd name="T113" fmla="*/ 360 h 428"/>
                <a:gd name="T114" fmla="*/ 37 w 549"/>
                <a:gd name="T115" fmla="*/ 348 h 428"/>
                <a:gd name="T116" fmla="*/ 25 w 549"/>
                <a:gd name="T117" fmla="*/ 336 h 428"/>
                <a:gd name="T118" fmla="*/ 26 w 549"/>
                <a:gd name="T119" fmla="*/ 320 h 428"/>
                <a:gd name="T120" fmla="*/ 18 w 549"/>
                <a:gd name="T121" fmla="*/ 297 h 428"/>
                <a:gd name="T122" fmla="*/ 2 w 549"/>
                <a:gd name="T123" fmla="*/ 286 h 4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9"/>
                <a:gd name="T187" fmla="*/ 0 h 428"/>
                <a:gd name="T188" fmla="*/ 549 w 549"/>
                <a:gd name="T189" fmla="*/ 428 h 4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9" h="428">
                  <a:moveTo>
                    <a:pt x="0" y="283"/>
                  </a:moveTo>
                  <a:lnTo>
                    <a:pt x="0" y="280"/>
                  </a:lnTo>
                  <a:lnTo>
                    <a:pt x="3" y="281"/>
                  </a:lnTo>
                  <a:lnTo>
                    <a:pt x="6" y="281"/>
                  </a:lnTo>
                  <a:lnTo>
                    <a:pt x="8" y="281"/>
                  </a:lnTo>
                  <a:lnTo>
                    <a:pt x="8" y="283"/>
                  </a:lnTo>
                  <a:lnTo>
                    <a:pt x="10" y="283"/>
                  </a:lnTo>
                  <a:lnTo>
                    <a:pt x="13" y="284"/>
                  </a:lnTo>
                  <a:lnTo>
                    <a:pt x="16" y="282"/>
                  </a:lnTo>
                  <a:lnTo>
                    <a:pt x="17" y="279"/>
                  </a:lnTo>
                  <a:lnTo>
                    <a:pt x="17" y="276"/>
                  </a:lnTo>
                  <a:lnTo>
                    <a:pt x="16" y="268"/>
                  </a:lnTo>
                  <a:lnTo>
                    <a:pt x="15" y="266"/>
                  </a:lnTo>
                  <a:lnTo>
                    <a:pt x="16" y="262"/>
                  </a:lnTo>
                  <a:lnTo>
                    <a:pt x="15" y="259"/>
                  </a:lnTo>
                  <a:lnTo>
                    <a:pt x="15" y="253"/>
                  </a:lnTo>
                  <a:lnTo>
                    <a:pt x="16" y="249"/>
                  </a:lnTo>
                  <a:lnTo>
                    <a:pt x="21" y="245"/>
                  </a:lnTo>
                  <a:lnTo>
                    <a:pt x="20" y="245"/>
                  </a:lnTo>
                  <a:lnTo>
                    <a:pt x="20" y="244"/>
                  </a:lnTo>
                  <a:lnTo>
                    <a:pt x="20" y="242"/>
                  </a:lnTo>
                  <a:lnTo>
                    <a:pt x="17" y="238"/>
                  </a:lnTo>
                  <a:lnTo>
                    <a:pt x="13" y="236"/>
                  </a:lnTo>
                  <a:lnTo>
                    <a:pt x="10" y="234"/>
                  </a:lnTo>
                  <a:lnTo>
                    <a:pt x="7" y="236"/>
                  </a:lnTo>
                  <a:lnTo>
                    <a:pt x="3" y="237"/>
                  </a:lnTo>
                  <a:lnTo>
                    <a:pt x="1" y="234"/>
                  </a:lnTo>
                  <a:lnTo>
                    <a:pt x="0" y="232"/>
                  </a:lnTo>
                  <a:lnTo>
                    <a:pt x="0" y="224"/>
                  </a:lnTo>
                  <a:lnTo>
                    <a:pt x="1" y="219"/>
                  </a:lnTo>
                  <a:lnTo>
                    <a:pt x="3" y="214"/>
                  </a:lnTo>
                  <a:lnTo>
                    <a:pt x="4" y="213"/>
                  </a:lnTo>
                  <a:lnTo>
                    <a:pt x="7" y="210"/>
                  </a:lnTo>
                  <a:lnTo>
                    <a:pt x="10" y="207"/>
                  </a:lnTo>
                  <a:lnTo>
                    <a:pt x="11" y="205"/>
                  </a:lnTo>
                  <a:lnTo>
                    <a:pt x="12" y="201"/>
                  </a:lnTo>
                  <a:lnTo>
                    <a:pt x="13" y="198"/>
                  </a:lnTo>
                  <a:lnTo>
                    <a:pt x="15" y="197"/>
                  </a:lnTo>
                  <a:lnTo>
                    <a:pt x="17" y="196"/>
                  </a:lnTo>
                  <a:lnTo>
                    <a:pt x="21" y="193"/>
                  </a:lnTo>
                  <a:lnTo>
                    <a:pt x="24" y="190"/>
                  </a:lnTo>
                  <a:lnTo>
                    <a:pt x="26" y="191"/>
                  </a:lnTo>
                  <a:lnTo>
                    <a:pt x="29" y="192"/>
                  </a:lnTo>
                  <a:lnTo>
                    <a:pt x="30" y="193"/>
                  </a:lnTo>
                  <a:lnTo>
                    <a:pt x="32" y="192"/>
                  </a:lnTo>
                  <a:lnTo>
                    <a:pt x="35" y="192"/>
                  </a:lnTo>
                  <a:lnTo>
                    <a:pt x="36" y="190"/>
                  </a:lnTo>
                  <a:lnTo>
                    <a:pt x="38" y="189"/>
                  </a:lnTo>
                  <a:lnTo>
                    <a:pt x="41" y="189"/>
                  </a:lnTo>
                  <a:lnTo>
                    <a:pt x="44" y="190"/>
                  </a:lnTo>
                  <a:lnTo>
                    <a:pt x="45" y="189"/>
                  </a:lnTo>
                  <a:lnTo>
                    <a:pt x="44" y="189"/>
                  </a:lnTo>
                  <a:lnTo>
                    <a:pt x="44" y="186"/>
                  </a:lnTo>
                  <a:lnTo>
                    <a:pt x="44" y="185"/>
                  </a:lnTo>
                  <a:lnTo>
                    <a:pt x="47" y="185"/>
                  </a:lnTo>
                  <a:lnTo>
                    <a:pt x="49" y="186"/>
                  </a:lnTo>
                  <a:lnTo>
                    <a:pt x="52" y="189"/>
                  </a:lnTo>
                  <a:lnTo>
                    <a:pt x="56" y="189"/>
                  </a:lnTo>
                  <a:lnTo>
                    <a:pt x="59" y="188"/>
                  </a:lnTo>
                  <a:lnTo>
                    <a:pt x="61" y="185"/>
                  </a:lnTo>
                  <a:lnTo>
                    <a:pt x="64" y="186"/>
                  </a:lnTo>
                  <a:lnTo>
                    <a:pt x="64" y="189"/>
                  </a:lnTo>
                  <a:lnTo>
                    <a:pt x="63" y="192"/>
                  </a:lnTo>
                  <a:lnTo>
                    <a:pt x="63" y="196"/>
                  </a:lnTo>
                  <a:lnTo>
                    <a:pt x="64" y="196"/>
                  </a:lnTo>
                  <a:lnTo>
                    <a:pt x="66" y="195"/>
                  </a:lnTo>
                  <a:lnTo>
                    <a:pt x="68" y="196"/>
                  </a:lnTo>
                  <a:lnTo>
                    <a:pt x="70" y="195"/>
                  </a:lnTo>
                  <a:lnTo>
                    <a:pt x="73" y="196"/>
                  </a:lnTo>
                  <a:lnTo>
                    <a:pt x="76" y="196"/>
                  </a:lnTo>
                  <a:lnTo>
                    <a:pt x="79" y="198"/>
                  </a:lnTo>
                  <a:lnTo>
                    <a:pt x="81" y="200"/>
                  </a:lnTo>
                  <a:lnTo>
                    <a:pt x="83" y="200"/>
                  </a:lnTo>
                  <a:lnTo>
                    <a:pt x="85" y="196"/>
                  </a:lnTo>
                  <a:lnTo>
                    <a:pt x="86" y="193"/>
                  </a:lnTo>
                  <a:lnTo>
                    <a:pt x="86" y="190"/>
                  </a:lnTo>
                  <a:lnTo>
                    <a:pt x="88" y="189"/>
                  </a:lnTo>
                  <a:lnTo>
                    <a:pt x="90" y="186"/>
                  </a:lnTo>
                  <a:lnTo>
                    <a:pt x="94" y="185"/>
                  </a:lnTo>
                  <a:lnTo>
                    <a:pt x="97" y="185"/>
                  </a:lnTo>
                  <a:lnTo>
                    <a:pt x="102" y="186"/>
                  </a:lnTo>
                  <a:lnTo>
                    <a:pt x="105" y="189"/>
                  </a:lnTo>
                  <a:lnTo>
                    <a:pt x="108" y="189"/>
                  </a:lnTo>
                  <a:lnTo>
                    <a:pt x="112" y="190"/>
                  </a:lnTo>
                  <a:lnTo>
                    <a:pt x="115" y="189"/>
                  </a:lnTo>
                  <a:lnTo>
                    <a:pt x="121" y="190"/>
                  </a:lnTo>
                  <a:lnTo>
                    <a:pt x="125" y="190"/>
                  </a:lnTo>
                  <a:lnTo>
                    <a:pt x="128" y="189"/>
                  </a:lnTo>
                  <a:lnTo>
                    <a:pt x="131" y="185"/>
                  </a:lnTo>
                  <a:lnTo>
                    <a:pt x="133" y="183"/>
                  </a:lnTo>
                  <a:lnTo>
                    <a:pt x="133" y="182"/>
                  </a:lnTo>
                  <a:lnTo>
                    <a:pt x="136" y="181"/>
                  </a:lnTo>
                  <a:lnTo>
                    <a:pt x="154" y="179"/>
                  </a:lnTo>
                  <a:lnTo>
                    <a:pt x="159" y="179"/>
                  </a:lnTo>
                  <a:lnTo>
                    <a:pt x="162" y="179"/>
                  </a:lnTo>
                  <a:lnTo>
                    <a:pt x="169" y="177"/>
                  </a:lnTo>
                  <a:lnTo>
                    <a:pt x="173" y="177"/>
                  </a:lnTo>
                  <a:lnTo>
                    <a:pt x="179" y="177"/>
                  </a:lnTo>
                  <a:lnTo>
                    <a:pt x="180" y="176"/>
                  </a:lnTo>
                  <a:lnTo>
                    <a:pt x="181" y="174"/>
                  </a:lnTo>
                  <a:lnTo>
                    <a:pt x="183" y="167"/>
                  </a:lnTo>
                  <a:lnTo>
                    <a:pt x="183" y="161"/>
                  </a:lnTo>
                  <a:lnTo>
                    <a:pt x="183" y="158"/>
                  </a:lnTo>
                  <a:lnTo>
                    <a:pt x="184" y="155"/>
                  </a:lnTo>
                  <a:lnTo>
                    <a:pt x="185" y="153"/>
                  </a:lnTo>
                  <a:lnTo>
                    <a:pt x="189" y="153"/>
                  </a:lnTo>
                  <a:lnTo>
                    <a:pt x="192" y="154"/>
                  </a:lnTo>
                  <a:lnTo>
                    <a:pt x="193" y="153"/>
                  </a:lnTo>
                  <a:lnTo>
                    <a:pt x="192" y="150"/>
                  </a:lnTo>
                  <a:lnTo>
                    <a:pt x="192" y="149"/>
                  </a:lnTo>
                  <a:lnTo>
                    <a:pt x="194" y="148"/>
                  </a:lnTo>
                  <a:lnTo>
                    <a:pt x="196" y="148"/>
                  </a:lnTo>
                  <a:lnTo>
                    <a:pt x="200" y="148"/>
                  </a:lnTo>
                  <a:lnTo>
                    <a:pt x="202" y="147"/>
                  </a:lnTo>
                  <a:lnTo>
                    <a:pt x="202" y="146"/>
                  </a:lnTo>
                  <a:lnTo>
                    <a:pt x="202" y="142"/>
                  </a:lnTo>
                  <a:lnTo>
                    <a:pt x="203" y="138"/>
                  </a:lnTo>
                  <a:lnTo>
                    <a:pt x="203" y="134"/>
                  </a:lnTo>
                  <a:lnTo>
                    <a:pt x="202" y="129"/>
                  </a:lnTo>
                  <a:lnTo>
                    <a:pt x="202" y="120"/>
                  </a:lnTo>
                  <a:lnTo>
                    <a:pt x="202" y="114"/>
                  </a:lnTo>
                  <a:lnTo>
                    <a:pt x="202" y="109"/>
                  </a:lnTo>
                  <a:lnTo>
                    <a:pt x="203" y="106"/>
                  </a:lnTo>
                  <a:lnTo>
                    <a:pt x="204" y="102"/>
                  </a:lnTo>
                  <a:lnTo>
                    <a:pt x="205" y="99"/>
                  </a:lnTo>
                  <a:lnTo>
                    <a:pt x="204" y="97"/>
                  </a:lnTo>
                  <a:lnTo>
                    <a:pt x="202" y="95"/>
                  </a:lnTo>
                  <a:lnTo>
                    <a:pt x="201" y="94"/>
                  </a:lnTo>
                  <a:lnTo>
                    <a:pt x="199" y="91"/>
                  </a:lnTo>
                  <a:lnTo>
                    <a:pt x="199" y="90"/>
                  </a:lnTo>
                  <a:lnTo>
                    <a:pt x="201" y="89"/>
                  </a:lnTo>
                  <a:lnTo>
                    <a:pt x="203" y="87"/>
                  </a:lnTo>
                  <a:lnTo>
                    <a:pt x="207" y="87"/>
                  </a:lnTo>
                  <a:lnTo>
                    <a:pt x="213" y="89"/>
                  </a:lnTo>
                  <a:lnTo>
                    <a:pt x="217" y="90"/>
                  </a:lnTo>
                  <a:lnTo>
                    <a:pt x="222" y="89"/>
                  </a:lnTo>
                  <a:lnTo>
                    <a:pt x="227" y="87"/>
                  </a:lnTo>
                  <a:lnTo>
                    <a:pt x="232" y="87"/>
                  </a:lnTo>
                  <a:lnTo>
                    <a:pt x="242" y="89"/>
                  </a:lnTo>
                  <a:lnTo>
                    <a:pt x="245" y="90"/>
                  </a:lnTo>
                  <a:lnTo>
                    <a:pt x="247" y="90"/>
                  </a:lnTo>
                  <a:lnTo>
                    <a:pt x="250" y="93"/>
                  </a:lnTo>
                  <a:lnTo>
                    <a:pt x="254" y="96"/>
                  </a:lnTo>
                  <a:lnTo>
                    <a:pt x="256" y="96"/>
                  </a:lnTo>
                  <a:lnTo>
                    <a:pt x="258" y="96"/>
                  </a:lnTo>
                  <a:lnTo>
                    <a:pt x="259" y="91"/>
                  </a:lnTo>
                  <a:lnTo>
                    <a:pt x="258" y="89"/>
                  </a:lnTo>
                  <a:lnTo>
                    <a:pt x="256" y="84"/>
                  </a:lnTo>
                  <a:lnTo>
                    <a:pt x="256" y="82"/>
                  </a:lnTo>
                  <a:lnTo>
                    <a:pt x="271" y="58"/>
                  </a:lnTo>
                  <a:lnTo>
                    <a:pt x="273" y="56"/>
                  </a:lnTo>
                  <a:lnTo>
                    <a:pt x="283" y="42"/>
                  </a:lnTo>
                  <a:lnTo>
                    <a:pt x="286" y="39"/>
                  </a:lnTo>
                  <a:lnTo>
                    <a:pt x="288" y="40"/>
                  </a:lnTo>
                  <a:lnTo>
                    <a:pt x="295" y="46"/>
                  </a:lnTo>
                  <a:lnTo>
                    <a:pt x="296" y="48"/>
                  </a:lnTo>
                  <a:lnTo>
                    <a:pt x="298" y="50"/>
                  </a:lnTo>
                  <a:lnTo>
                    <a:pt x="303" y="51"/>
                  </a:lnTo>
                  <a:lnTo>
                    <a:pt x="307" y="51"/>
                  </a:lnTo>
                  <a:lnTo>
                    <a:pt x="311" y="54"/>
                  </a:lnTo>
                  <a:lnTo>
                    <a:pt x="316" y="55"/>
                  </a:lnTo>
                  <a:lnTo>
                    <a:pt x="319" y="57"/>
                  </a:lnTo>
                  <a:lnTo>
                    <a:pt x="323" y="58"/>
                  </a:lnTo>
                  <a:lnTo>
                    <a:pt x="326" y="58"/>
                  </a:lnTo>
                  <a:lnTo>
                    <a:pt x="330" y="55"/>
                  </a:lnTo>
                  <a:lnTo>
                    <a:pt x="333" y="55"/>
                  </a:lnTo>
                  <a:lnTo>
                    <a:pt x="334" y="56"/>
                  </a:lnTo>
                  <a:lnTo>
                    <a:pt x="337" y="55"/>
                  </a:lnTo>
                  <a:lnTo>
                    <a:pt x="339" y="54"/>
                  </a:lnTo>
                  <a:lnTo>
                    <a:pt x="341" y="51"/>
                  </a:lnTo>
                  <a:lnTo>
                    <a:pt x="341" y="49"/>
                  </a:lnTo>
                  <a:lnTo>
                    <a:pt x="340" y="44"/>
                  </a:lnTo>
                  <a:lnTo>
                    <a:pt x="340" y="42"/>
                  </a:lnTo>
                  <a:lnTo>
                    <a:pt x="341" y="35"/>
                  </a:lnTo>
                  <a:lnTo>
                    <a:pt x="342" y="30"/>
                  </a:lnTo>
                  <a:lnTo>
                    <a:pt x="343" y="26"/>
                  </a:lnTo>
                  <a:lnTo>
                    <a:pt x="348" y="20"/>
                  </a:lnTo>
                  <a:lnTo>
                    <a:pt x="349" y="17"/>
                  </a:lnTo>
                  <a:lnTo>
                    <a:pt x="355" y="17"/>
                  </a:lnTo>
                  <a:lnTo>
                    <a:pt x="361" y="17"/>
                  </a:lnTo>
                  <a:lnTo>
                    <a:pt x="366" y="16"/>
                  </a:lnTo>
                  <a:lnTo>
                    <a:pt x="370" y="14"/>
                  </a:lnTo>
                  <a:lnTo>
                    <a:pt x="374" y="10"/>
                  </a:lnTo>
                  <a:lnTo>
                    <a:pt x="375" y="5"/>
                  </a:lnTo>
                  <a:lnTo>
                    <a:pt x="376" y="3"/>
                  </a:lnTo>
                  <a:lnTo>
                    <a:pt x="377" y="0"/>
                  </a:lnTo>
                  <a:lnTo>
                    <a:pt x="381" y="0"/>
                  </a:lnTo>
                  <a:lnTo>
                    <a:pt x="387" y="2"/>
                  </a:lnTo>
                  <a:lnTo>
                    <a:pt x="388" y="2"/>
                  </a:lnTo>
                  <a:lnTo>
                    <a:pt x="390" y="3"/>
                  </a:lnTo>
                  <a:lnTo>
                    <a:pt x="394" y="2"/>
                  </a:lnTo>
                  <a:lnTo>
                    <a:pt x="397" y="2"/>
                  </a:lnTo>
                  <a:lnTo>
                    <a:pt x="398" y="2"/>
                  </a:lnTo>
                  <a:lnTo>
                    <a:pt x="398" y="7"/>
                  </a:lnTo>
                  <a:lnTo>
                    <a:pt x="396" y="9"/>
                  </a:lnTo>
                  <a:lnTo>
                    <a:pt x="394" y="11"/>
                  </a:lnTo>
                  <a:lnTo>
                    <a:pt x="396" y="15"/>
                  </a:lnTo>
                  <a:lnTo>
                    <a:pt x="398" y="17"/>
                  </a:lnTo>
                  <a:lnTo>
                    <a:pt x="399" y="18"/>
                  </a:lnTo>
                  <a:lnTo>
                    <a:pt x="398" y="20"/>
                  </a:lnTo>
                  <a:lnTo>
                    <a:pt x="397" y="20"/>
                  </a:lnTo>
                  <a:lnTo>
                    <a:pt x="398" y="24"/>
                  </a:lnTo>
                  <a:lnTo>
                    <a:pt x="401" y="26"/>
                  </a:lnTo>
                  <a:lnTo>
                    <a:pt x="404" y="28"/>
                  </a:lnTo>
                  <a:lnTo>
                    <a:pt x="405" y="30"/>
                  </a:lnTo>
                  <a:lnTo>
                    <a:pt x="408" y="34"/>
                  </a:lnTo>
                  <a:lnTo>
                    <a:pt x="408" y="37"/>
                  </a:lnTo>
                  <a:lnTo>
                    <a:pt x="411" y="39"/>
                  </a:lnTo>
                  <a:lnTo>
                    <a:pt x="414" y="42"/>
                  </a:lnTo>
                  <a:lnTo>
                    <a:pt x="414" y="43"/>
                  </a:lnTo>
                  <a:lnTo>
                    <a:pt x="416" y="45"/>
                  </a:lnTo>
                  <a:lnTo>
                    <a:pt x="417" y="46"/>
                  </a:lnTo>
                  <a:lnTo>
                    <a:pt x="419" y="46"/>
                  </a:lnTo>
                  <a:lnTo>
                    <a:pt x="422" y="45"/>
                  </a:lnTo>
                  <a:lnTo>
                    <a:pt x="426" y="45"/>
                  </a:lnTo>
                  <a:lnTo>
                    <a:pt x="426" y="47"/>
                  </a:lnTo>
                  <a:lnTo>
                    <a:pt x="428" y="50"/>
                  </a:lnTo>
                  <a:lnTo>
                    <a:pt x="429" y="52"/>
                  </a:lnTo>
                  <a:lnTo>
                    <a:pt x="432" y="54"/>
                  </a:lnTo>
                  <a:lnTo>
                    <a:pt x="435" y="54"/>
                  </a:lnTo>
                  <a:lnTo>
                    <a:pt x="435" y="56"/>
                  </a:lnTo>
                  <a:lnTo>
                    <a:pt x="438" y="59"/>
                  </a:lnTo>
                  <a:lnTo>
                    <a:pt x="441" y="62"/>
                  </a:lnTo>
                  <a:lnTo>
                    <a:pt x="441" y="67"/>
                  </a:lnTo>
                  <a:lnTo>
                    <a:pt x="442" y="72"/>
                  </a:lnTo>
                  <a:lnTo>
                    <a:pt x="443" y="78"/>
                  </a:lnTo>
                  <a:lnTo>
                    <a:pt x="447" y="83"/>
                  </a:lnTo>
                  <a:lnTo>
                    <a:pt x="449" y="87"/>
                  </a:lnTo>
                  <a:lnTo>
                    <a:pt x="450" y="92"/>
                  </a:lnTo>
                  <a:lnTo>
                    <a:pt x="449" y="96"/>
                  </a:lnTo>
                  <a:lnTo>
                    <a:pt x="449" y="98"/>
                  </a:lnTo>
                  <a:lnTo>
                    <a:pt x="448" y="102"/>
                  </a:lnTo>
                  <a:lnTo>
                    <a:pt x="445" y="105"/>
                  </a:lnTo>
                  <a:lnTo>
                    <a:pt x="444" y="107"/>
                  </a:lnTo>
                  <a:lnTo>
                    <a:pt x="445" y="110"/>
                  </a:lnTo>
                  <a:lnTo>
                    <a:pt x="445" y="114"/>
                  </a:lnTo>
                  <a:lnTo>
                    <a:pt x="443" y="116"/>
                  </a:lnTo>
                  <a:lnTo>
                    <a:pt x="440" y="119"/>
                  </a:lnTo>
                  <a:lnTo>
                    <a:pt x="438" y="122"/>
                  </a:lnTo>
                  <a:lnTo>
                    <a:pt x="435" y="124"/>
                  </a:lnTo>
                  <a:lnTo>
                    <a:pt x="435" y="126"/>
                  </a:lnTo>
                  <a:lnTo>
                    <a:pt x="435" y="127"/>
                  </a:lnTo>
                  <a:lnTo>
                    <a:pt x="435" y="129"/>
                  </a:lnTo>
                  <a:lnTo>
                    <a:pt x="437" y="131"/>
                  </a:lnTo>
                  <a:lnTo>
                    <a:pt x="437" y="134"/>
                  </a:lnTo>
                  <a:lnTo>
                    <a:pt x="437" y="137"/>
                  </a:lnTo>
                  <a:lnTo>
                    <a:pt x="438" y="138"/>
                  </a:lnTo>
                  <a:lnTo>
                    <a:pt x="438" y="139"/>
                  </a:lnTo>
                  <a:lnTo>
                    <a:pt x="440" y="139"/>
                  </a:lnTo>
                  <a:lnTo>
                    <a:pt x="443" y="141"/>
                  </a:lnTo>
                  <a:lnTo>
                    <a:pt x="444" y="142"/>
                  </a:lnTo>
                  <a:lnTo>
                    <a:pt x="447" y="144"/>
                  </a:lnTo>
                  <a:lnTo>
                    <a:pt x="449" y="144"/>
                  </a:lnTo>
                  <a:lnTo>
                    <a:pt x="450" y="146"/>
                  </a:lnTo>
                  <a:lnTo>
                    <a:pt x="453" y="148"/>
                  </a:lnTo>
                  <a:lnTo>
                    <a:pt x="457" y="149"/>
                  </a:lnTo>
                  <a:lnTo>
                    <a:pt x="462" y="148"/>
                  </a:lnTo>
                  <a:lnTo>
                    <a:pt x="465" y="150"/>
                  </a:lnTo>
                  <a:lnTo>
                    <a:pt x="469" y="151"/>
                  </a:lnTo>
                  <a:lnTo>
                    <a:pt x="474" y="153"/>
                  </a:lnTo>
                  <a:lnTo>
                    <a:pt x="478" y="153"/>
                  </a:lnTo>
                  <a:lnTo>
                    <a:pt x="484" y="153"/>
                  </a:lnTo>
                  <a:lnTo>
                    <a:pt x="489" y="156"/>
                  </a:lnTo>
                  <a:lnTo>
                    <a:pt x="495" y="159"/>
                  </a:lnTo>
                  <a:lnTo>
                    <a:pt x="500" y="162"/>
                  </a:lnTo>
                  <a:lnTo>
                    <a:pt x="506" y="166"/>
                  </a:lnTo>
                  <a:lnTo>
                    <a:pt x="509" y="169"/>
                  </a:lnTo>
                  <a:lnTo>
                    <a:pt x="510" y="173"/>
                  </a:lnTo>
                  <a:lnTo>
                    <a:pt x="510" y="174"/>
                  </a:lnTo>
                  <a:lnTo>
                    <a:pt x="512" y="174"/>
                  </a:lnTo>
                  <a:lnTo>
                    <a:pt x="518" y="180"/>
                  </a:lnTo>
                  <a:lnTo>
                    <a:pt x="523" y="185"/>
                  </a:lnTo>
                  <a:lnTo>
                    <a:pt x="532" y="184"/>
                  </a:lnTo>
                  <a:lnTo>
                    <a:pt x="533" y="186"/>
                  </a:lnTo>
                  <a:lnTo>
                    <a:pt x="530" y="189"/>
                  </a:lnTo>
                  <a:lnTo>
                    <a:pt x="529" y="192"/>
                  </a:lnTo>
                  <a:lnTo>
                    <a:pt x="531" y="193"/>
                  </a:lnTo>
                  <a:lnTo>
                    <a:pt x="535" y="194"/>
                  </a:lnTo>
                  <a:lnTo>
                    <a:pt x="537" y="209"/>
                  </a:lnTo>
                  <a:lnTo>
                    <a:pt x="538" y="212"/>
                  </a:lnTo>
                  <a:lnTo>
                    <a:pt x="538" y="217"/>
                  </a:lnTo>
                  <a:lnTo>
                    <a:pt x="539" y="219"/>
                  </a:lnTo>
                  <a:lnTo>
                    <a:pt x="548" y="230"/>
                  </a:lnTo>
                  <a:lnTo>
                    <a:pt x="548" y="232"/>
                  </a:lnTo>
                  <a:lnTo>
                    <a:pt x="548" y="237"/>
                  </a:lnTo>
                  <a:lnTo>
                    <a:pt x="544" y="238"/>
                  </a:lnTo>
                  <a:lnTo>
                    <a:pt x="541" y="240"/>
                  </a:lnTo>
                  <a:lnTo>
                    <a:pt x="541" y="246"/>
                  </a:lnTo>
                  <a:lnTo>
                    <a:pt x="541" y="249"/>
                  </a:lnTo>
                  <a:lnTo>
                    <a:pt x="539" y="252"/>
                  </a:lnTo>
                  <a:lnTo>
                    <a:pt x="539" y="256"/>
                  </a:lnTo>
                  <a:lnTo>
                    <a:pt x="539" y="259"/>
                  </a:lnTo>
                  <a:lnTo>
                    <a:pt x="535" y="261"/>
                  </a:lnTo>
                  <a:lnTo>
                    <a:pt x="534" y="264"/>
                  </a:lnTo>
                  <a:lnTo>
                    <a:pt x="528" y="264"/>
                  </a:lnTo>
                  <a:lnTo>
                    <a:pt x="525" y="264"/>
                  </a:lnTo>
                  <a:lnTo>
                    <a:pt x="515" y="264"/>
                  </a:lnTo>
                  <a:lnTo>
                    <a:pt x="511" y="264"/>
                  </a:lnTo>
                  <a:lnTo>
                    <a:pt x="509" y="265"/>
                  </a:lnTo>
                  <a:lnTo>
                    <a:pt x="506" y="266"/>
                  </a:lnTo>
                  <a:lnTo>
                    <a:pt x="502" y="269"/>
                  </a:lnTo>
                  <a:lnTo>
                    <a:pt x="499" y="272"/>
                  </a:lnTo>
                  <a:lnTo>
                    <a:pt x="497" y="274"/>
                  </a:lnTo>
                  <a:lnTo>
                    <a:pt x="492" y="277"/>
                  </a:lnTo>
                  <a:lnTo>
                    <a:pt x="487" y="279"/>
                  </a:lnTo>
                  <a:lnTo>
                    <a:pt x="485" y="281"/>
                  </a:lnTo>
                  <a:lnTo>
                    <a:pt x="479" y="286"/>
                  </a:lnTo>
                  <a:lnTo>
                    <a:pt x="478" y="288"/>
                  </a:lnTo>
                  <a:lnTo>
                    <a:pt x="476" y="289"/>
                  </a:lnTo>
                  <a:lnTo>
                    <a:pt x="476" y="293"/>
                  </a:lnTo>
                  <a:lnTo>
                    <a:pt x="473" y="297"/>
                  </a:lnTo>
                  <a:lnTo>
                    <a:pt x="469" y="300"/>
                  </a:lnTo>
                  <a:lnTo>
                    <a:pt x="465" y="300"/>
                  </a:lnTo>
                  <a:lnTo>
                    <a:pt x="462" y="299"/>
                  </a:lnTo>
                  <a:lnTo>
                    <a:pt x="458" y="299"/>
                  </a:lnTo>
                  <a:lnTo>
                    <a:pt x="458" y="302"/>
                  </a:lnTo>
                  <a:lnTo>
                    <a:pt x="456" y="306"/>
                  </a:lnTo>
                  <a:lnTo>
                    <a:pt x="455" y="308"/>
                  </a:lnTo>
                  <a:lnTo>
                    <a:pt x="450" y="313"/>
                  </a:lnTo>
                  <a:lnTo>
                    <a:pt x="450" y="319"/>
                  </a:lnTo>
                  <a:lnTo>
                    <a:pt x="451" y="327"/>
                  </a:lnTo>
                  <a:lnTo>
                    <a:pt x="452" y="329"/>
                  </a:lnTo>
                  <a:lnTo>
                    <a:pt x="451" y="333"/>
                  </a:lnTo>
                  <a:lnTo>
                    <a:pt x="451" y="338"/>
                  </a:lnTo>
                  <a:lnTo>
                    <a:pt x="451" y="340"/>
                  </a:lnTo>
                  <a:lnTo>
                    <a:pt x="447" y="338"/>
                  </a:lnTo>
                  <a:lnTo>
                    <a:pt x="443" y="338"/>
                  </a:lnTo>
                  <a:lnTo>
                    <a:pt x="439" y="340"/>
                  </a:lnTo>
                  <a:lnTo>
                    <a:pt x="435" y="340"/>
                  </a:lnTo>
                  <a:lnTo>
                    <a:pt x="431" y="341"/>
                  </a:lnTo>
                  <a:lnTo>
                    <a:pt x="422" y="343"/>
                  </a:lnTo>
                  <a:lnTo>
                    <a:pt x="414" y="343"/>
                  </a:lnTo>
                  <a:lnTo>
                    <a:pt x="408" y="344"/>
                  </a:lnTo>
                  <a:lnTo>
                    <a:pt x="403" y="345"/>
                  </a:lnTo>
                  <a:lnTo>
                    <a:pt x="398" y="344"/>
                  </a:lnTo>
                  <a:lnTo>
                    <a:pt x="396" y="344"/>
                  </a:lnTo>
                  <a:lnTo>
                    <a:pt x="393" y="343"/>
                  </a:lnTo>
                  <a:lnTo>
                    <a:pt x="392" y="346"/>
                  </a:lnTo>
                  <a:lnTo>
                    <a:pt x="389" y="348"/>
                  </a:lnTo>
                  <a:lnTo>
                    <a:pt x="385" y="349"/>
                  </a:lnTo>
                  <a:lnTo>
                    <a:pt x="381" y="349"/>
                  </a:lnTo>
                  <a:lnTo>
                    <a:pt x="379" y="350"/>
                  </a:lnTo>
                  <a:lnTo>
                    <a:pt x="382" y="358"/>
                  </a:lnTo>
                  <a:lnTo>
                    <a:pt x="383" y="361"/>
                  </a:lnTo>
                  <a:lnTo>
                    <a:pt x="384" y="364"/>
                  </a:lnTo>
                  <a:lnTo>
                    <a:pt x="383" y="368"/>
                  </a:lnTo>
                  <a:lnTo>
                    <a:pt x="381" y="370"/>
                  </a:lnTo>
                  <a:lnTo>
                    <a:pt x="384" y="372"/>
                  </a:lnTo>
                  <a:lnTo>
                    <a:pt x="387" y="375"/>
                  </a:lnTo>
                  <a:lnTo>
                    <a:pt x="389" y="377"/>
                  </a:lnTo>
                  <a:lnTo>
                    <a:pt x="393" y="382"/>
                  </a:lnTo>
                  <a:lnTo>
                    <a:pt x="396" y="383"/>
                  </a:lnTo>
                  <a:lnTo>
                    <a:pt x="397" y="385"/>
                  </a:lnTo>
                  <a:lnTo>
                    <a:pt x="398" y="388"/>
                  </a:lnTo>
                  <a:lnTo>
                    <a:pt x="399" y="391"/>
                  </a:lnTo>
                  <a:lnTo>
                    <a:pt x="400" y="393"/>
                  </a:lnTo>
                  <a:lnTo>
                    <a:pt x="400" y="396"/>
                  </a:lnTo>
                  <a:lnTo>
                    <a:pt x="398" y="396"/>
                  </a:lnTo>
                  <a:lnTo>
                    <a:pt x="396" y="397"/>
                  </a:lnTo>
                  <a:lnTo>
                    <a:pt x="392" y="399"/>
                  </a:lnTo>
                  <a:lnTo>
                    <a:pt x="389" y="399"/>
                  </a:lnTo>
                  <a:lnTo>
                    <a:pt x="385" y="401"/>
                  </a:lnTo>
                  <a:lnTo>
                    <a:pt x="383" y="404"/>
                  </a:lnTo>
                  <a:lnTo>
                    <a:pt x="382" y="408"/>
                  </a:lnTo>
                  <a:lnTo>
                    <a:pt x="381" y="412"/>
                  </a:lnTo>
                  <a:lnTo>
                    <a:pt x="382" y="414"/>
                  </a:lnTo>
                  <a:lnTo>
                    <a:pt x="385" y="414"/>
                  </a:lnTo>
                  <a:lnTo>
                    <a:pt x="388" y="414"/>
                  </a:lnTo>
                  <a:lnTo>
                    <a:pt x="389" y="414"/>
                  </a:lnTo>
                  <a:lnTo>
                    <a:pt x="389" y="417"/>
                  </a:lnTo>
                  <a:lnTo>
                    <a:pt x="389" y="420"/>
                  </a:lnTo>
                  <a:lnTo>
                    <a:pt x="389" y="422"/>
                  </a:lnTo>
                  <a:lnTo>
                    <a:pt x="389" y="423"/>
                  </a:lnTo>
                  <a:lnTo>
                    <a:pt x="389" y="424"/>
                  </a:lnTo>
                  <a:lnTo>
                    <a:pt x="389" y="425"/>
                  </a:lnTo>
                  <a:lnTo>
                    <a:pt x="385" y="425"/>
                  </a:lnTo>
                  <a:lnTo>
                    <a:pt x="383" y="427"/>
                  </a:lnTo>
                  <a:lnTo>
                    <a:pt x="378" y="424"/>
                  </a:lnTo>
                  <a:lnTo>
                    <a:pt x="376" y="423"/>
                  </a:lnTo>
                  <a:lnTo>
                    <a:pt x="371" y="422"/>
                  </a:lnTo>
                  <a:lnTo>
                    <a:pt x="367" y="420"/>
                  </a:lnTo>
                  <a:lnTo>
                    <a:pt x="363" y="418"/>
                  </a:lnTo>
                  <a:lnTo>
                    <a:pt x="361" y="420"/>
                  </a:lnTo>
                  <a:lnTo>
                    <a:pt x="361" y="422"/>
                  </a:lnTo>
                  <a:lnTo>
                    <a:pt x="360" y="423"/>
                  </a:lnTo>
                  <a:lnTo>
                    <a:pt x="357" y="422"/>
                  </a:lnTo>
                  <a:lnTo>
                    <a:pt x="353" y="420"/>
                  </a:lnTo>
                  <a:lnTo>
                    <a:pt x="354" y="420"/>
                  </a:lnTo>
                  <a:lnTo>
                    <a:pt x="349" y="418"/>
                  </a:lnTo>
                  <a:lnTo>
                    <a:pt x="345" y="415"/>
                  </a:lnTo>
                  <a:lnTo>
                    <a:pt x="341" y="413"/>
                  </a:lnTo>
                  <a:lnTo>
                    <a:pt x="340" y="413"/>
                  </a:lnTo>
                  <a:lnTo>
                    <a:pt x="337" y="411"/>
                  </a:lnTo>
                  <a:lnTo>
                    <a:pt x="337" y="408"/>
                  </a:lnTo>
                  <a:lnTo>
                    <a:pt x="331" y="408"/>
                  </a:lnTo>
                  <a:lnTo>
                    <a:pt x="328" y="404"/>
                  </a:lnTo>
                  <a:lnTo>
                    <a:pt x="325" y="400"/>
                  </a:lnTo>
                  <a:lnTo>
                    <a:pt x="320" y="401"/>
                  </a:lnTo>
                  <a:lnTo>
                    <a:pt x="316" y="401"/>
                  </a:lnTo>
                  <a:lnTo>
                    <a:pt x="313" y="402"/>
                  </a:lnTo>
                  <a:lnTo>
                    <a:pt x="308" y="401"/>
                  </a:lnTo>
                  <a:lnTo>
                    <a:pt x="307" y="400"/>
                  </a:lnTo>
                  <a:lnTo>
                    <a:pt x="303" y="399"/>
                  </a:lnTo>
                  <a:lnTo>
                    <a:pt x="301" y="396"/>
                  </a:lnTo>
                  <a:lnTo>
                    <a:pt x="300" y="397"/>
                  </a:lnTo>
                  <a:lnTo>
                    <a:pt x="297" y="401"/>
                  </a:lnTo>
                  <a:lnTo>
                    <a:pt x="293" y="400"/>
                  </a:lnTo>
                  <a:lnTo>
                    <a:pt x="290" y="401"/>
                  </a:lnTo>
                  <a:lnTo>
                    <a:pt x="287" y="399"/>
                  </a:lnTo>
                  <a:lnTo>
                    <a:pt x="284" y="399"/>
                  </a:lnTo>
                  <a:lnTo>
                    <a:pt x="281" y="399"/>
                  </a:lnTo>
                  <a:lnTo>
                    <a:pt x="279" y="400"/>
                  </a:lnTo>
                  <a:lnTo>
                    <a:pt x="276" y="400"/>
                  </a:lnTo>
                  <a:lnTo>
                    <a:pt x="270" y="399"/>
                  </a:lnTo>
                  <a:lnTo>
                    <a:pt x="267" y="402"/>
                  </a:lnTo>
                  <a:lnTo>
                    <a:pt x="266" y="407"/>
                  </a:lnTo>
                  <a:lnTo>
                    <a:pt x="262" y="408"/>
                  </a:lnTo>
                  <a:lnTo>
                    <a:pt x="256" y="408"/>
                  </a:lnTo>
                  <a:lnTo>
                    <a:pt x="252" y="411"/>
                  </a:lnTo>
                  <a:lnTo>
                    <a:pt x="248" y="411"/>
                  </a:lnTo>
                  <a:lnTo>
                    <a:pt x="248" y="408"/>
                  </a:lnTo>
                  <a:lnTo>
                    <a:pt x="248" y="407"/>
                  </a:lnTo>
                  <a:lnTo>
                    <a:pt x="244" y="407"/>
                  </a:lnTo>
                  <a:lnTo>
                    <a:pt x="242" y="407"/>
                  </a:lnTo>
                  <a:lnTo>
                    <a:pt x="236" y="407"/>
                  </a:lnTo>
                  <a:lnTo>
                    <a:pt x="233" y="408"/>
                  </a:lnTo>
                  <a:lnTo>
                    <a:pt x="230" y="408"/>
                  </a:lnTo>
                  <a:lnTo>
                    <a:pt x="225" y="407"/>
                  </a:lnTo>
                  <a:lnTo>
                    <a:pt x="224" y="408"/>
                  </a:lnTo>
                  <a:lnTo>
                    <a:pt x="222" y="411"/>
                  </a:lnTo>
                  <a:lnTo>
                    <a:pt x="214" y="411"/>
                  </a:lnTo>
                  <a:lnTo>
                    <a:pt x="211" y="411"/>
                  </a:lnTo>
                  <a:lnTo>
                    <a:pt x="211" y="408"/>
                  </a:lnTo>
                  <a:lnTo>
                    <a:pt x="208" y="408"/>
                  </a:lnTo>
                  <a:lnTo>
                    <a:pt x="207" y="408"/>
                  </a:lnTo>
                  <a:lnTo>
                    <a:pt x="207" y="407"/>
                  </a:lnTo>
                  <a:lnTo>
                    <a:pt x="205" y="408"/>
                  </a:lnTo>
                  <a:lnTo>
                    <a:pt x="202" y="408"/>
                  </a:lnTo>
                  <a:lnTo>
                    <a:pt x="199" y="408"/>
                  </a:lnTo>
                  <a:lnTo>
                    <a:pt x="195" y="407"/>
                  </a:lnTo>
                  <a:lnTo>
                    <a:pt x="194" y="405"/>
                  </a:lnTo>
                  <a:lnTo>
                    <a:pt x="191" y="405"/>
                  </a:lnTo>
                  <a:lnTo>
                    <a:pt x="188" y="403"/>
                  </a:lnTo>
                  <a:lnTo>
                    <a:pt x="185" y="401"/>
                  </a:lnTo>
                  <a:lnTo>
                    <a:pt x="184" y="399"/>
                  </a:lnTo>
                  <a:lnTo>
                    <a:pt x="184" y="395"/>
                  </a:lnTo>
                  <a:lnTo>
                    <a:pt x="183" y="393"/>
                  </a:lnTo>
                  <a:lnTo>
                    <a:pt x="182" y="391"/>
                  </a:lnTo>
                  <a:lnTo>
                    <a:pt x="181" y="392"/>
                  </a:lnTo>
                  <a:lnTo>
                    <a:pt x="178" y="394"/>
                  </a:lnTo>
                  <a:lnTo>
                    <a:pt x="176" y="392"/>
                  </a:lnTo>
                  <a:lnTo>
                    <a:pt x="174" y="390"/>
                  </a:lnTo>
                  <a:lnTo>
                    <a:pt x="170" y="389"/>
                  </a:lnTo>
                  <a:lnTo>
                    <a:pt x="169" y="390"/>
                  </a:lnTo>
                  <a:lnTo>
                    <a:pt x="168" y="391"/>
                  </a:lnTo>
                  <a:lnTo>
                    <a:pt x="166" y="392"/>
                  </a:lnTo>
                  <a:lnTo>
                    <a:pt x="162" y="392"/>
                  </a:lnTo>
                  <a:lnTo>
                    <a:pt x="159" y="396"/>
                  </a:lnTo>
                  <a:lnTo>
                    <a:pt x="158" y="396"/>
                  </a:lnTo>
                  <a:lnTo>
                    <a:pt x="157" y="396"/>
                  </a:lnTo>
                  <a:lnTo>
                    <a:pt x="154" y="397"/>
                  </a:lnTo>
                  <a:lnTo>
                    <a:pt x="151" y="396"/>
                  </a:lnTo>
                  <a:lnTo>
                    <a:pt x="149" y="396"/>
                  </a:lnTo>
                  <a:lnTo>
                    <a:pt x="145" y="394"/>
                  </a:lnTo>
                  <a:lnTo>
                    <a:pt x="145" y="393"/>
                  </a:lnTo>
                  <a:lnTo>
                    <a:pt x="145" y="392"/>
                  </a:lnTo>
                  <a:lnTo>
                    <a:pt x="145" y="390"/>
                  </a:lnTo>
                  <a:lnTo>
                    <a:pt x="144" y="390"/>
                  </a:lnTo>
                  <a:lnTo>
                    <a:pt x="141" y="389"/>
                  </a:lnTo>
                  <a:lnTo>
                    <a:pt x="136" y="387"/>
                  </a:lnTo>
                  <a:lnTo>
                    <a:pt x="135" y="389"/>
                  </a:lnTo>
                  <a:lnTo>
                    <a:pt x="133" y="388"/>
                  </a:lnTo>
                  <a:lnTo>
                    <a:pt x="131" y="388"/>
                  </a:lnTo>
                  <a:lnTo>
                    <a:pt x="126" y="388"/>
                  </a:lnTo>
                  <a:lnTo>
                    <a:pt x="125" y="384"/>
                  </a:lnTo>
                  <a:lnTo>
                    <a:pt x="122" y="383"/>
                  </a:lnTo>
                  <a:lnTo>
                    <a:pt x="121" y="384"/>
                  </a:lnTo>
                  <a:lnTo>
                    <a:pt x="119" y="384"/>
                  </a:lnTo>
                  <a:lnTo>
                    <a:pt x="117" y="385"/>
                  </a:lnTo>
                  <a:lnTo>
                    <a:pt x="116" y="388"/>
                  </a:lnTo>
                  <a:lnTo>
                    <a:pt x="112" y="391"/>
                  </a:lnTo>
                  <a:lnTo>
                    <a:pt x="109" y="391"/>
                  </a:lnTo>
                  <a:lnTo>
                    <a:pt x="107" y="394"/>
                  </a:lnTo>
                  <a:lnTo>
                    <a:pt x="104" y="396"/>
                  </a:lnTo>
                  <a:lnTo>
                    <a:pt x="104" y="399"/>
                  </a:lnTo>
                  <a:lnTo>
                    <a:pt x="103" y="401"/>
                  </a:lnTo>
                  <a:lnTo>
                    <a:pt x="102" y="404"/>
                  </a:lnTo>
                  <a:lnTo>
                    <a:pt x="99" y="408"/>
                  </a:lnTo>
                  <a:lnTo>
                    <a:pt x="96" y="407"/>
                  </a:lnTo>
                  <a:lnTo>
                    <a:pt x="93" y="405"/>
                  </a:lnTo>
                  <a:lnTo>
                    <a:pt x="90" y="407"/>
                  </a:lnTo>
                  <a:lnTo>
                    <a:pt x="84" y="405"/>
                  </a:lnTo>
                  <a:lnTo>
                    <a:pt x="80" y="405"/>
                  </a:lnTo>
                  <a:lnTo>
                    <a:pt x="76" y="405"/>
                  </a:lnTo>
                  <a:lnTo>
                    <a:pt x="70" y="396"/>
                  </a:lnTo>
                  <a:lnTo>
                    <a:pt x="64" y="392"/>
                  </a:lnTo>
                  <a:lnTo>
                    <a:pt x="64" y="390"/>
                  </a:lnTo>
                  <a:lnTo>
                    <a:pt x="63" y="378"/>
                  </a:lnTo>
                  <a:lnTo>
                    <a:pt x="61" y="370"/>
                  </a:lnTo>
                  <a:lnTo>
                    <a:pt x="61" y="367"/>
                  </a:lnTo>
                  <a:lnTo>
                    <a:pt x="64" y="366"/>
                  </a:lnTo>
                  <a:lnTo>
                    <a:pt x="65" y="366"/>
                  </a:lnTo>
                  <a:lnTo>
                    <a:pt x="66" y="364"/>
                  </a:lnTo>
                  <a:lnTo>
                    <a:pt x="65" y="361"/>
                  </a:lnTo>
                  <a:lnTo>
                    <a:pt x="61" y="360"/>
                  </a:lnTo>
                  <a:lnTo>
                    <a:pt x="59" y="359"/>
                  </a:lnTo>
                  <a:lnTo>
                    <a:pt x="59" y="360"/>
                  </a:lnTo>
                  <a:lnTo>
                    <a:pt x="56" y="360"/>
                  </a:lnTo>
                  <a:lnTo>
                    <a:pt x="53" y="359"/>
                  </a:lnTo>
                  <a:lnTo>
                    <a:pt x="49" y="357"/>
                  </a:lnTo>
                  <a:lnTo>
                    <a:pt x="47" y="355"/>
                  </a:lnTo>
                  <a:lnTo>
                    <a:pt x="45" y="353"/>
                  </a:lnTo>
                  <a:lnTo>
                    <a:pt x="44" y="352"/>
                  </a:lnTo>
                  <a:lnTo>
                    <a:pt x="41" y="350"/>
                  </a:lnTo>
                  <a:lnTo>
                    <a:pt x="41" y="349"/>
                  </a:lnTo>
                  <a:lnTo>
                    <a:pt x="37" y="348"/>
                  </a:lnTo>
                  <a:lnTo>
                    <a:pt x="36" y="345"/>
                  </a:lnTo>
                  <a:lnTo>
                    <a:pt x="35" y="342"/>
                  </a:lnTo>
                  <a:lnTo>
                    <a:pt x="35" y="341"/>
                  </a:lnTo>
                  <a:lnTo>
                    <a:pt x="35" y="338"/>
                  </a:lnTo>
                  <a:lnTo>
                    <a:pt x="35" y="337"/>
                  </a:lnTo>
                  <a:lnTo>
                    <a:pt x="30" y="337"/>
                  </a:lnTo>
                  <a:lnTo>
                    <a:pt x="28" y="338"/>
                  </a:lnTo>
                  <a:lnTo>
                    <a:pt x="27" y="336"/>
                  </a:lnTo>
                  <a:lnTo>
                    <a:pt x="25" y="336"/>
                  </a:lnTo>
                  <a:lnTo>
                    <a:pt x="24" y="336"/>
                  </a:lnTo>
                  <a:lnTo>
                    <a:pt x="25" y="333"/>
                  </a:lnTo>
                  <a:lnTo>
                    <a:pt x="24" y="332"/>
                  </a:lnTo>
                  <a:lnTo>
                    <a:pt x="24" y="331"/>
                  </a:lnTo>
                  <a:lnTo>
                    <a:pt x="23" y="329"/>
                  </a:lnTo>
                  <a:lnTo>
                    <a:pt x="22" y="327"/>
                  </a:lnTo>
                  <a:lnTo>
                    <a:pt x="24" y="324"/>
                  </a:lnTo>
                  <a:lnTo>
                    <a:pt x="26" y="323"/>
                  </a:lnTo>
                  <a:lnTo>
                    <a:pt x="26" y="320"/>
                  </a:lnTo>
                  <a:lnTo>
                    <a:pt x="26" y="318"/>
                  </a:lnTo>
                  <a:lnTo>
                    <a:pt x="27" y="314"/>
                  </a:lnTo>
                  <a:lnTo>
                    <a:pt x="26" y="311"/>
                  </a:lnTo>
                  <a:lnTo>
                    <a:pt x="25" y="307"/>
                  </a:lnTo>
                  <a:lnTo>
                    <a:pt x="23" y="305"/>
                  </a:lnTo>
                  <a:lnTo>
                    <a:pt x="21" y="302"/>
                  </a:lnTo>
                  <a:lnTo>
                    <a:pt x="18" y="303"/>
                  </a:lnTo>
                  <a:lnTo>
                    <a:pt x="17" y="301"/>
                  </a:lnTo>
                  <a:lnTo>
                    <a:pt x="18" y="297"/>
                  </a:lnTo>
                  <a:lnTo>
                    <a:pt x="17" y="295"/>
                  </a:lnTo>
                  <a:lnTo>
                    <a:pt x="14" y="293"/>
                  </a:lnTo>
                  <a:lnTo>
                    <a:pt x="11" y="291"/>
                  </a:lnTo>
                  <a:lnTo>
                    <a:pt x="8" y="293"/>
                  </a:lnTo>
                  <a:lnTo>
                    <a:pt x="6" y="292"/>
                  </a:lnTo>
                  <a:lnTo>
                    <a:pt x="7" y="289"/>
                  </a:lnTo>
                  <a:lnTo>
                    <a:pt x="5" y="288"/>
                  </a:lnTo>
                  <a:lnTo>
                    <a:pt x="4" y="288"/>
                  </a:lnTo>
                  <a:lnTo>
                    <a:pt x="2" y="286"/>
                  </a:lnTo>
                  <a:lnTo>
                    <a:pt x="1" y="286"/>
                  </a:lnTo>
                  <a:lnTo>
                    <a:pt x="0" y="285"/>
                  </a:lnTo>
                  <a:lnTo>
                    <a:pt x="0" y="283"/>
                  </a:lnTo>
                </a:path>
              </a:pathLst>
            </a:custGeom>
            <a:solidFill>
              <a:srgbClr val="CCFFFF"/>
            </a:solidFill>
            <a:ln w="12700">
              <a:solidFill>
                <a:srgbClr val="FFFF00"/>
              </a:solidFill>
              <a:round/>
              <a:headEnd/>
              <a:tailEnd/>
            </a:ln>
          </p:spPr>
          <p:txBody>
            <a:bodyPr/>
            <a:lstStyle/>
            <a:p>
              <a:endParaRPr lang="zh-CN" altLang="en-US"/>
            </a:p>
          </p:txBody>
        </p:sp>
        <p:sp>
          <p:nvSpPr>
            <p:cNvPr id="61483" name="Freeform 157">
              <a:extLst>
                <a:ext uri="{FF2B5EF4-FFF2-40B4-BE49-F238E27FC236}">
                  <a16:creationId xmlns:a16="http://schemas.microsoft.com/office/drawing/2014/main" id="{061440A5-5091-4617-868B-5D3129CC22ED}"/>
                </a:ext>
              </a:extLst>
            </p:cNvPr>
            <p:cNvSpPr>
              <a:spLocks/>
            </p:cNvSpPr>
            <p:nvPr/>
          </p:nvSpPr>
          <p:spPr bwMode="auto">
            <a:xfrm>
              <a:off x="2656" y="1807"/>
              <a:ext cx="373" cy="346"/>
            </a:xfrm>
            <a:custGeom>
              <a:avLst/>
              <a:gdLst>
                <a:gd name="T0" fmla="*/ 25 w 373"/>
                <a:gd name="T1" fmla="*/ 56 h 346"/>
                <a:gd name="T2" fmla="*/ 58 w 373"/>
                <a:gd name="T3" fmla="*/ 28 h 346"/>
                <a:gd name="T4" fmla="*/ 89 w 373"/>
                <a:gd name="T5" fmla="*/ 12 h 346"/>
                <a:gd name="T6" fmla="*/ 118 w 373"/>
                <a:gd name="T7" fmla="*/ 11 h 346"/>
                <a:gd name="T8" fmla="*/ 135 w 373"/>
                <a:gd name="T9" fmla="*/ 69 h 346"/>
                <a:gd name="T10" fmla="*/ 171 w 373"/>
                <a:gd name="T11" fmla="*/ 70 h 346"/>
                <a:gd name="T12" fmla="*/ 159 w 373"/>
                <a:gd name="T13" fmla="*/ 100 h 346"/>
                <a:gd name="T14" fmla="*/ 178 w 373"/>
                <a:gd name="T15" fmla="*/ 119 h 346"/>
                <a:gd name="T16" fmla="*/ 195 w 373"/>
                <a:gd name="T17" fmla="*/ 133 h 346"/>
                <a:gd name="T18" fmla="*/ 210 w 373"/>
                <a:gd name="T19" fmla="*/ 143 h 346"/>
                <a:gd name="T20" fmla="*/ 241 w 373"/>
                <a:gd name="T21" fmla="*/ 131 h 346"/>
                <a:gd name="T22" fmla="*/ 264 w 373"/>
                <a:gd name="T23" fmla="*/ 141 h 346"/>
                <a:gd name="T24" fmla="*/ 246 w 373"/>
                <a:gd name="T25" fmla="*/ 174 h 346"/>
                <a:gd name="T26" fmla="*/ 265 w 373"/>
                <a:gd name="T27" fmla="*/ 190 h 346"/>
                <a:gd name="T28" fmla="*/ 280 w 373"/>
                <a:gd name="T29" fmla="*/ 198 h 346"/>
                <a:gd name="T30" fmla="*/ 288 w 373"/>
                <a:gd name="T31" fmla="*/ 215 h 346"/>
                <a:gd name="T32" fmla="*/ 291 w 373"/>
                <a:gd name="T33" fmla="*/ 234 h 346"/>
                <a:gd name="T34" fmla="*/ 300 w 373"/>
                <a:gd name="T35" fmla="*/ 246 h 346"/>
                <a:gd name="T36" fmla="*/ 304 w 373"/>
                <a:gd name="T37" fmla="*/ 255 h 346"/>
                <a:gd name="T38" fmla="*/ 317 w 373"/>
                <a:gd name="T39" fmla="*/ 250 h 346"/>
                <a:gd name="T40" fmla="*/ 329 w 373"/>
                <a:gd name="T41" fmla="*/ 236 h 346"/>
                <a:gd name="T42" fmla="*/ 315 w 373"/>
                <a:gd name="T43" fmla="*/ 219 h 346"/>
                <a:gd name="T44" fmla="*/ 326 w 373"/>
                <a:gd name="T45" fmla="*/ 201 h 346"/>
                <a:gd name="T46" fmla="*/ 345 w 373"/>
                <a:gd name="T47" fmla="*/ 212 h 346"/>
                <a:gd name="T48" fmla="*/ 368 w 373"/>
                <a:gd name="T49" fmla="*/ 224 h 346"/>
                <a:gd name="T50" fmla="*/ 365 w 373"/>
                <a:gd name="T51" fmla="*/ 243 h 346"/>
                <a:gd name="T52" fmla="*/ 356 w 373"/>
                <a:gd name="T53" fmla="*/ 261 h 346"/>
                <a:gd name="T54" fmla="*/ 345 w 373"/>
                <a:gd name="T55" fmla="*/ 266 h 346"/>
                <a:gd name="T56" fmla="*/ 332 w 373"/>
                <a:gd name="T57" fmla="*/ 273 h 346"/>
                <a:gd name="T58" fmla="*/ 317 w 373"/>
                <a:gd name="T59" fmla="*/ 276 h 346"/>
                <a:gd name="T60" fmla="*/ 318 w 373"/>
                <a:gd name="T61" fmla="*/ 294 h 346"/>
                <a:gd name="T62" fmla="*/ 317 w 373"/>
                <a:gd name="T63" fmla="*/ 315 h 346"/>
                <a:gd name="T64" fmla="*/ 300 w 373"/>
                <a:gd name="T65" fmla="*/ 317 h 346"/>
                <a:gd name="T66" fmla="*/ 300 w 373"/>
                <a:gd name="T67" fmla="*/ 332 h 346"/>
                <a:gd name="T68" fmla="*/ 286 w 373"/>
                <a:gd name="T69" fmla="*/ 343 h 346"/>
                <a:gd name="T70" fmla="*/ 263 w 373"/>
                <a:gd name="T71" fmla="*/ 336 h 346"/>
                <a:gd name="T72" fmla="*/ 262 w 373"/>
                <a:gd name="T73" fmla="*/ 321 h 346"/>
                <a:gd name="T74" fmla="*/ 240 w 373"/>
                <a:gd name="T75" fmla="*/ 306 h 346"/>
                <a:gd name="T76" fmla="*/ 222 w 373"/>
                <a:gd name="T77" fmla="*/ 286 h 346"/>
                <a:gd name="T78" fmla="*/ 207 w 373"/>
                <a:gd name="T79" fmla="*/ 295 h 346"/>
                <a:gd name="T80" fmla="*/ 207 w 373"/>
                <a:gd name="T81" fmla="*/ 322 h 346"/>
                <a:gd name="T82" fmla="*/ 191 w 373"/>
                <a:gd name="T83" fmla="*/ 313 h 346"/>
                <a:gd name="T84" fmla="*/ 180 w 373"/>
                <a:gd name="T85" fmla="*/ 303 h 346"/>
                <a:gd name="T86" fmla="*/ 172 w 373"/>
                <a:gd name="T87" fmla="*/ 284 h 346"/>
                <a:gd name="T88" fmla="*/ 192 w 373"/>
                <a:gd name="T89" fmla="*/ 290 h 346"/>
                <a:gd name="T90" fmla="*/ 205 w 373"/>
                <a:gd name="T91" fmla="*/ 279 h 346"/>
                <a:gd name="T92" fmla="*/ 201 w 373"/>
                <a:gd name="T93" fmla="*/ 267 h 346"/>
                <a:gd name="T94" fmla="*/ 213 w 373"/>
                <a:gd name="T95" fmla="*/ 252 h 346"/>
                <a:gd name="T96" fmla="*/ 225 w 373"/>
                <a:gd name="T97" fmla="*/ 247 h 346"/>
                <a:gd name="T98" fmla="*/ 230 w 373"/>
                <a:gd name="T99" fmla="*/ 231 h 346"/>
                <a:gd name="T100" fmla="*/ 222 w 373"/>
                <a:gd name="T101" fmla="*/ 207 h 346"/>
                <a:gd name="T102" fmla="*/ 218 w 373"/>
                <a:gd name="T103" fmla="*/ 187 h 346"/>
                <a:gd name="T104" fmla="*/ 205 w 373"/>
                <a:gd name="T105" fmla="*/ 178 h 346"/>
                <a:gd name="T106" fmla="*/ 189 w 373"/>
                <a:gd name="T107" fmla="*/ 166 h 346"/>
                <a:gd name="T108" fmla="*/ 170 w 373"/>
                <a:gd name="T109" fmla="*/ 151 h 346"/>
                <a:gd name="T110" fmla="*/ 161 w 373"/>
                <a:gd name="T111" fmla="*/ 148 h 346"/>
                <a:gd name="T112" fmla="*/ 143 w 373"/>
                <a:gd name="T113" fmla="*/ 128 h 346"/>
                <a:gd name="T114" fmla="*/ 122 w 373"/>
                <a:gd name="T115" fmla="*/ 128 h 346"/>
                <a:gd name="T116" fmla="*/ 95 w 373"/>
                <a:gd name="T117" fmla="*/ 115 h 346"/>
                <a:gd name="T118" fmla="*/ 88 w 373"/>
                <a:gd name="T119" fmla="*/ 141 h 346"/>
                <a:gd name="T120" fmla="*/ 72 w 373"/>
                <a:gd name="T121" fmla="*/ 127 h 346"/>
                <a:gd name="T122" fmla="*/ 49 w 373"/>
                <a:gd name="T123" fmla="*/ 111 h 346"/>
                <a:gd name="T124" fmla="*/ 11 w 373"/>
                <a:gd name="T125" fmla="*/ 100 h 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
                <a:gd name="T190" fmla="*/ 0 h 346"/>
                <a:gd name="T191" fmla="*/ 373 w 373"/>
                <a:gd name="T192" fmla="*/ 346 h 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 h="346">
                  <a:moveTo>
                    <a:pt x="0" y="81"/>
                  </a:moveTo>
                  <a:lnTo>
                    <a:pt x="0" y="76"/>
                  </a:lnTo>
                  <a:lnTo>
                    <a:pt x="4" y="71"/>
                  </a:lnTo>
                  <a:lnTo>
                    <a:pt x="5" y="69"/>
                  </a:lnTo>
                  <a:lnTo>
                    <a:pt x="7" y="66"/>
                  </a:lnTo>
                  <a:lnTo>
                    <a:pt x="7" y="62"/>
                  </a:lnTo>
                  <a:lnTo>
                    <a:pt x="11" y="62"/>
                  </a:lnTo>
                  <a:lnTo>
                    <a:pt x="14" y="63"/>
                  </a:lnTo>
                  <a:lnTo>
                    <a:pt x="18" y="63"/>
                  </a:lnTo>
                  <a:lnTo>
                    <a:pt x="22" y="60"/>
                  </a:lnTo>
                  <a:lnTo>
                    <a:pt x="25" y="56"/>
                  </a:lnTo>
                  <a:lnTo>
                    <a:pt x="25" y="52"/>
                  </a:lnTo>
                  <a:lnTo>
                    <a:pt x="27" y="51"/>
                  </a:lnTo>
                  <a:lnTo>
                    <a:pt x="28" y="50"/>
                  </a:lnTo>
                  <a:lnTo>
                    <a:pt x="34" y="44"/>
                  </a:lnTo>
                  <a:lnTo>
                    <a:pt x="36" y="43"/>
                  </a:lnTo>
                  <a:lnTo>
                    <a:pt x="41" y="40"/>
                  </a:lnTo>
                  <a:lnTo>
                    <a:pt x="45" y="38"/>
                  </a:lnTo>
                  <a:lnTo>
                    <a:pt x="48" y="35"/>
                  </a:lnTo>
                  <a:lnTo>
                    <a:pt x="51" y="32"/>
                  </a:lnTo>
                  <a:lnTo>
                    <a:pt x="55" y="29"/>
                  </a:lnTo>
                  <a:lnTo>
                    <a:pt x="58" y="28"/>
                  </a:lnTo>
                  <a:lnTo>
                    <a:pt x="60" y="27"/>
                  </a:lnTo>
                  <a:lnTo>
                    <a:pt x="64" y="27"/>
                  </a:lnTo>
                  <a:lnTo>
                    <a:pt x="73" y="27"/>
                  </a:lnTo>
                  <a:lnTo>
                    <a:pt x="76" y="27"/>
                  </a:lnTo>
                  <a:lnTo>
                    <a:pt x="82" y="27"/>
                  </a:lnTo>
                  <a:lnTo>
                    <a:pt x="84" y="24"/>
                  </a:lnTo>
                  <a:lnTo>
                    <a:pt x="88" y="22"/>
                  </a:lnTo>
                  <a:lnTo>
                    <a:pt x="88" y="19"/>
                  </a:lnTo>
                  <a:lnTo>
                    <a:pt x="88" y="15"/>
                  </a:lnTo>
                  <a:lnTo>
                    <a:pt x="89" y="12"/>
                  </a:lnTo>
                  <a:lnTo>
                    <a:pt x="89" y="9"/>
                  </a:lnTo>
                  <a:lnTo>
                    <a:pt x="89" y="3"/>
                  </a:lnTo>
                  <a:lnTo>
                    <a:pt x="92" y="2"/>
                  </a:lnTo>
                  <a:lnTo>
                    <a:pt x="96" y="0"/>
                  </a:lnTo>
                  <a:lnTo>
                    <a:pt x="100" y="1"/>
                  </a:lnTo>
                  <a:lnTo>
                    <a:pt x="108" y="1"/>
                  </a:lnTo>
                  <a:lnTo>
                    <a:pt x="114" y="1"/>
                  </a:lnTo>
                  <a:lnTo>
                    <a:pt x="115" y="1"/>
                  </a:lnTo>
                  <a:lnTo>
                    <a:pt x="115" y="4"/>
                  </a:lnTo>
                  <a:lnTo>
                    <a:pt x="115" y="7"/>
                  </a:lnTo>
                  <a:lnTo>
                    <a:pt x="118" y="11"/>
                  </a:lnTo>
                  <a:lnTo>
                    <a:pt x="118" y="15"/>
                  </a:lnTo>
                  <a:lnTo>
                    <a:pt x="126" y="41"/>
                  </a:lnTo>
                  <a:lnTo>
                    <a:pt x="122" y="43"/>
                  </a:lnTo>
                  <a:lnTo>
                    <a:pt x="122" y="44"/>
                  </a:lnTo>
                  <a:lnTo>
                    <a:pt x="121" y="46"/>
                  </a:lnTo>
                  <a:lnTo>
                    <a:pt x="127" y="57"/>
                  </a:lnTo>
                  <a:lnTo>
                    <a:pt x="132" y="63"/>
                  </a:lnTo>
                  <a:lnTo>
                    <a:pt x="134" y="66"/>
                  </a:lnTo>
                  <a:lnTo>
                    <a:pt x="135" y="67"/>
                  </a:lnTo>
                  <a:lnTo>
                    <a:pt x="135" y="69"/>
                  </a:lnTo>
                  <a:lnTo>
                    <a:pt x="131" y="79"/>
                  </a:lnTo>
                  <a:lnTo>
                    <a:pt x="134" y="79"/>
                  </a:lnTo>
                  <a:lnTo>
                    <a:pt x="135" y="79"/>
                  </a:lnTo>
                  <a:lnTo>
                    <a:pt x="141" y="79"/>
                  </a:lnTo>
                  <a:lnTo>
                    <a:pt x="143" y="73"/>
                  </a:lnTo>
                  <a:lnTo>
                    <a:pt x="146" y="72"/>
                  </a:lnTo>
                  <a:lnTo>
                    <a:pt x="150" y="71"/>
                  </a:lnTo>
                  <a:lnTo>
                    <a:pt x="156" y="70"/>
                  </a:lnTo>
                  <a:lnTo>
                    <a:pt x="161" y="70"/>
                  </a:lnTo>
                  <a:lnTo>
                    <a:pt x="167" y="69"/>
                  </a:lnTo>
                  <a:lnTo>
                    <a:pt x="171" y="70"/>
                  </a:lnTo>
                  <a:lnTo>
                    <a:pt x="174" y="72"/>
                  </a:lnTo>
                  <a:lnTo>
                    <a:pt x="176" y="75"/>
                  </a:lnTo>
                  <a:lnTo>
                    <a:pt x="177" y="81"/>
                  </a:lnTo>
                  <a:lnTo>
                    <a:pt x="174" y="84"/>
                  </a:lnTo>
                  <a:lnTo>
                    <a:pt x="171" y="88"/>
                  </a:lnTo>
                  <a:lnTo>
                    <a:pt x="169" y="91"/>
                  </a:lnTo>
                  <a:lnTo>
                    <a:pt x="168" y="94"/>
                  </a:lnTo>
                  <a:lnTo>
                    <a:pt x="167" y="95"/>
                  </a:lnTo>
                  <a:lnTo>
                    <a:pt x="163" y="97"/>
                  </a:lnTo>
                  <a:lnTo>
                    <a:pt x="159" y="99"/>
                  </a:lnTo>
                  <a:lnTo>
                    <a:pt x="159" y="100"/>
                  </a:lnTo>
                  <a:lnTo>
                    <a:pt x="157" y="103"/>
                  </a:lnTo>
                  <a:lnTo>
                    <a:pt x="162" y="102"/>
                  </a:lnTo>
                  <a:lnTo>
                    <a:pt x="163" y="103"/>
                  </a:lnTo>
                  <a:lnTo>
                    <a:pt x="164" y="103"/>
                  </a:lnTo>
                  <a:lnTo>
                    <a:pt x="166" y="103"/>
                  </a:lnTo>
                  <a:lnTo>
                    <a:pt x="168" y="106"/>
                  </a:lnTo>
                  <a:lnTo>
                    <a:pt x="170" y="108"/>
                  </a:lnTo>
                  <a:lnTo>
                    <a:pt x="174" y="110"/>
                  </a:lnTo>
                  <a:lnTo>
                    <a:pt x="174" y="116"/>
                  </a:lnTo>
                  <a:lnTo>
                    <a:pt x="178" y="117"/>
                  </a:lnTo>
                  <a:lnTo>
                    <a:pt x="178" y="119"/>
                  </a:lnTo>
                  <a:lnTo>
                    <a:pt x="178" y="120"/>
                  </a:lnTo>
                  <a:lnTo>
                    <a:pt x="182" y="120"/>
                  </a:lnTo>
                  <a:lnTo>
                    <a:pt x="187" y="122"/>
                  </a:lnTo>
                  <a:lnTo>
                    <a:pt x="187" y="126"/>
                  </a:lnTo>
                  <a:lnTo>
                    <a:pt x="186" y="129"/>
                  </a:lnTo>
                  <a:lnTo>
                    <a:pt x="186" y="131"/>
                  </a:lnTo>
                  <a:lnTo>
                    <a:pt x="186" y="132"/>
                  </a:lnTo>
                  <a:lnTo>
                    <a:pt x="189" y="132"/>
                  </a:lnTo>
                  <a:lnTo>
                    <a:pt x="189" y="133"/>
                  </a:lnTo>
                  <a:lnTo>
                    <a:pt x="191" y="133"/>
                  </a:lnTo>
                  <a:lnTo>
                    <a:pt x="195" y="133"/>
                  </a:lnTo>
                  <a:lnTo>
                    <a:pt x="193" y="135"/>
                  </a:lnTo>
                  <a:lnTo>
                    <a:pt x="195" y="138"/>
                  </a:lnTo>
                  <a:lnTo>
                    <a:pt x="196" y="140"/>
                  </a:lnTo>
                  <a:lnTo>
                    <a:pt x="199" y="142"/>
                  </a:lnTo>
                  <a:lnTo>
                    <a:pt x="201" y="144"/>
                  </a:lnTo>
                  <a:lnTo>
                    <a:pt x="204" y="146"/>
                  </a:lnTo>
                  <a:lnTo>
                    <a:pt x="205" y="146"/>
                  </a:lnTo>
                  <a:lnTo>
                    <a:pt x="207" y="147"/>
                  </a:lnTo>
                  <a:lnTo>
                    <a:pt x="208" y="146"/>
                  </a:lnTo>
                  <a:lnTo>
                    <a:pt x="210" y="146"/>
                  </a:lnTo>
                  <a:lnTo>
                    <a:pt x="210" y="143"/>
                  </a:lnTo>
                  <a:lnTo>
                    <a:pt x="211" y="142"/>
                  </a:lnTo>
                  <a:lnTo>
                    <a:pt x="216" y="139"/>
                  </a:lnTo>
                  <a:lnTo>
                    <a:pt x="216" y="136"/>
                  </a:lnTo>
                  <a:lnTo>
                    <a:pt x="210" y="132"/>
                  </a:lnTo>
                  <a:lnTo>
                    <a:pt x="225" y="129"/>
                  </a:lnTo>
                  <a:lnTo>
                    <a:pt x="228" y="130"/>
                  </a:lnTo>
                  <a:lnTo>
                    <a:pt x="231" y="133"/>
                  </a:lnTo>
                  <a:lnTo>
                    <a:pt x="237" y="135"/>
                  </a:lnTo>
                  <a:lnTo>
                    <a:pt x="237" y="134"/>
                  </a:lnTo>
                  <a:lnTo>
                    <a:pt x="241" y="131"/>
                  </a:lnTo>
                  <a:lnTo>
                    <a:pt x="245" y="131"/>
                  </a:lnTo>
                  <a:lnTo>
                    <a:pt x="246" y="127"/>
                  </a:lnTo>
                  <a:lnTo>
                    <a:pt x="256" y="126"/>
                  </a:lnTo>
                  <a:lnTo>
                    <a:pt x="265" y="126"/>
                  </a:lnTo>
                  <a:lnTo>
                    <a:pt x="265" y="127"/>
                  </a:lnTo>
                  <a:lnTo>
                    <a:pt x="264" y="129"/>
                  </a:lnTo>
                  <a:lnTo>
                    <a:pt x="264" y="130"/>
                  </a:lnTo>
                  <a:lnTo>
                    <a:pt x="265" y="132"/>
                  </a:lnTo>
                  <a:lnTo>
                    <a:pt x="268" y="136"/>
                  </a:lnTo>
                  <a:lnTo>
                    <a:pt x="266" y="140"/>
                  </a:lnTo>
                  <a:lnTo>
                    <a:pt x="264" y="141"/>
                  </a:lnTo>
                  <a:lnTo>
                    <a:pt x="264" y="142"/>
                  </a:lnTo>
                  <a:lnTo>
                    <a:pt x="261" y="146"/>
                  </a:lnTo>
                  <a:lnTo>
                    <a:pt x="258" y="148"/>
                  </a:lnTo>
                  <a:lnTo>
                    <a:pt x="249" y="157"/>
                  </a:lnTo>
                  <a:lnTo>
                    <a:pt x="251" y="162"/>
                  </a:lnTo>
                  <a:lnTo>
                    <a:pt x="251" y="164"/>
                  </a:lnTo>
                  <a:lnTo>
                    <a:pt x="246" y="166"/>
                  </a:lnTo>
                  <a:lnTo>
                    <a:pt x="246" y="167"/>
                  </a:lnTo>
                  <a:lnTo>
                    <a:pt x="245" y="170"/>
                  </a:lnTo>
                  <a:lnTo>
                    <a:pt x="245" y="171"/>
                  </a:lnTo>
                  <a:lnTo>
                    <a:pt x="246" y="174"/>
                  </a:lnTo>
                  <a:lnTo>
                    <a:pt x="249" y="174"/>
                  </a:lnTo>
                  <a:lnTo>
                    <a:pt x="249" y="175"/>
                  </a:lnTo>
                  <a:lnTo>
                    <a:pt x="252" y="179"/>
                  </a:lnTo>
                  <a:lnTo>
                    <a:pt x="256" y="181"/>
                  </a:lnTo>
                  <a:lnTo>
                    <a:pt x="258" y="183"/>
                  </a:lnTo>
                  <a:lnTo>
                    <a:pt x="258" y="186"/>
                  </a:lnTo>
                  <a:lnTo>
                    <a:pt x="260" y="186"/>
                  </a:lnTo>
                  <a:lnTo>
                    <a:pt x="261" y="187"/>
                  </a:lnTo>
                  <a:lnTo>
                    <a:pt x="262" y="189"/>
                  </a:lnTo>
                  <a:lnTo>
                    <a:pt x="265" y="190"/>
                  </a:lnTo>
                  <a:lnTo>
                    <a:pt x="269" y="189"/>
                  </a:lnTo>
                  <a:lnTo>
                    <a:pt x="273" y="190"/>
                  </a:lnTo>
                  <a:lnTo>
                    <a:pt x="275" y="190"/>
                  </a:lnTo>
                  <a:lnTo>
                    <a:pt x="276" y="190"/>
                  </a:lnTo>
                  <a:lnTo>
                    <a:pt x="276" y="192"/>
                  </a:lnTo>
                  <a:lnTo>
                    <a:pt x="274" y="194"/>
                  </a:lnTo>
                  <a:lnTo>
                    <a:pt x="274" y="195"/>
                  </a:lnTo>
                  <a:lnTo>
                    <a:pt x="276" y="197"/>
                  </a:lnTo>
                  <a:lnTo>
                    <a:pt x="278" y="195"/>
                  </a:lnTo>
                  <a:lnTo>
                    <a:pt x="280" y="198"/>
                  </a:lnTo>
                  <a:lnTo>
                    <a:pt x="282" y="200"/>
                  </a:lnTo>
                  <a:lnTo>
                    <a:pt x="282" y="202"/>
                  </a:lnTo>
                  <a:lnTo>
                    <a:pt x="284" y="203"/>
                  </a:lnTo>
                  <a:lnTo>
                    <a:pt x="287" y="204"/>
                  </a:lnTo>
                  <a:lnTo>
                    <a:pt x="287" y="207"/>
                  </a:lnTo>
                  <a:lnTo>
                    <a:pt x="288" y="207"/>
                  </a:lnTo>
                  <a:lnTo>
                    <a:pt x="290" y="210"/>
                  </a:lnTo>
                  <a:lnTo>
                    <a:pt x="290" y="211"/>
                  </a:lnTo>
                  <a:lnTo>
                    <a:pt x="288" y="212"/>
                  </a:lnTo>
                  <a:lnTo>
                    <a:pt x="288" y="213"/>
                  </a:lnTo>
                  <a:lnTo>
                    <a:pt x="288" y="215"/>
                  </a:lnTo>
                  <a:lnTo>
                    <a:pt x="288" y="216"/>
                  </a:lnTo>
                  <a:lnTo>
                    <a:pt x="289" y="217"/>
                  </a:lnTo>
                  <a:lnTo>
                    <a:pt x="290" y="219"/>
                  </a:lnTo>
                  <a:lnTo>
                    <a:pt x="291" y="223"/>
                  </a:lnTo>
                  <a:lnTo>
                    <a:pt x="293" y="226"/>
                  </a:lnTo>
                  <a:lnTo>
                    <a:pt x="293" y="227"/>
                  </a:lnTo>
                  <a:lnTo>
                    <a:pt x="293" y="228"/>
                  </a:lnTo>
                  <a:lnTo>
                    <a:pt x="293" y="230"/>
                  </a:lnTo>
                  <a:lnTo>
                    <a:pt x="294" y="231"/>
                  </a:lnTo>
                  <a:lnTo>
                    <a:pt x="294" y="233"/>
                  </a:lnTo>
                  <a:lnTo>
                    <a:pt x="291" y="234"/>
                  </a:lnTo>
                  <a:lnTo>
                    <a:pt x="290" y="234"/>
                  </a:lnTo>
                  <a:lnTo>
                    <a:pt x="289" y="236"/>
                  </a:lnTo>
                  <a:lnTo>
                    <a:pt x="289" y="238"/>
                  </a:lnTo>
                  <a:lnTo>
                    <a:pt x="291" y="240"/>
                  </a:lnTo>
                  <a:lnTo>
                    <a:pt x="290" y="240"/>
                  </a:lnTo>
                  <a:lnTo>
                    <a:pt x="290" y="242"/>
                  </a:lnTo>
                  <a:lnTo>
                    <a:pt x="292" y="243"/>
                  </a:lnTo>
                  <a:lnTo>
                    <a:pt x="293" y="246"/>
                  </a:lnTo>
                  <a:lnTo>
                    <a:pt x="296" y="245"/>
                  </a:lnTo>
                  <a:lnTo>
                    <a:pt x="300" y="245"/>
                  </a:lnTo>
                  <a:lnTo>
                    <a:pt x="300" y="246"/>
                  </a:lnTo>
                  <a:lnTo>
                    <a:pt x="299" y="246"/>
                  </a:lnTo>
                  <a:lnTo>
                    <a:pt x="300" y="249"/>
                  </a:lnTo>
                  <a:lnTo>
                    <a:pt x="301" y="252"/>
                  </a:lnTo>
                  <a:lnTo>
                    <a:pt x="303" y="251"/>
                  </a:lnTo>
                  <a:lnTo>
                    <a:pt x="305" y="251"/>
                  </a:lnTo>
                  <a:lnTo>
                    <a:pt x="308" y="252"/>
                  </a:lnTo>
                  <a:lnTo>
                    <a:pt x="305" y="253"/>
                  </a:lnTo>
                  <a:lnTo>
                    <a:pt x="303" y="254"/>
                  </a:lnTo>
                  <a:lnTo>
                    <a:pt x="303" y="255"/>
                  </a:lnTo>
                  <a:lnTo>
                    <a:pt x="304" y="255"/>
                  </a:lnTo>
                  <a:lnTo>
                    <a:pt x="306" y="255"/>
                  </a:lnTo>
                  <a:lnTo>
                    <a:pt x="307" y="254"/>
                  </a:lnTo>
                  <a:lnTo>
                    <a:pt x="311" y="255"/>
                  </a:lnTo>
                  <a:lnTo>
                    <a:pt x="312" y="258"/>
                  </a:lnTo>
                  <a:lnTo>
                    <a:pt x="312" y="260"/>
                  </a:lnTo>
                  <a:lnTo>
                    <a:pt x="313" y="261"/>
                  </a:lnTo>
                  <a:lnTo>
                    <a:pt x="317" y="260"/>
                  </a:lnTo>
                  <a:lnTo>
                    <a:pt x="317" y="258"/>
                  </a:lnTo>
                  <a:lnTo>
                    <a:pt x="318" y="255"/>
                  </a:lnTo>
                  <a:lnTo>
                    <a:pt x="317" y="253"/>
                  </a:lnTo>
                  <a:lnTo>
                    <a:pt x="317" y="250"/>
                  </a:lnTo>
                  <a:lnTo>
                    <a:pt x="317" y="247"/>
                  </a:lnTo>
                  <a:lnTo>
                    <a:pt x="317" y="246"/>
                  </a:lnTo>
                  <a:lnTo>
                    <a:pt x="320" y="246"/>
                  </a:lnTo>
                  <a:lnTo>
                    <a:pt x="323" y="246"/>
                  </a:lnTo>
                  <a:lnTo>
                    <a:pt x="323" y="247"/>
                  </a:lnTo>
                  <a:lnTo>
                    <a:pt x="324" y="247"/>
                  </a:lnTo>
                  <a:lnTo>
                    <a:pt x="329" y="243"/>
                  </a:lnTo>
                  <a:lnTo>
                    <a:pt x="327" y="240"/>
                  </a:lnTo>
                  <a:lnTo>
                    <a:pt x="329" y="240"/>
                  </a:lnTo>
                  <a:lnTo>
                    <a:pt x="329" y="238"/>
                  </a:lnTo>
                  <a:lnTo>
                    <a:pt x="329" y="236"/>
                  </a:lnTo>
                  <a:lnTo>
                    <a:pt x="330" y="234"/>
                  </a:lnTo>
                  <a:lnTo>
                    <a:pt x="329" y="233"/>
                  </a:lnTo>
                  <a:lnTo>
                    <a:pt x="327" y="231"/>
                  </a:lnTo>
                  <a:lnTo>
                    <a:pt x="326" y="231"/>
                  </a:lnTo>
                  <a:lnTo>
                    <a:pt x="325" y="231"/>
                  </a:lnTo>
                  <a:lnTo>
                    <a:pt x="324" y="231"/>
                  </a:lnTo>
                  <a:lnTo>
                    <a:pt x="323" y="229"/>
                  </a:lnTo>
                  <a:lnTo>
                    <a:pt x="318" y="229"/>
                  </a:lnTo>
                  <a:lnTo>
                    <a:pt x="320" y="224"/>
                  </a:lnTo>
                  <a:lnTo>
                    <a:pt x="318" y="222"/>
                  </a:lnTo>
                  <a:lnTo>
                    <a:pt x="315" y="219"/>
                  </a:lnTo>
                  <a:lnTo>
                    <a:pt x="318" y="218"/>
                  </a:lnTo>
                  <a:lnTo>
                    <a:pt x="320" y="214"/>
                  </a:lnTo>
                  <a:lnTo>
                    <a:pt x="323" y="213"/>
                  </a:lnTo>
                  <a:lnTo>
                    <a:pt x="323" y="210"/>
                  </a:lnTo>
                  <a:lnTo>
                    <a:pt x="321" y="207"/>
                  </a:lnTo>
                  <a:lnTo>
                    <a:pt x="323" y="205"/>
                  </a:lnTo>
                  <a:lnTo>
                    <a:pt x="323" y="201"/>
                  </a:lnTo>
                  <a:lnTo>
                    <a:pt x="324" y="202"/>
                  </a:lnTo>
                  <a:lnTo>
                    <a:pt x="325" y="202"/>
                  </a:lnTo>
                  <a:lnTo>
                    <a:pt x="326" y="201"/>
                  </a:lnTo>
                  <a:lnTo>
                    <a:pt x="329" y="202"/>
                  </a:lnTo>
                  <a:lnTo>
                    <a:pt x="330" y="203"/>
                  </a:lnTo>
                  <a:lnTo>
                    <a:pt x="335" y="202"/>
                  </a:lnTo>
                  <a:lnTo>
                    <a:pt x="336" y="202"/>
                  </a:lnTo>
                  <a:lnTo>
                    <a:pt x="336" y="203"/>
                  </a:lnTo>
                  <a:lnTo>
                    <a:pt x="337" y="210"/>
                  </a:lnTo>
                  <a:lnTo>
                    <a:pt x="340" y="209"/>
                  </a:lnTo>
                  <a:lnTo>
                    <a:pt x="341" y="210"/>
                  </a:lnTo>
                  <a:lnTo>
                    <a:pt x="342" y="210"/>
                  </a:lnTo>
                  <a:lnTo>
                    <a:pt x="342" y="211"/>
                  </a:lnTo>
                  <a:lnTo>
                    <a:pt x="345" y="212"/>
                  </a:lnTo>
                  <a:lnTo>
                    <a:pt x="350" y="216"/>
                  </a:lnTo>
                  <a:lnTo>
                    <a:pt x="353" y="217"/>
                  </a:lnTo>
                  <a:lnTo>
                    <a:pt x="355" y="219"/>
                  </a:lnTo>
                  <a:lnTo>
                    <a:pt x="356" y="219"/>
                  </a:lnTo>
                  <a:lnTo>
                    <a:pt x="356" y="221"/>
                  </a:lnTo>
                  <a:lnTo>
                    <a:pt x="359" y="219"/>
                  </a:lnTo>
                  <a:lnTo>
                    <a:pt x="360" y="222"/>
                  </a:lnTo>
                  <a:lnTo>
                    <a:pt x="362" y="222"/>
                  </a:lnTo>
                  <a:lnTo>
                    <a:pt x="364" y="224"/>
                  </a:lnTo>
                  <a:lnTo>
                    <a:pt x="365" y="223"/>
                  </a:lnTo>
                  <a:lnTo>
                    <a:pt x="368" y="224"/>
                  </a:lnTo>
                  <a:lnTo>
                    <a:pt x="368" y="225"/>
                  </a:lnTo>
                  <a:lnTo>
                    <a:pt x="370" y="226"/>
                  </a:lnTo>
                  <a:lnTo>
                    <a:pt x="371" y="228"/>
                  </a:lnTo>
                  <a:lnTo>
                    <a:pt x="370" y="230"/>
                  </a:lnTo>
                  <a:lnTo>
                    <a:pt x="370" y="231"/>
                  </a:lnTo>
                  <a:lnTo>
                    <a:pt x="371" y="234"/>
                  </a:lnTo>
                  <a:lnTo>
                    <a:pt x="372" y="236"/>
                  </a:lnTo>
                  <a:lnTo>
                    <a:pt x="370" y="239"/>
                  </a:lnTo>
                  <a:lnTo>
                    <a:pt x="368" y="240"/>
                  </a:lnTo>
                  <a:lnTo>
                    <a:pt x="365" y="242"/>
                  </a:lnTo>
                  <a:lnTo>
                    <a:pt x="365" y="243"/>
                  </a:lnTo>
                  <a:lnTo>
                    <a:pt x="365" y="246"/>
                  </a:lnTo>
                  <a:lnTo>
                    <a:pt x="365" y="251"/>
                  </a:lnTo>
                  <a:lnTo>
                    <a:pt x="368" y="253"/>
                  </a:lnTo>
                  <a:lnTo>
                    <a:pt x="368" y="255"/>
                  </a:lnTo>
                  <a:lnTo>
                    <a:pt x="368" y="258"/>
                  </a:lnTo>
                  <a:lnTo>
                    <a:pt x="368" y="259"/>
                  </a:lnTo>
                  <a:lnTo>
                    <a:pt x="365" y="260"/>
                  </a:lnTo>
                  <a:lnTo>
                    <a:pt x="362" y="262"/>
                  </a:lnTo>
                  <a:lnTo>
                    <a:pt x="360" y="262"/>
                  </a:lnTo>
                  <a:lnTo>
                    <a:pt x="359" y="261"/>
                  </a:lnTo>
                  <a:lnTo>
                    <a:pt x="356" y="261"/>
                  </a:lnTo>
                  <a:lnTo>
                    <a:pt x="355" y="262"/>
                  </a:lnTo>
                  <a:lnTo>
                    <a:pt x="353" y="262"/>
                  </a:lnTo>
                  <a:lnTo>
                    <a:pt x="350" y="262"/>
                  </a:lnTo>
                  <a:lnTo>
                    <a:pt x="348" y="261"/>
                  </a:lnTo>
                  <a:lnTo>
                    <a:pt x="347" y="259"/>
                  </a:lnTo>
                  <a:lnTo>
                    <a:pt x="347" y="260"/>
                  </a:lnTo>
                  <a:lnTo>
                    <a:pt x="345" y="262"/>
                  </a:lnTo>
                  <a:lnTo>
                    <a:pt x="344" y="262"/>
                  </a:lnTo>
                  <a:lnTo>
                    <a:pt x="344" y="263"/>
                  </a:lnTo>
                  <a:lnTo>
                    <a:pt x="344" y="264"/>
                  </a:lnTo>
                  <a:lnTo>
                    <a:pt x="345" y="266"/>
                  </a:lnTo>
                  <a:lnTo>
                    <a:pt x="347" y="267"/>
                  </a:lnTo>
                  <a:lnTo>
                    <a:pt x="349" y="270"/>
                  </a:lnTo>
                  <a:lnTo>
                    <a:pt x="347" y="271"/>
                  </a:lnTo>
                  <a:lnTo>
                    <a:pt x="344" y="271"/>
                  </a:lnTo>
                  <a:lnTo>
                    <a:pt x="341" y="271"/>
                  </a:lnTo>
                  <a:lnTo>
                    <a:pt x="338" y="273"/>
                  </a:lnTo>
                  <a:lnTo>
                    <a:pt x="337" y="272"/>
                  </a:lnTo>
                  <a:lnTo>
                    <a:pt x="336" y="271"/>
                  </a:lnTo>
                  <a:lnTo>
                    <a:pt x="335" y="273"/>
                  </a:lnTo>
                  <a:lnTo>
                    <a:pt x="332" y="273"/>
                  </a:lnTo>
                  <a:lnTo>
                    <a:pt x="332" y="272"/>
                  </a:lnTo>
                  <a:lnTo>
                    <a:pt x="332" y="271"/>
                  </a:lnTo>
                  <a:lnTo>
                    <a:pt x="330" y="270"/>
                  </a:lnTo>
                  <a:lnTo>
                    <a:pt x="329" y="267"/>
                  </a:lnTo>
                  <a:lnTo>
                    <a:pt x="326" y="267"/>
                  </a:lnTo>
                  <a:lnTo>
                    <a:pt x="324" y="267"/>
                  </a:lnTo>
                  <a:lnTo>
                    <a:pt x="321" y="267"/>
                  </a:lnTo>
                  <a:lnTo>
                    <a:pt x="318" y="267"/>
                  </a:lnTo>
                  <a:lnTo>
                    <a:pt x="317" y="270"/>
                  </a:lnTo>
                  <a:lnTo>
                    <a:pt x="317" y="276"/>
                  </a:lnTo>
                  <a:lnTo>
                    <a:pt x="317" y="277"/>
                  </a:lnTo>
                  <a:lnTo>
                    <a:pt x="314" y="279"/>
                  </a:lnTo>
                  <a:lnTo>
                    <a:pt x="313" y="281"/>
                  </a:lnTo>
                  <a:lnTo>
                    <a:pt x="312" y="282"/>
                  </a:lnTo>
                  <a:lnTo>
                    <a:pt x="312" y="283"/>
                  </a:lnTo>
                  <a:lnTo>
                    <a:pt x="320" y="287"/>
                  </a:lnTo>
                  <a:lnTo>
                    <a:pt x="320" y="289"/>
                  </a:lnTo>
                  <a:lnTo>
                    <a:pt x="323" y="290"/>
                  </a:lnTo>
                  <a:lnTo>
                    <a:pt x="321" y="293"/>
                  </a:lnTo>
                  <a:lnTo>
                    <a:pt x="318" y="294"/>
                  </a:lnTo>
                  <a:lnTo>
                    <a:pt x="317" y="295"/>
                  </a:lnTo>
                  <a:lnTo>
                    <a:pt x="318" y="298"/>
                  </a:lnTo>
                  <a:lnTo>
                    <a:pt x="317" y="298"/>
                  </a:lnTo>
                  <a:lnTo>
                    <a:pt x="315" y="301"/>
                  </a:lnTo>
                  <a:lnTo>
                    <a:pt x="313" y="305"/>
                  </a:lnTo>
                  <a:lnTo>
                    <a:pt x="313" y="306"/>
                  </a:lnTo>
                  <a:lnTo>
                    <a:pt x="315" y="306"/>
                  </a:lnTo>
                  <a:lnTo>
                    <a:pt x="314" y="308"/>
                  </a:lnTo>
                  <a:lnTo>
                    <a:pt x="315" y="310"/>
                  </a:lnTo>
                  <a:lnTo>
                    <a:pt x="317" y="312"/>
                  </a:lnTo>
                  <a:lnTo>
                    <a:pt x="317" y="315"/>
                  </a:lnTo>
                  <a:lnTo>
                    <a:pt x="317" y="316"/>
                  </a:lnTo>
                  <a:lnTo>
                    <a:pt x="317" y="317"/>
                  </a:lnTo>
                  <a:lnTo>
                    <a:pt x="317" y="318"/>
                  </a:lnTo>
                  <a:lnTo>
                    <a:pt x="314" y="316"/>
                  </a:lnTo>
                  <a:lnTo>
                    <a:pt x="313" y="314"/>
                  </a:lnTo>
                  <a:lnTo>
                    <a:pt x="310" y="314"/>
                  </a:lnTo>
                  <a:lnTo>
                    <a:pt x="306" y="315"/>
                  </a:lnTo>
                  <a:lnTo>
                    <a:pt x="304" y="313"/>
                  </a:lnTo>
                  <a:lnTo>
                    <a:pt x="302" y="314"/>
                  </a:lnTo>
                  <a:lnTo>
                    <a:pt x="300" y="316"/>
                  </a:lnTo>
                  <a:lnTo>
                    <a:pt x="300" y="317"/>
                  </a:lnTo>
                  <a:lnTo>
                    <a:pt x="299" y="318"/>
                  </a:lnTo>
                  <a:lnTo>
                    <a:pt x="299" y="319"/>
                  </a:lnTo>
                  <a:lnTo>
                    <a:pt x="300" y="320"/>
                  </a:lnTo>
                  <a:lnTo>
                    <a:pt x="301" y="322"/>
                  </a:lnTo>
                  <a:lnTo>
                    <a:pt x="302" y="324"/>
                  </a:lnTo>
                  <a:lnTo>
                    <a:pt x="301" y="324"/>
                  </a:lnTo>
                  <a:lnTo>
                    <a:pt x="300" y="324"/>
                  </a:lnTo>
                  <a:lnTo>
                    <a:pt x="300" y="326"/>
                  </a:lnTo>
                  <a:lnTo>
                    <a:pt x="301" y="328"/>
                  </a:lnTo>
                  <a:lnTo>
                    <a:pt x="301" y="330"/>
                  </a:lnTo>
                  <a:lnTo>
                    <a:pt x="300" y="332"/>
                  </a:lnTo>
                  <a:lnTo>
                    <a:pt x="299" y="333"/>
                  </a:lnTo>
                  <a:lnTo>
                    <a:pt x="296" y="333"/>
                  </a:lnTo>
                  <a:lnTo>
                    <a:pt x="294" y="333"/>
                  </a:lnTo>
                  <a:lnTo>
                    <a:pt x="292" y="334"/>
                  </a:lnTo>
                  <a:lnTo>
                    <a:pt x="292" y="336"/>
                  </a:lnTo>
                  <a:lnTo>
                    <a:pt x="292" y="339"/>
                  </a:lnTo>
                  <a:lnTo>
                    <a:pt x="294" y="340"/>
                  </a:lnTo>
                  <a:lnTo>
                    <a:pt x="293" y="342"/>
                  </a:lnTo>
                  <a:lnTo>
                    <a:pt x="291" y="342"/>
                  </a:lnTo>
                  <a:lnTo>
                    <a:pt x="289" y="342"/>
                  </a:lnTo>
                  <a:lnTo>
                    <a:pt x="286" y="343"/>
                  </a:lnTo>
                  <a:lnTo>
                    <a:pt x="285" y="344"/>
                  </a:lnTo>
                  <a:lnTo>
                    <a:pt x="283" y="343"/>
                  </a:lnTo>
                  <a:lnTo>
                    <a:pt x="281" y="345"/>
                  </a:lnTo>
                  <a:lnTo>
                    <a:pt x="278" y="345"/>
                  </a:lnTo>
                  <a:lnTo>
                    <a:pt x="276" y="344"/>
                  </a:lnTo>
                  <a:lnTo>
                    <a:pt x="275" y="345"/>
                  </a:lnTo>
                  <a:lnTo>
                    <a:pt x="270" y="343"/>
                  </a:lnTo>
                  <a:lnTo>
                    <a:pt x="268" y="342"/>
                  </a:lnTo>
                  <a:lnTo>
                    <a:pt x="266" y="340"/>
                  </a:lnTo>
                  <a:lnTo>
                    <a:pt x="265" y="340"/>
                  </a:lnTo>
                  <a:lnTo>
                    <a:pt x="263" y="336"/>
                  </a:lnTo>
                  <a:lnTo>
                    <a:pt x="262" y="335"/>
                  </a:lnTo>
                  <a:lnTo>
                    <a:pt x="261" y="335"/>
                  </a:lnTo>
                  <a:lnTo>
                    <a:pt x="261" y="334"/>
                  </a:lnTo>
                  <a:lnTo>
                    <a:pt x="262" y="330"/>
                  </a:lnTo>
                  <a:lnTo>
                    <a:pt x="260" y="329"/>
                  </a:lnTo>
                  <a:lnTo>
                    <a:pt x="261" y="326"/>
                  </a:lnTo>
                  <a:lnTo>
                    <a:pt x="260" y="323"/>
                  </a:lnTo>
                  <a:lnTo>
                    <a:pt x="262" y="323"/>
                  </a:lnTo>
                  <a:lnTo>
                    <a:pt x="264" y="323"/>
                  </a:lnTo>
                  <a:lnTo>
                    <a:pt x="264" y="322"/>
                  </a:lnTo>
                  <a:lnTo>
                    <a:pt x="262" y="321"/>
                  </a:lnTo>
                  <a:lnTo>
                    <a:pt x="259" y="320"/>
                  </a:lnTo>
                  <a:lnTo>
                    <a:pt x="258" y="319"/>
                  </a:lnTo>
                  <a:lnTo>
                    <a:pt x="256" y="318"/>
                  </a:lnTo>
                  <a:lnTo>
                    <a:pt x="256" y="314"/>
                  </a:lnTo>
                  <a:lnTo>
                    <a:pt x="256" y="311"/>
                  </a:lnTo>
                  <a:lnTo>
                    <a:pt x="254" y="310"/>
                  </a:lnTo>
                  <a:lnTo>
                    <a:pt x="253" y="310"/>
                  </a:lnTo>
                  <a:lnTo>
                    <a:pt x="252" y="310"/>
                  </a:lnTo>
                  <a:lnTo>
                    <a:pt x="242" y="307"/>
                  </a:lnTo>
                  <a:lnTo>
                    <a:pt x="240" y="308"/>
                  </a:lnTo>
                  <a:lnTo>
                    <a:pt x="240" y="306"/>
                  </a:lnTo>
                  <a:lnTo>
                    <a:pt x="240" y="305"/>
                  </a:lnTo>
                  <a:lnTo>
                    <a:pt x="237" y="306"/>
                  </a:lnTo>
                  <a:lnTo>
                    <a:pt x="234" y="304"/>
                  </a:lnTo>
                  <a:lnTo>
                    <a:pt x="231" y="302"/>
                  </a:lnTo>
                  <a:lnTo>
                    <a:pt x="231" y="298"/>
                  </a:lnTo>
                  <a:lnTo>
                    <a:pt x="231" y="294"/>
                  </a:lnTo>
                  <a:lnTo>
                    <a:pt x="231" y="293"/>
                  </a:lnTo>
                  <a:lnTo>
                    <a:pt x="228" y="290"/>
                  </a:lnTo>
                  <a:lnTo>
                    <a:pt x="225" y="288"/>
                  </a:lnTo>
                  <a:lnTo>
                    <a:pt x="222" y="286"/>
                  </a:lnTo>
                  <a:lnTo>
                    <a:pt x="222" y="287"/>
                  </a:lnTo>
                  <a:lnTo>
                    <a:pt x="222" y="288"/>
                  </a:lnTo>
                  <a:lnTo>
                    <a:pt x="222" y="289"/>
                  </a:lnTo>
                  <a:lnTo>
                    <a:pt x="221" y="291"/>
                  </a:lnTo>
                  <a:lnTo>
                    <a:pt x="219" y="292"/>
                  </a:lnTo>
                  <a:lnTo>
                    <a:pt x="219" y="294"/>
                  </a:lnTo>
                  <a:lnTo>
                    <a:pt x="216" y="294"/>
                  </a:lnTo>
                  <a:lnTo>
                    <a:pt x="213" y="293"/>
                  </a:lnTo>
                  <a:lnTo>
                    <a:pt x="210" y="294"/>
                  </a:lnTo>
                  <a:lnTo>
                    <a:pt x="208" y="294"/>
                  </a:lnTo>
                  <a:lnTo>
                    <a:pt x="207" y="295"/>
                  </a:lnTo>
                  <a:lnTo>
                    <a:pt x="207" y="298"/>
                  </a:lnTo>
                  <a:lnTo>
                    <a:pt x="207" y="299"/>
                  </a:lnTo>
                  <a:lnTo>
                    <a:pt x="207" y="303"/>
                  </a:lnTo>
                  <a:lnTo>
                    <a:pt x="210" y="304"/>
                  </a:lnTo>
                  <a:lnTo>
                    <a:pt x="210" y="306"/>
                  </a:lnTo>
                  <a:lnTo>
                    <a:pt x="210" y="308"/>
                  </a:lnTo>
                  <a:lnTo>
                    <a:pt x="213" y="310"/>
                  </a:lnTo>
                  <a:lnTo>
                    <a:pt x="213" y="313"/>
                  </a:lnTo>
                  <a:lnTo>
                    <a:pt x="210" y="316"/>
                  </a:lnTo>
                  <a:lnTo>
                    <a:pt x="207" y="317"/>
                  </a:lnTo>
                  <a:lnTo>
                    <a:pt x="207" y="322"/>
                  </a:lnTo>
                  <a:lnTo>
                    <a:pt x="205" y="324"/>
                  </a:lnTo>
                  <a:lnTo>
                    <a:pt x="204" y="321"/>
                  </a:lnTo>
                  <a:lnTo>
                    <a:pt x="201" y="320"/>
                  </a:lnTo>
                  <a:lnTo>
                    <a:pt x="196" y="323"/>
                  </a:lnTo>
                  <a:lnTo>
                    <a:pt x="194" y="323"/>
                  </a:lnTo>
                  <a:lnTo>
                    <a:pt x="194" y="321"/>
                  </a:lnTo>
                  <a:lnTo>
                    <a:pt x="194" y="319"/>
                  </a:lnTo>
                  <a:lnTo>
                    <a:pt x="193" y="318"/>
                  </a:lnTo>
                  <a:lnTo>
                    <a:pt x="192" y="318"/>
                  </a:lnTo>
                  <a:lnTo>
                    <a:pt x="192" y="316"/>
                  </a:lnTo>
                  <a:lnTo>
                    <a:pt x="191" y="313"/>
                  </a:lnTo>
                  <a:lnTo>
                    <a:pt x="192" y="312"/>
                  </a:lnTo>
                  <a:lnTo>
                    <a:pt x="192" y="310"/>
                  </a:lnTo>
                  <a:lnTo>
                    <a:pt x="193" y="308"/>
                  </a:lnTo>
                  <a:lnTo>
                    <a:pt x="192" y="308"/>
                  </a:lnTo>
                  <a:lnTo>
                    <a:pt x="189" y="307"/>
                  </a:lnTo>
                  <a:lnTo>
                    <a:pt x="190" y="304"/>
                  </a:lnTo>
                  <a:lnTo>
                    <a:pt x="189" y="303"/>
                  </a:lnTo>
                  <a:lnTo>
                    <a:pt x="186" y="302"/>
                  </a:lnTo>
                  <a:lnTo>
                    <a:pt x="184" y="303"/>
                  </a:lnTo>
                  <a:lnTo>
                    <a:pt x="182" y="303"/>
                  </a:lnTo>
                  <a:lnTo>
                    <a:pt x="180" y="303"/>
                  </a:lnTo>
                  <a:lnTo>
                    <a:pt x="179" y="301"/>
                  </a:lnTo>
                  <a:lnTo>
                    <a:pt x="179" y="298"/>
                  </a:lnTo>
                  <a:lnTo>
                    <a:pt x="178" y="298"/>
                  </a:lnTo>
                  <a:lnTo>
                    <a:pt x="175" y="295"/>
                  </a:lnTo>
                  <a:lnTo>
                    <a:pt x="173" y="294"/>
                  </a:lnTo>
                  <a:lnTo>
                    <a:pt x="172" y="292"/>
                  </a:lnTo>
                  <a:lnTo>
                    <a:pt x="171" y="290"/>
                  </a:lnTo>
                  <a:lnTo>
                    <a:pt x="170" y="289"/>
                  </a:lnTo>
                  <a:lnTo>
                    <a:pt x="170" y="288"/>
                  </a:lnTo>
                  <a:lnTo>
                    <a:pt x="172" y="285"/>
                  </a:lnTo>
                  <a:lnTo>
                    <a:pt x="172" y="284"/>
                  </a:lnTo>
                  <a:lnTo>
                    <a:pt x="174" y="282"/>
                  </a:lnTo>
                  <a:lnTo>
                    <a:pt x="176" y="282"/>
                  </a:lnTo>
                  <a:lnTo>
                    <a:pt x="178" y="283"/>
                  </a:lnTo>
                  <a:lnTo>
                    <a:pt x="180" y="283"/>
                  </a:lnTo>
                  <a:lnTo>
                    <a:pt x="181" y="284"/>
                  </a:lnTo>
                  <a:lnTo>
                    <a:pt x="183" y="286"/>
                  </a:lnTo>
                  <a:lnTo>
                    <a:pt x="187" y="286"/>
                  </a:lnTo>
                  <a:lnTo>
                    <a:pt x="189" y="288"/>
                  </a:lnTo>
                  <a:lnTo>
                    <a:pt x="191" y="289"/>
                  </a:lnTo>
                  <a:lnTo>
                    <a:pt x="192" y="289"/>
                  </a:lnTo>
                  <a:lnTo>
                    <a:pt x="192" y="290"/>
                  </a:lnTo>
                  <a:lnTo>
                    <a:pt x="194" y="292"/>
                  </a:lnTo>
                  <a:lnTo>
                    <a:pt x="198" y="289"/>
                  </a:lnTo>
                  <a:lnTo>
                    <a:pt x="201" y="289"/>
                  </a:lnTo>
                  <a:lnTo>
                    <a:pt x="201" y="288"/>
                  </a:lnTo>
                  <a:lnTo>
                    <a:pt x="202" y="288"/>
                  </a:lnTo>
                  <a:lnTo>
                    <a:pt x="202" y="286"/>
                  </a:lnTo>
                  <a:lnTo>
                    <a:pt x="204" y="284"/>
                  </a:lnTo>
                  <a:lnTo>
                    <a:pt x="204" y="282"/>
                  </a:lnTo>
                  <a:lnTo>
                    <a:pt x="207" y="282"/>
                  </a:lnTo>
                  <a:lnTo>
                    <a:pt x="208" y="281"/>
                  </a:lnTo>
                  <a:lnTo>
                    <a:pt x="205" y="279"/>
                  </a:lnTo>
                  <a:lnTo>
                    <a:pt x="205" y="277"/>
                  </a:lnTo>
                  <a:lnTo>
                    <a:pt x="202" y="274"/>
                  </a:lnTo>
                  <a:lnTo>
                    <a:pt x="201" y="272"/>
                  </a:lnTo>
                  <a:lnTo>
                    <a:pt x="198" y="272"/>
                  </a:lnTo>
                  <a:lnTo>
                    <a:pt x="195" y="271"/>
                  </a:lnTo>
                  <a:lnTo>
                    <a:pt x="194" y="270"/>
                  </a:lnTo>
                  <a:lnTo>
                    <a:pt x="196" y="270"/>
                  </a:lnTo>
                  <a:lnTo>
                    <a:pt x="198" y="269"/>
                  </a:lnTo>
                  <a:lnTo>
                    <a:pt x="199" y="269"/>
                  </a:lnTo>
                  <a:lnTo>
                    <a:pt x="201" y="269"/>
                  </a:lnTo>
                  <a:lnTo>
                    <a:pt x="201" y="267"/>
                  </a:lnTo>
                  <a:lnTo>
                    <a:pt x="202" y="266"/>
                  </a:lnTo>
                  <a:lnTo>
                    <a:pt x="204" y="264"/>
                  </a:lnTo>
                  <a:lnTo>
                    <a:pt x="205" y="264"/>
                  </a:lnTo>
                  <a:lnTo>
                    <a:pt x="207" y="263"/>
                  </a:lnTo>
                  <a:lnTo>
                    <a:pt x="210" y="262"/>
                  </a:lnTo>
                  <a:lnTo>
                    <a:pt x="210" y="261"/>
                  </a:lnTo>
                  <a:lnTo>
                    <a:pt x="213" y="260"/>
                  </a:lnTo>
                  <a:lnTo>
                    <a:pt x="214" y="258"/>
                  </a:lnTo>
                  <a:lnTo>
                    <a:pt x="216" y="258"/>
                  </a:lnTo>
                  <a:lnTo>
                    <a:pt x="216" y="255"/>
                  </a:lnTo>
                  <a:lnTo>
                    <a:pt x="213" y="252"/>
                  </a:lnTo>
                  <a:lnTo>
                    <a:pt x="216" y="247"/>
                  </a:lnTo>
                  <a:lnTo>
                    <a:pt x="219" y="249"/>
                  </a:lnTo>
                  <a:lnTo>
                    <a:pt x="219" y="247"/>
                  </a:lnTo>
                  <a:lnTo>
                    <a:pt x="219" y="246"/>
                  </a:lnTo>
                  <a:lnTo>
                    <a:pt x="219" y="243"/>
                  </a:lnTo>
                  <a:lnTo>
                    <a:pt x="219" y="242"/>
                  </a:lnTo>
                  <a:lnTo>
                    <a:pt x="222" y="245"/>
                  </a:lnTo>
                  <a:lnTo>
                    <a:pt x="222" y="246"/>
                  </a:lnTo>
                  <a:lnTo>
                    <a:pt x="225" y="248"/>
                  </a:lnTo>
                  <a:lnTo>
                    <a:pt x="225" y="247"/>
                  </a:lnTo>
                  <a:lnTo>
                    <a:pt x="225" y="246"/>
                  </a:lnTo>
                  <a:lnTo>
                    <a:pt x="226" y="242"/>
                  </a:lnTo>
                  <a:lnTo>
                    <a:pt x="226" y="241"/>
                  </a:lnTo>
                  <a:lnTo>
                    <a:pt x="228" y="239"/>
                  </a:lnTo>
                  <a:lnTo>
                    <a:pt x="228" y="238"/>
                  </a:lnTo>
                  <a:lnTo>
                    <a:pt x="230" y="237"/>
                  </a:lnTo>
                  <a:lnTo>
                    <a:pt x="230" y="236"/>
                  </a:lnTo>
                  <a:lnTo>
                    <a:pt x="228" y="234"/>
                  </a:lnTo>
                  <a:lnTo>
                    <a:pt x="228" y="233"/>
                  </a:lnTo>
                  <a:lnTo>
                    <a:pt x="231" y="233"/>
                  </a:lnTo>
                  <a:lnTo>
                    <a:pt x="230" y="231"/>
                  </a:lnTo>
                  <a:lnTo>
                    <a:pt x="228" y="230"/>
                  </a:lnTo>
                  <a:lnTo>
                    <a:pt x="231" y="228"/>
                  </a:lnTo>
                  <a:lnTo>
                    <a:pt x="233" y="226"/>
                  </a:lnTo>
                  <a:lnTo>
                    <a:pt x="231" y="224"/>
                  </a:lnTo>
                  <a:lnTo>
                    <a:pt x="230" y="222"/>
                  </a:lnTo>
                  <a:lnTo>
                    <a:pt x="230" y="219"/>
                  </a:lnTo>
                  <a:lnTo>
                    <a:pt x="228" y="218"/>
                  </a:lnTo>
                  <a:lnTo>
                    <a:pt x="228" y="216"/>
                  </a:lnTo>
                  <a:lnTo>
                    <a:pt x="226" y="212"/>
                  </a:lnTo>
                  <a:lnTo>
                    <a:pt x="225" y="209"/>
                  </a:lnTo>
                  <a:lnTo>
                    <a:pt x="222" y="207"/>
                  </a:lnTo>
                  <a:lnTo>
                    <a:pt x="225" y="206"/>
                  </a:lnTo>
                  <a:lnTo>
                    <a:pt x="226" y="205"/>
                  </a:lnTo>
                  <a:lnTo>
                    <a:pt x="222" y="200"/>
                  </a:lnTo>
                  <a:lnTo>
                    <a:pt x="221" y="199"/>
                  </a:lnTo>
                  <a:lnTo>
                    <a:pt x="222" y="198"/>
                  </a:lnTo>
                  <a:lnTo>
                    <a:pt x="224" y="195"/>
                  </a:lnTo>
                  <a:lnTo>
                    <a:pt x="222" y="193"/>
                  </a:lnTo>
                  <a:lnTo>
                    <a:pt x="221" y="192"/>
                  </a:lnTo>
                  <a:lnTo>
                    <a:pt x="219" y="190"/>
                  </a:lnTo>
                  <a:lnTo>
                    <a:pt x="218" y="187"/>
                  </a:lnTo>
                  <a:lnTo>
                    <a:pt x="218" y="186"/>
                  </a:lnTo>
                  <a:lnTo>
                    <a:pt x="214" y="183"/>
                  </a:lnTo>
                  <a:lnTo>
                    <a:pt x="211" y="181"/>
                  </a:lnTo>
                  <a:lnTo>
                    <a:pt x="211" y="179"/>
                  </a:lnTo>
                  <a:lnTo>
                    <a:pt x="211" y="178"/>
                  </a:lnTo>
                  <a:lnTo>
                    <a:pt x="210" y="175"/>
                  </a:lnTo>
                  <a:lnTo>
                    <a:pt x="210" y="171"/>
                  </a:lnTo>
                  <a:lnTo>
                    <a:pt x="208" y="173"/>
                  </a:lnTo>
                  <a:lnTo>
                    <a:pt x="207" y="174"/>
                  </a:lnTo>
                  <a:lnTo>
                    <a:pt x="205" y="175"/>
                  </a:lnTo>
                  <a:lnTo>
                    <a:pt x="205" y="178"/>
                  </a:lnTo>
                  <a:lnTo>
                    <a:pt x="204" y="181"/>
                  </a:lnTo>
                  <a:lnTo>
                    <a:pt x="204" y="179"/>
                  </a:lnTo>
                  <a:lnTo>
                    <a:pt x="201" y="178"/>
                  </a:lnTo>
                  <a:lnTo>
                    <a:pt x="201" y="176"/>
                  </a:lnTo>
                  <a:lnTo>
                    <a:pt x="198" y="175"/>
                  </a:lnTo>
                  <a:lnTo>
                    <a:pt x="198" y="174"/>
                  </a:lnTo>
                  <a:lnTo>
                    <a:pt x="194" y="171"/>
                  </a:lnTo>
                  <a:lnTo>
                    <a:pt x="192" y="169"/>
                  </a:lnTo>
                  <a:lnTo>
                    <a:pt x="191" y="169"/>
                  </a:lnTo>
                  <a:lnTo>
                    <a:pt x="190" y="167"/>
                  </a:lnTo>
                  <a:lnTo>
                    <a:pt x="189" y="166"/>
                  </a:lnTo>
                  <a:lnTo>
                    <a:pt x="188" y="163"/>
                  </a:lnTo>
                  <a:lnTo>
                    <a:pt x="186" y="162"/>
                  </a:lnTo>
                  <a:lnTo>
                    <a:pt x="182" y="162"/>
                  </a:lnTo>
                  <a:lnTo>
                    <a:pt x="180" y="159"/>
                  </a:lnTo>
                  <a:lnTo>
                    <a:pt x="179" y="158"/>
                  </a:lnTo>
                  <a:lnTo>
                    <a:pt x="179" y="155"/>
                  </a:lnTo>
                  <a:lnTo>
                    <a:pt x="177" y="154"/>
                  </a:lnTo>
                  <a:lnTo>
                    <a:pt x="176" y="155"/>
                  </a:lnTo>
                  <a:lnTo>
                    <a:pt x="172" y="152"/>
                  </a:lnTo>
                  <a:lnTo>
                    <a:pt x="172" y="151"/>
                  </a:lnTo>
                  <a:lnTo>
                    <a:pt x="170" y="151"/>
                  </a:lnTo>
                  <a:lnTo>
                    <a:pt x="170" y="150"/>
                  </a:lnTo>
                  <a:lnTo>
                    <a:pt x="168" y="147"/>
                  </a:lnTo>
                  <a:lnTo>
                    <a:pt x="167" y="147"/>
                  </a:lnTo>
                  <a:lnTo>
                    <a:pt x="166" y="148"/>
                  </a:lnTo>
                  <a:lnTo>
                    <a:pt x="166" y="151"/>
                  </a:lnTo>
                  <a:lnTo>
                    <a:pt x="168" y="152"/>
                  </a:lnTo>
                  <a:lnTo>
                    <a:pt x="167" y="155"/>
                  </a:lnTo>
                  <a:lnTo>
                    <a:pt x="166" y="153"/>
                  </a:lnTo>
                  <a:lnTo>
                    <a:pt x="165" y="151"/>
                  </a:lnTo>
                  <a:lnTo>
                    <a:pt x="163" y="148"/>
                  </a:lnTo>
                  <a:lnTo>
                    <a:pt x="161" y="148"/>
                  </a:lnTo>
                  <a:lnTo>
                    <a:pt x="159" y="147"/>
                  </a:lnTo>
                  <a:lnTo>
                    <a:pt x="156" y="145"/>
                  </a:lnTo>
                  <a:lnTo>
                    <a:pt x="153" y="143"/>
                  </a:lnTo>
                  <a:lnTo>
                    <a:pt x="152" y="140"/>
                  </a:lnTo>
                  <a:lnTo>
                    <a:pt x="152" y="138"/>
                  </a:lnTo>
                  <a:lnTo>
                    <a:pt x="150" y="139"/>
                  </a:lnTo>
                  <a:lnTo>
                    <a:pt x="148" y="136"/>
                  </a:lnTo>
                  <a:lnTo>
                    <a:pt x="148" y="135"/>
                  </a:lnTo>
                  <a:lnTo>
                    <a:pt x="146" y="132"/>
                  </a:lnTo>
                  <a:lnTo>
                    <a:pt x="144" y="129"/>
                  </a:lnTo>
                  <a:lnTo>
                    <a:pt x="143" y="128"/>
                  </a:lnTo>
                  <a:lnTo>
                    <a:pt x="140" y="127"/>
                  </a:lnTo>
                  <a:lnTo>
                    <a:pt x="139" y="124"/>
                  </a:lnTo>
                  <a:lnTo>
                    <a:pt x="136" y="123"/>
                  </a:lnTo>
                  <a:lnTo>
                    <a:pt x="135" y="124"/>
                  </a:lnTo>
                  <a:lnTo>
                    <a:pt x="132" y="127"/>
                  </a:lnTo>
                  <a:lnTo>
                    <a:pt x="130" y="127"/>
                  </a:lnTo>
                  <a:lnTo>
                    <a:pt x="127" y="123"/>
                  </a:lnTo>
                  <a:lnTo>
                    <a:pt x="126" y="123"/>
                  </a:lnTo>
                  <a:lnTo>
                    <a:pt x="124" y="127"/>
                  </a:lnTo>
                  <a:lnTo>
                    <a:pt x="123" y="127"/>
                  </a:lnTo>
                  <a:lnTo>
                    <a:pt x="122" y="128"/>
                  </a:lnTo>
                  <a:lnTo>
                    <a:pt x="120" y="131"/>
                  </a:lnTo>
                  <a:lnTo>
                    <a:pt x="117" y="129"/>
                  </a:lnTo>
                  <a:lnTo>
                    <a:pt x="115" y="127"/>
                  </a:lnTo>
                  <a:lnTo>
                    <a:pt x="114" y="126"/>
                  </a:lnTo>
                  <a:lnTo>
                    <a:pt x="111" y="124"/>
                  </a:lnTo>
                  <a:lnTo>
                    <a:pt x="109" y="123"/>
                  </a:lnTo>
                  <a:lnTo>
                    <a:pt x="109" y="121"/>
                  </a:lnTo>
                  <a:lnTo>
                    <a:pt x="105" y="118"/>
                  </a:lnTo>
                  <a:lnTo>
                    <a:pt x="100" y="116"/>
                  </a:lnTo>
                  <a:lnTo>
                    <a:pt x="95" y="115"/>
                  </a:lnTo>
                  <a:lnTo>
                    <a:pt x="94" y="117"/>
                  </a:lnTo>
                  <a:lnTo>
                    <a:pt x="94" y="120"/>
                  </a:lnTo>
                  <a:lnTo>
                    <a:pt x="92" y="122"/>
                  </a:lnTo>
                  <a:lnTo>
                    <a:pt x="91" y="123"/>
                  </a:lnTo>
                  <a:lnTo>
                    <a:pt x="92" y="127"/>
                  </a:lnTo>
                  <a:lnTo>
                    <a:pt x="91" y="128"/>
                  </a:lnTo>
                  <a:lnTo>
                    <a:pt x="91" y="131"/>
                  </a:lnTo>
                  <a:lnTo>
                    <a:pt x="91" y="133"/>
                  </a:lnTo>
                  <a:lnTo>
                    <a:pt x="91" y="139"/>
                  </a:lnTo>
                  <a:lnTo>
                    <a:pt x="91" y="142"/>
                  </a:lnTo>
                  <a:lnTo>
                    <a:pt x="88" y="141"/>
                  </a:lnTo>
                  <a:lnTo>
                    <a:pt x="85" y="140"/>
                  </a:lnTo>
                  <a:lnTo>
                    <a:pt x="84" y="139"/>
                  </a:lnTo>
                  <a:lnTo>
                    <a:pt x="84" y="138"/>
                  </a:lnTo>
                  <a:lnTo>
                    <a:pt x="82" y="136"/>
                  </a:lnTo>
                  <a:lnTo>
                    <a:pt x="80" y="135"/>
                  </a:lnTo>
                  <a:lnTo>
                    <a:pt x="82" y="132"/>
                  </a:lnTo>
                  <a:lnTo>
                    <a:pt x="79" y="131"/>
                  </a:lnTo>
                  <a:lnTo>
                    <a:pt x="77" y="130"/>
                  </a:lnTo>
                  <a:lnTo>
                    <a:pt x="76" y="128"/>
                  </a:lnTo>
                  <a:lnTo>
                    <a:pt x="73" y="128"/>
                  </a:lnTo>
                  <a:lnTo>
                    <a:pt x="72" y="127"/>
                  </a:lnTo>
                  <a:lnTo>
                    <a:pt x="72" y="126"/>
                  </a:lnTo>
                  <a:lnTo>
                    <a:pt x="71" y="126"/>
                  </a:lnTo>
                  <a:lnTo>
                    <a:pt x="70" y="124"/>
                  </a:lnTo>
                  <a:lnTo>
                    <a:pt x="67" y="123"/>
                  </a:lnTo>
                  <a:lnTo>
                    <a:pt x="64" y="121"/>
                  </a:lnTo>
                  <a:lnTo>
                    <a:pt x="61" y="120"/>
                  </a:lnTo>
                  <a:lnTo>
                    <a:pt x="61" y="116"/>
                  </a:lnTo>
                  <a:lnTo>
                    <a:pt x="60" y="115"/>
                  </a:lnTo>
                  <a:lnTo>
                    <a:pt x="58" y="112"/>
                  </a:lnTo>
                  <a:lnTo>
                    <a:pt x="53" y="111"/>
                  </a:lnTo>
                  <a:lnTo>
                    <a:pt x="49" y="111"/>
                  </a:lnTo>
                  <a:lnTo>
                    <a:pt x="43" y="105"/>
                  </a:lnTo>
                  <a:lnTo>
                    <a:pt x="39" y="104"/>
                  </a:lnTo>
                  <a:lnTo>
                    <a:pt x="37" y="103"/>
                  </a:lnTo>
                  <a:lnTo>
                    <a:pt x="36" y="103"/>
                  </a:lnTo>
                  <a:lnTo>
                    <a:pt x="32" y="103"/>
                  </a:lnTo>
                  <a:lnTo>
                    <a:pt x="28" y="103"/>
                  </a:lnTo>
                  <a:lnTo>
                    <a:pt x="24" y="102"/>
                  </a:lnTo>
                  <a:lnTo>
                    <a:pt x="21" y="100"/>
                  </a:lnTo>
                  <a:lnTo>
                    <a:pt x="18" y="102"/>
                  </a:lnTo>
                  <a:lnTo>
                    <a:pt x="13" y="100"/>
                  </a:lnTo>
                  <a:lnTo>
                    <a:pt x="11" y="100"/>
                  </a:lnTo>
                  <a:lnTo>
                    <a:pt x="6" y="103"/>
                  </a:lnTo>
                  <a:lnTo>
                    <a:pt x="0" y="103"/>
                  </a:lnTo>
                  <a:lnTo>
                    <a:pt x="0" y="102"/>
                  </a:lnTo>
                  <a:lnTo>
                    <a:pt x="0" y="96"/>
                  </a:lnTo>
                  <a:lnTo>
                    <a:pt x="1" y="92"/>
                  </a:lnTo>
                  <a:lnTo>
                    <a:pt x="0" y="91"/>
                  </a:lnTo>
                  <a:lnTo>
                    <a:pt x="0" y="82"/>
                  </a:lnTo>
                  <a:lnTo>
                    <a:pt x="0" y="81"/>
                  </a:lnTo>
                </a:path>
              </a:pathLst>
            </a:custGeom>
            <a:solidFill>
              <a:srgbClr val="CCFFFF"/>
            </a:solidFill>
            <a:ln w="12700">
              <a:solidFill>
                <a:srgbClr val="FFFF00"/>
              </a:solidFill>
              <a:round/>
              <a:headEnd/>
              <a:tailEnd/>
            </a:ln>
          </p:spPr>
          <p:txBody>
            <a:bodyPr/>
            <a:lstStyle/>
            <a:p>
              <a:endParaRPr lang="zh-CN" altLang="en-US"/>
            </a:p>
          </p:txBody>
        </p:sp>
        <p:sp>
          <p:nvSpPr>
            <p:cNvPr id="61484" name="Freeform 158">
              <a:extLst>
                <a:ext uri="{FF2B5EF4-FFF2-40B4-BE49-F238E27FC236}">
                  <a16:creationId xmlns:a16="http://schemas.microsoft.com/office/drawing/2014/main" id="{07A344FF-04D8-4A6C-9C4C-BF01D7D5821C}"/>
                </a:ext>
              </a:extLst>
            </p:cNvPr>
            <p:cNvSpPr>
              <a:spLocks/>
            </p:cNvSpPr>
            <p:nvPr/>
          </p:nvSpPr>
          <p:spPr bwMode="auto">
            <a:xfrm>
              <a:off x="2774" y="1483"/>
              <a:ext cx="612" cy="514"/>
            </a:xfrm>
            <a:custGeom>
              <a:avLst/>
              <a:gdLst>
                <a:gd name="T0" fmla="*/ 102 w 612"/>
                <a:gd name="T1" fmla="*/ 345 h 514"/>
                <a:gd name="T2" fmla="*/ 163 w 612"/>
                <a:gd name="T3" fmla="*/ 372 h 514"/>
                <a:gd name="T4" fmla="*/ 242 w 612"/>
                <a:gd name="T5" fmla="*/ 354 h 514"/>
                <a:gd name="T6" fmla="*/ 320 w 612"/>
                <a:gd name="T7" fmla="*/ 322 h 514"/>
                <a:gd name="T8" fmla="*/ 343 w 612"/>
                <a:gd name="T9" fmla="*/ 273 h 514"/>
                <a:gd name="T10" fmla="*/ 388 w 612"/>
                <a:gd name="T11" fmla="*/ 258 h 514"/>
                <a:gd name="T12" fmla="*/ 448 w 612"/>
                <a:gd name="T13" fmla="*/ 222 h 514"/>
                <a:gd name="T14" fmla="*/ 500 w 612"/>
                <a:gd name="T15" fmla="*/ 211 h 514"/>
                <a:gd name="T16" fmla="*/ 455 w 612"/>
                <a:gd name="T17" fmla="*/ 172 h 514"/>
                <a:gd name="T18" fmla="*/ 406 w 612"/>
                <a:gd name="T19" fmla="*/ 177 h 514"/>
                <a:gd name="T20" fmla="*/ 446 w 612"/>
                <a:gd name="T21" fmla="*/ 121 h 514"/>
                <a:gd name="T22" fmla="*/ 476 w 612"/>
                <a:gd name="T23" fmla="*/ 87 h 514"/>
                <a:gd name="T24" fmla="*/ 497 w 612"/>
                <a:gd name="T25" fmla="*/ 33 h 514"/>
                <a:gd name="T26" fmla="*/ 503 w 612"/>
                <a:gd name="T27" fmla="*/ 3 h 514"/>
                <a:gd name="T28" fmla="*/ 513 w 612"/>
                <a:gd name="T29" fmla="*/ 26 h 514"/>
                <a:gd name="T30" fmla="*/ 536 w 612"/>
                <a:gd name="T31" fmla="*/ 30 h 514"/>
                <a:gd name="T32" fmla="*/ 561 w 612"/>
                <a:gd name="T33" fmla="*/ 58 h 514"/>
                <a:gd name="T34" fmla="*/ 587 w 612"/>
                <a:gd name="T35" fmla="*/ 42 h 514"/>
                <a:gd name="T36" fmla="*/ 599 w 612"/>
                <a:gd name="T37" fmla="*/ 89 h 514"/>
                <a:gd name="T38" fmla="*/ 597 w 612"/>
                <a:gd name="T39" fmla="*/ 118 h 514"/>
                <a:gd name="T40" fmla="*/ 587 w 612"/>
                <a:gd name="T41" fmla="*/ 143 h 514"/>
                <a:gd name="T42" fmla="*/ 561 w 612"/>
                <a:gd name="T43" fmla="*/ 171 h 514"/>
                <a:gd name="T44" fmla="*/ 575 w 612"/>
                <a:gd name="T45" fmla="*/ 193 h 514"/>
                <a:gd name="T46" fmla="*/ 569 w 612"/>
                <a:gd name="T47" fmla="*/ 203 h 514"/>
                <a:gd name="T48" fmla="*/ 568 w 612"/>
                <a:gd name="T49" fmla="*/ 231 h 514"/>
                <a:gd name="T50" fmla="*/ 545 w 612"/>
                <a:gd name="T51" fmla="*/ 236 h 514"/>
                <a:gd name="T52" fmla="*/ 555 w 612"/>
                <a:gd name="T53" fmla="*/ 257 h 514"/>
                <a:gd name="T54" fmla="*/ 575 w 612"/>
                <a:gd name="T55" fmla="*/ 274 h 514"/>
                <a:gd name="T56" fmla="*/ 590 w 612"/>
                <a:gd name="T57" fmla="*/ 298 h 514"/>
                <a:gd name="T58" fmla="*/ 587 w 612"/>
                <a:gd name="T59" fmla="*/ 323 h 514"/>
                <a:gd name="T60" fmla="*/ 566 w 612"/>
                <a:gd name="T61" fmla="*/ 329 h 514"/>
                <a:gd name="T62" fmla="*/ 530 w 612"/>
                <a:gd name="T63" fmla="*/ 353 h 514"/>
                <a:gd name="T64" fmla="*/ 513 w 612"/>
                <a:gd name="T65" fmla="*/ 352 h 514"/>
                <a:gd name="T66" fmla="*/ 503 w 612"/>
                <a:gd name="T67" fmla="*/ 380 h 514"/>
                <a:gd name="T68" fmla="*/ 479 w 612"/>
                <a:gd name="T69" fmla="*/ 376 h 514"/>
                <a:gd name="T70" fmla="*/ 472 w 612"/>
                <a:gd name="T71" fmla="*/ 353 h 514"/>
                <a:gd name="T72" fmla="*/ 444 w 612"/>
                <a:gd name="T73" fmla="*/ 357 h 514"/>
                <a:gd name="T74" fmla="*/ 424 w 612"/>
                <a:gd name="T75" fmla="*/ 367 h 514"/>
                <a:gd name="T76" fmla="*/ 398 w 612"/>
                <a:gd name="T77" fmla="*/ 362 h 514"/>
                <a:gd name="T78" fmla="*/ 383 w 612"/>
                <a:gd name="T79" fmla="*/ 382 h 514"/>
                <a:gd name="T80" fmla="*/ 383 w 612"/>
                <a:gd name="T81" fmla="*/ 409 h 514"/>
                <a:gd name="T82" fmla="*/ 357 w 612"/>
                <a:gd name="T83" fmla="*/ 422 h 514"/>
                <a:gd name="T84" fmla="*/ 335 w 612"/>
                <a:gd name="T85" fmla="*/ 438 h 514"/>
                <a:gd name="T86" fmla="*/ 311 w 612"/>
                <a:gd name="T87" fmla="*/ 453 h 514"/>
                <a:gd name="T88" fmla="*/ 297 w 612"/>
                <a:gd name="T89" fmla="*/ 455 h 514"/>
                <a:gd name="T90" fmla="*/ 279 w 612"/>
                <a:gd name="T91" fmla="*/ 465 h 514"/>
                <a:gd name="T92" fmla="*/ 262 w 612"/>
                <a:gd name="T93" fmla="*/ 491 h 514"/>
                <a:gd name="T94" fmla="*/ 248 w 612"/>
                <a:gd name="T95" fmla="*/ 509 h 514"/>
                <a:gd name="T96" fmla="*/ 227 w 612"/>
                <a:gd name="T97" fmla="*/ 498 h 514"/>
                <a:gd name="T98" fmla="*/ 210 w 612"/>
                <a:gd name="T99" fmla="*/ 474 h 514"/>
                <a:gd name="T100" fmla="*/ 207 w 612"/>
                <a:gd name="T101" fmla="*/ 454 h 514"/>
                <a:gd name="T102" fmla="*/ 189 w 612"/>
                <a:gd name="T103" fmla="*/ 482 h 514"/>
                <a:gd name="T104" fmla="*/ 171 w 612"/>
                <a:gd name="T105" fmla="*/ 506 h 514"/>
                <a:gd name="T106" fmla="*/ 143 w 612"/>
                <a:gd name="T107" fmla="*/ 506 h 514"/>
                <a:gd name="T108" fmla="*/ 148 w 612"/>
                <a:gd name="T109" fmla="*/ 465 h 514"/>
                <a:gd name="T110" fmla="*/ 117 w 612"/>
                <a:gd name="T111" fmla="*/ 455 h 514"/>
                <a:gd name="T112" fmla="*/ 84 w 612"/>
                <a:gd name="T113" fmla="*/ 465 h 514"/>
                <a:gd name="T114" fmla="*/ 62 w 612"/>
                <a:gd name="T115" fmla="*/ 442 h 514"/>
                <a:gd name="T116" fmla="*/ 53 w 612"/>
                <a:gd name="T117" fmla="*/ 416 h 514"/>
                <a:gd name="T118" fmla="*/ 20 w 612"/>
                <a:gd name="T119" fmla="*/ 401 h 514"/>
                <a:gd name="T120" fmla="*/ 0 w 612"/>
                <a:gd name="T121" fmla="*/ 329 h 5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2"/>
                <a:gd name="T184" fmla="*/ 0 h 514"/>
                <a:gd name="T185" fmla="*/ 612 w 612"/>
                <a:gd name="T186" fmla="*/ 514 h 5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2" h="514">
                  <a:moveTo>
                    <a:pt x="0" y="323"/>
                  </a:moveTo>
                  <a:lnTo>
                    <a:pt x="5" y="325"/>
                  </a:lnTo>
                  <a:lnTo>
                    <a:pt x="16" y="329"/>
                  </a:lnTo>
                  <a:lnTo>
                    <a:pt x="25" y="332"/>
                  </a:lnTo>
                  <a:lnTo>
                    <a:pt x="34" y="333"/>
                  </a:lnTo>
                  <a:lnTo>
                    <a:pt x="42" y="336"/>
                  </a:lnTo>
                  <a:lnTo>
                    <a:pt x="49" y="337"/>
                  </a:lnTo>
                  <a:lnTo>
                    <a:pt x="58" y="337"/>
                  </a:lnTo>
                  <a:lnTo>
                    <a:pt x="64" y="337"/>
                  </a:lnTo>
                  <a:lnTo>
                    <a:pt x="68" y="337"/>
                  </a:lnTo>
                  <a:lnTo>
                    <a:pt x="73" y="337"/>
                  </a:lnTo>
                  <a:lnTo>
                    <a:pt x="83" y="339"/>
                  </a:lnTo>
                  <a:lnTo>
                    <a:pt x="93" y="342"/>
                  </a:lnTo>
                  <a:lnTo>
                    <a:pt x="97" y="343"/>
                  </a:lnTo>
                  <a:lnTo>
                    <a:pt x="102" y="345"/>
                  </a:lnTo>
                  <a:lnTo>
                    <a:pt x="106" y="351"/>
                  </a:lnTo>
                  <a:lnTo>
                    <a:pt x="109" y="354"/>
                  </a:lnTo>
                  <a:lnTo>
                    <a:pt x="114" y="357"/>
                  </a:lnTo>
                  <a:lnTo>
                    <a:pt x="120" y="358"/>
                  </a:lnTo>
                  <a:lnTo>
                    <a:pt x="127" y="360"/>
                  </a:lnTo>
                  <a:lnTo>
                    <a:pt x="129" y="363"/>
                  </a:lnTo>
                  <a:lnTo>
                    <a:pt x="130" y="363"/>
                  </a:lnTo>
                  <a:lnTo>
                    <a:pt x="133" y="365"/>
                  </a:lnTo>
                  <a:lnTo>
                    <a:pt x="135" y="365"/>
                  </a:lnTo>
                  <a:lnTo>
                    <a:pt x="141" y="369"/>
                  </a:lnTo>
                  <a:lnTo>
                    <a:pt x="148" y="371"/>
                  </a:lnTo>
                  <a:lnTo>
                    <a:pt x="154" y="371"/>
                  </a:lnTo>
                  <a:lnTo>
                    <a:pt x="159" y="370"/>
                  </a:lnTo>
                  <a:lnTo>
                    <a:pt x="162" y="370"/>
                  </a:lnTo>
                  <a:lnTo>
                    <a:pt x="163" y="372"/>
                  </a:lnTo>
                  <a:lnTo>
                    <a:pt x="163" y="376"/>
                  </a:lnTo>
                  <a:lnTo>
                    <a:pt x="168" y="377"/>
                  </a:lnTo>
                  <a:lnTo>
                    <a:pt x="169" y="377"/>
                  </a:lnTo>
                  <a:lnTo>
                    <a:pt x="174" y="380"/>
                  </a:lnTo>
                  <a:lnTo>
                    <a:pt x="175" y="379"/>
                  </a:lnTo>
                  <a:lnTo>
                    <a:pt x="180" y="374"/>
                  </a:lnTo>
                  <a:lnTo>
                    <a:pt x="183" y="372"/>
                  </a:lnTo>
                  <a:lnTo>
                    <a:pt x="198" y="365"/>
                  </a:lnTo>
                  <a:lnTo>
                    <a:pt x="212" y="359"/>
                  </a:lnTo>
                  <a:lnTo>
                    <a:pt x="221" y="357"/>
                  </a:lnTo>
                  <a:lnTo>
                    <a:pt x="224" y="356"/>
                  </a:lnTo>
                  <a:lnTo>
                    <a:pt x="226" y="354"/>
                  </a:lnTo>
                  <a:lnTo>
                    <a:pt x="228" y="353"/>
                  </a:lnTo>
                  <a:lnTo>
                    <a:pt x="235" y="356"/>
                  </a:lnTo>
                  <a:lnTo>
                    <a:pt x="242" y="354"/>
                  </a:lnTo>
                  <a:lnTo>
                    <a:pt x="249" y="354"/>
                  </a:lnTo>
                  <a:lnTo>
                    <a:pt x="253" y="356"/>
                  </a:lnTo>
                  <a:lnTo>
                    <a:pt x="260" y="356"/>
                  </a:lnTo>
                  <a:lnTo>
                    <a:pt x="263" y="356"/>
                  </a:lnTo>
                  <a:lnTo>
                    <a:pt x="269" y="356"/>
                  </a:lnTo>
                  <a:lnTo>
                    <a:pt x="275" y="354"/>
                  </a:lnTo>
                  <a:lnTo>
                    <a:pt x="282" y="349"/>
                  </a:lnTo>
                  <a:lnTo>
                    <a:pt x="285" y="349"/>
                  </a:lnTo>
                  <a:lnTo>
                    <a:pt x="288" y="348"/>
                  </a:lnTo>
                  <a:lnTo>
                    <a:pt x="294" y="345"/>
                  </a:lnTo>
                  <a:lnTo>
                    <a:pt x="299" y="341"/>
                  </a:lnTo>
                  <a:lnTo>
                    <a:pt x="304" y="335"/>
                  </a:lnTo>
                  <a:lnTo>
                    <a:pt x="308" y="328"/>
                  </a:lnTo>
                  <a:lnTo>
                    <a:pt x="311" y="325"/>
                  </a:lnTo>
                  <a:lnTo>
                    <a:pt x="320" y="322"/>
                  </a:lnTo>
                  <a:lnTo>
                    <a:pt x="324" y="320"/>
                  </a:lnTo>
                  <a:lnTo>
                    <a:pt x="329" y="315"/>
                  </a:lnTo>
                  <a:lnTo>
                    <a:pt x="331" y="313"/>
                  </a:lnTo>
                  <a:lnTo>
                    <a:pt x="329" y="307"/>
                  </a:lnTo>
                  <a:lnTo>
                    <a:pt x="323" y="302"/>
                  </a:lnTo>
                  <a:lnTo>
                    <a:pt x="320" y="295"/>
                  </a:lnTo>
                  <a:lnTo>
                    <a:pt x="319" y="291"/>
                  </a:lnTo>
                  <a:lnTo>
                    <a:pt x="322" y="286"/>
                  </a:lnTo>
                  <a:lnTo>
                    <a:pt x="322" y="283"/>
                  </a:lnTo>
                  <a:lnTo>
                    <a:pt x="323" y="278"/>
                  </a:lnTo>
                  <a:lnTo>
                    <a:pt x="329" y="272"/>
                  </a:lnTo>
                  <a:lnTo>
                    <a:pt x="333" y="270"/>
                  </a:lnTo>
                  <a:lnTo>
                    <a:pt x="339" y="270"/>
                  </a:lnTo>
                  <a:lnTo>
                    <a:pt x="343" y="273"/>
                  </a:lnTo>
                  <a:lnTo>
                    <a:pt x="346" y="277"/>
                  </a:lnTo>
                  <a:lnTo>
                    <a:pt x="348" y="278"/>
                  </a:lnTo>
                  <a:lnTo>
                    <a:pt x="356" y="278"/>
                  </a:lnTo>
                  <a:lnTo>
                    <a:pt x="361" y="278"/>
                  </a:lnTo>
                  <a:lnTo>
                    <a:pt x="365" y="278"/>
                  </a:lnTo>
                  <a:lnTo>
                    <a:pt x="366" y="278"/>
                  </a:lnTo>
                  <a:lnTo>
                    <a:pt x="368" y="279"/>
                  </a:lnTo>
                  <a:lnTo>
                    <a:pt x="371" y="277"/>
                  </a:lnTo>
                  <a:lnTo>
                    <a:pt x="375" y="274"/>
                  </a:lnTo>
                  <a:lnTo>
                    <a:pt x="379" y="273"/>
                  </a:lnTo>
                  <a:lnTo>
                    <a:pt x="381" y="270"/>
                  </a:lnTo>
                  <a:lnTo>
                    <a:pt x="383" y="266"/>
                  </a:lnTo>
                  <a:lnTo>
                    <a:pt x="386" y="263"/>
                  </a:lnTo>
                  <a:lnTo>
                    <a:pt x="388" y="261"/>
                  </a:lnTo>
                  <a:lnTo>
                    <a:pt x="388" y="258"/>
                  </a:lnTo>
                  <a:lnTo>
                    <a:pt x="391" y="257"/>
                  </a:lnTo>
                  <a:lnTo>
                    <a:pt x="395" y="259"/>
                  </a:lnTo>
                  <a:lnTo>
                    <a:pt x="401" y="259"/>
                  </a:lnTo>
                  <a:lnTo>
                    <a:pt x="408" y="257"/>
                  </a:lnTo>
                  <a:lnTo>
                    <a:pt x="415" y="252"/>
                  </a:lnTo>
                  <a:lnTo>
                    <a:pt x="420" y="249"/>
                  </a:lnTo>
                  <a:lnTo>
                    <a:pt x="424" y="246"/>
                  </a:lnTo>
                  <a:lnTo>
                    <a:pt x="424" y="243"/>
                  </a:lnTo>
                  <a:lnTo>
                    <a:pt x="424" y="238"/>
                  </a:lnTo>
                  <a:lnTo>
                    <a:pt x="427" y="232"/>
                  </a:lnTo>
                  <a:lnTo>
                    <a:pt x="431" y="229"/>
                  </a:lnTo>
                  <a:lnTo>
                    <a:pt x="436" y="226"/>
                  </a:lnTo>
                  <a:lnTo>
                    <a:pt x="443" y="226"/>
                  </a:lnTo>
                  <a:lnTo>
                    <a:pt x="446" y="224"/>
                  </a:lnTo>
                  <a:lnTo>
                    <a:pt x="448" y="222"/>
                  </a:lnTo>
                  <a:lnTo>
                    <a:pt x="449" y="217"/>
                  </a:lnTo>
                  <a:lnTo>
                    <a:pt x="452" y="217"/>
                  </a:lnTo>
                  <a:lnTo>
                    <a:pt x="455" y="220"/>
                  </a:lnTo>
                  <a:lnTo>
                    <a:pt x="462" y="214"/>
                  </a:lnTo>
                  <a:lnTo>
                    <a:pt x="467" y="211"/>
                  </a:lnTo>
                  <a:lnTo>
                    <a:pt x="472" y="212"/>
                  </a:lnTo>
                  <a:lnTo>
                    <a:pt x="476" y="212"/>
                  </a:lnTo>
                  <a:lnTo>
                    <a:pt x="478" y="210"/>
                  </a:lnTo>
                  <a:lnTo>
                    <a:pt x="481" y="211"/>
                  </a:lnTo>
                  <a:lnTo>
                    <a:pt x="486" y="213"/>
                  </a:lnTo>
                  <a:lnTo>
                    <a:pt x="491" y="212"/>
                  </a:lnTo>
                  <a:lnTo>
                    <a:pt x="496" y="213"/>
                  </a:lnTo>
                  <a:lnTo>
                    <a:pt x="498" y="212"/>
                  </a:lnTo>
                  <a:lnTo>
                    <a:pt x="498" y="211"/>
                  </a:lnTo>
                  <a:lnTo>
                    <a:pt x="500" y="211"/>
                  </a:lnTo>
                  <a:lnTo>
                    <a:pt x="500" y="206"/>
                  </a:lnTo>
                  <a:lnTo>
                    <a:pt x="500" y="203"/>
                  </a:lnTo>
                  <a:lnTo>
                    <a:pt x="497" y="199"/>
                  </a:lnTo>
                  <a:lnTo>
                    <a:pt x="495" y="196"/>
                  </a:lnTo>
                  <a:lnTo>
                    <a:pt x="491" y="192"/>
                  </a:lnTo>
                  <a:lnTo>
                    <a:pt x="490" y="189"/>
                  </a:lnTo>
                  <a:lnTo>
                    <a:pt x="485" y="184"/>
                  </a:lnTo>
                  <a:lnTo>
                    <a:pt x="483" y="184"/>
                  </a:lnTo>
                  <a:lnTo>
                    <a:pt x="480" y="180"/>
                  </a:lnTo>
                  <a:lnTo>
                    <a:pt x="479" y="179"/>
                  </a:lnTo>
                  <a:lnTo>
                    <a:pt x="473" y="178"/>
                  </a:lnTo>
                  <a:lnTo>
                    <a:pt x="470" y="175"/>
                  </a:lnTo>
                  <a:lnTo>
                    <a:pt x="467" y="171"/>
                  </a:lnTo>
                  <a:lnTo>
                    <a:pt x="461" y="171"/>
                  </a:lnTo>
                  <a:lnTo>
                    <a:pt x="455" y="172"/>
                  </a:lnTo>
                  <a:lnTo>
                    <a:pt x="453" y="172"/>
                  </a:lnTo>
                  <a:lnTo>
                    <a:pt x="452" y="172"/>
                  </a:lnTo>
                  <a:lnTo>
                    <a:pt x="444" y="184"/>
                  </a:lnTo>
                  <a:lnTo>
                    <a:pt x="441" y="181"/>
                  </a:lnTo>
                  <a:lnTo>
                    <a:pt x="435" y="178"/>
                  </a:lnTo>
                  <a:lnTo>
                    <a:pt x="430" y="177"/>
                  </a:lnTo>
                  <a:lnTo>
                    <a:pt x="424" y="179"/>
                  </a:lnTo>
                  <a:lnTo>
                    <a:pt x="421" y="179"/>
                  </a:lnTo>
                  <a:lnTo>
                    <a:pt x="418" y="180"/>
                  </a:lnTo>
                  <a:lnTo>
                    <a:pt x="415" y="182"/>
                  </a:lnTo>
                  <a:lnTo>
                    <a:pt x="415" y="184"/>
                  </a:lnTo>
                  <a:lnTo>
                    <a:pt x="412" y="184"/>
                  </a:lnTo>
                  <a:lnTo>
                    <a:pt x="407" y="179"/>
                  </a:lnTo>
                  <a:lnTo>
                    <a:pt x="406" y="177"/>
                  </a:lnTo>
                  <a:lnTo>
                    <a:pt x="406" y="172"/>
                  </a:lnTo>
                  <a:lnTo>
                    <a:pt x="406" y="171"/>
                  </a:lnTo>
                  <a:lnTo>
                    <a:pt x="409" y="167"/>
                  </a:lnTo>
                  <a:lnTo>
                    <a:pt x="408" y="163"/>
                  </a:lnTo>
                  <a:lnTo>
                    <a:pt x="408" y="157"/>
                  </a:lnTo>
                  <a:lnTo>
                    <a:pt x="412" y="154"/>
                  </a:lnTo>
                  <a:lnTo>
                    <a:pt x="415" y="149"/>
                  </a:lnTo>
                  <a:lnTo>
                    <a:pt x="415" y="144"/>
                  </a:lnTo>
                  <a:lnTo>
                    <a:pt x="426" y="117"/>
                  </a:lnTo>
                  <a:lnTo>
                    <a:pt x="427" y="114"/>
                  </a:lnTo>
                  <a:lnTo>
                    <a:pt x="432" y="118"/>
                  </a:lnTo>
                  <a:lnTo>
                    <a:pt x="436" y="121"/>
                  </a:lnTo>
                  <a:lnTo>
                    <a:pt x="439" y="120"/>
                  </a:lnTo>
                  <a:lnTo>
                    <a:pt x="443" y="119"/>
                  </a:lnTo>
                  <a:lnTo>
                    <a:pt x="446" y="121"/>
                  </a:lnTo>
                  <a:lnTo>
                    <a:pt x="449" y="123"/>
                  </a:lnTo>
                  <a:lnTo>
                    <a:pt x="452" y="121"/>
                  </a:lnTo>
                  <a:lnTo>
                    <a:pt x="457" y="118"/>
                  </a:lnTo>
                  <a:lnTo>
                    <a:pt x="460" y="114"/>
                  </a:lnTo>
                  <a:lnTo>
                    <a:pt x="464" y="110"/>
                  </a:lnTo>
                  <a:lnTo>
                    <a:pt x="468" y="109"/>
                  </a:lnTo>
                  <a:lnTo>
                    <a:pt x="473" y="108"/>
                  </a:lnTo>
                  <a:lnTo>
                    <a:pt x="476" y="104"/>
                  </a:lnTo>
                  <a:lnTo>
                    <a:pt x="478" y="101"/>
                  </a:lnTo>
                  <a:lnTo>
                    <a:pt x="478" y="99"/>
                  </a:lnTo>
                  <a:lnTo>
                    <a:pt x="478" y="97"/>
                  </a:lnTo>
                  <a:lnTo>
                    <a:pt x="474" y="95"/>
                  </a:lnTo>
                  <a:lnTo>
                    <a:pt x="474" y="94"/>
                  </a:lnTo>
                  <a:lnTo>
                    <a:pt x="475" y="92"/>
                  </a:lnTo>
                  <a:lnTo>
                    <a:pt x="476" y="87"/>
                  </a:lnTo>
                  <a:lnTo>
                    <a:pt x="479" y="84"/>
                  </a:lnTo>
                  <a:lnTo>
                    <a:pt x="479" y="81"/>
                  </a:lnTo>
                  <a:lnTo>
                    <a:pt x="479" y="77"/>
                  </a:lnTo>
                  <a:lnTo>
                    <a:pt x="483" y="73"/>
                  </a:lnTo>
                  <a:lnTo>
                    <a:pt x="483" y="70"/>
                  </a:lnTo>
                  <a:lnTo>
                    <a:pt x="486" y="63"/>
                  </a:lnTo>
                  <a:lnTo>
                    <a:pt x="487" y="59"/>
                  </a:lnTo>
                  <a:lnTo>
                    <a:pt x="487" y="54"/>
                  </a:lnTo>
                  <a:lnTo>
                    <a:pt x="491" y="50"/>
                  </a:lnTo>
                  <a:lnTo>
                    <a:pt x="495" y="46"/>
                  </a:lnTo>
                  <a:lnTo>
                    <a:pt x="498" y="46"/>
                  </a:lnTo>
                  <a:lnTo>
                    <a:pt x="499" y="42"/>
                  </a:lnTo>
                  <a:lnTo>
                    <a:pt x="501" y="38"/>
                  </a:lnTo>
                  <a:lnTo>
                    <a:pt x="500" y="34"/>
                  </a:lnTo>
                  <a:lnTo>
                    <a:pt x="497" y="33"/>
                  </a:lnTo>
                  <a:lnTo>
                    <a:pt x="496" y="29"/>
                  </a:lnTo>
                  <a:lnTo>
                    <a:pt x="497" y="26"/>
                  </a:lnTo>
                  <a:lnTo>
                    <a:pt x="492" y="23"/>
                  </a:lnTo>
                  <a:lnTo>
                    <a:pt x="488" y="25"/>
                  </a:lnTo>
                  <a:lnTo>
                    <a:pt x="484" y="26"/>
                  </a:lnTo>
                  <a:lnTo>
                    <a:pt x="484" y="22"/>
                  </a:lnTo>
                  <a:lnTo>
                    <a:pt x="483" y="20"/>
                  </a:lnTo>
                  <a:lnTo>
                    <a:pt x="488" y="18"/>
                  </a:lnTo>
                  <a:lnTo>
                    <a:pt x="491" y="13"/>
                  </a:lnTo>
                  <a:lnTo>
                    <a:pt x="493" y="10"/>
                  </a:lnTo>
                  <a:lnTo>
                    <a:pt x="495" y="7"/>
                  </a:lnTo>
                  <a:lnTo>
                    <a:pt x="495" y="5"/>
                  </a:lnTo>
                  <a:lnTo>
                    <a:pt x="498" y="4"/>
                  </a:lnTo>
                  <a:lnTo>
                    <a:pt x="499" y="3"/>
                  </a:lnTo>
                  <a:lnTo>
                    <a:pt x="503" y="3"/>
                  </a:lnTo>
                  <a:lnTo>
                    <a:pt x="506" y="2"/>
                  </a:lnTo>
                  <a:lnTo>
                    <a:pt x="510" y="1"/>
                  </a:lnTo>
                  <a:lnTo>
                    <a:pt x="511" y="0"/>
                  </a:lnTo>
                  <a:lnTo>
                    <a:pt x="513" y="3"/>
                  </a:lnTo>
                  <a:lnTo>
                    <a:pt x="515" y="6"/>
                  </a:lnTo>
                  <a:lnTo>
                    <a:pt x="518" y="8"/>
                  </a:lnTo>
                  <a:lnTo>
                    <a:pt x="516" y="10"/>
                  </a:lnTo>
                  <a:lnTo>
                    <a:pt x="515" y="13"/>
                  </a:lnTo>
                  <a:lnTo>
                    <a:pt x="515" y="15"/>
                  </a:lnTo>
                  <a:lnTo>
                    <a:pt x="513" y="18"/>
                  </a:lnTo>
                  <a:lnTo>
                    <a:pt x="510" y="20"/>
                  </a:lnTo>
                  <a:lnTo>
                    <a:pt x="510" y="22"/>
                  </a:lnTo>
                  <a:lnTo>
                    <a:pt x="508" y="24"/>
                  </a:lnTo>
                  <a:lnTo>
                    <a:pt x="510" y="25"/>
                  </a:lnTo>
                  <a:lnTo>
                    <a:pt x="513" y="26"/>
                  </a:lnTo>
                  <a:lnTo>
                    <a:pt x="514" y="27"/>
                  </a:lnTo>
                  <a:lnTo>
                    <a:pt x="516" y="27"/>
                  </a:lnTo>
                  <a:lnTo>
                    <a:pt x="518" y="29"/>
                  </a:lnTo>
                  <a:lnTo>
                    <a:pt x="519" y="30"/>
                  </a:lnTo>
                  <a:lnTo>
                    <a:pt x="520" y="30"/>
                  </a:lnTo>
                  <a:lnTo>
                    <a:pt x="522" y="31"/>
                  </a:lnTo>
                  <a:lnTo>
                    <a:pt x="525" y="31"/>
                  </a:lnTo>
                  <a:lnTo>
                    <a:pt x="525" y="30"/>
                  </a:lnTo>
                  <a:lnTo>
                    <a:pt x="526" y="27"/>
                  </a:lnTo>
                  <a:lnTo>
                    <a:pt x="527" y="25"/>
                  </a:lnTo>
                  <a:lnTo>
                    <a:pt x="527" y="24"/>
                  </a:lnTo>
                  <a:lnTo>
                    <a:pt x="530" y="24"/>
                  </a:lnTo>
                  <a:lnTo>
                    <a:pt x="533" y="26"/>
                  </a:lnTo>
                  <a:lnTo>
                    <a:pt x="534" y="27"/>
                  </a:lnTo>
                  <a:lnTo>
                    <a:pt x="536" y="30"/>
                  </a:lnTo>
                  <a:lnTo>
                    <a:pt x="540" y="30"/>
                  </a:lnTo>
                  <a:lnTo>
                    <a:pt x="539" y="31"/>
                  </a:lnTo>
                  <a:lnTo>
                    <a:pt x="538" y="33"/>
                  </a:lnTo>
                  <a:lnTo>
                    <a:pt x="540" y="38"/>
                  </a:lnTo>
                  <a:lnTo>
                    <a:pt x="542" y="42"/>
                  </a:lnTo>
                  <a:lnTo>
                    <a:pt x="545" y="46"/>
                  </a:lnTo>
                  <a:lnTo>
                    <a:pt x="546" y="49"/>
                  </a:lnTo>
                  <a:lnTo>
                    <a:pt x="546" y="54"/>
                  </a:lnTo>
                  <a:lnTo>
                    <a:pt x="548" y="54"/>
                  </a:lnTo>
                  <a:lnTo>
                    <a:pt x="549" y="57"/>
                  </a:lnTo>
                  <a:lnTo>
                    <a:pt x="552" y="58"/>
                  </a:lnTo>
                  <a:lnTo>
                    <a:pt x="556" y="59"/>
                  </a:lnTo>
                  <a:lnTo>
                    <a:pt x="560" y="58"/>
                  </a:lnTo>
                  <a:lnTo>
                    <a:pt x="561" y="58"/>
                  </a:lnTo>
                  <a:lnTo>
                    <a:pt x="564" y="57"/>
                  </a:lnTo>
                  <a:lnTo>
                    <a:pt x="565" y="54"/>
                  </a:lnTo>
                  <a:lnTo>
                    <a:pt x="567" y="55"/>
                  </a:lnTo>
                  <a:lnTo>
                    <a:pt x="572" y="54"/>
                  </a:lnTo>
                  <a:lnTo>
                    <a:pt x="575" y="54"/>
                  </a:lnTo>
                  <a:lnTo>
                    <a:pt x="576" y="54"/>
                  </a:lnTo>
                  <a:lnTo>
                    <a:pt x="578" y="52"/>
                  </a:lnTo>
                  <a:lnTo>
                    <a:pt x="580" y="53"/>
                  </a:lnTo>
                  <a:lnTo>
                    <a:pt x="583" y="51"/>
                  </a:lnTo>
                  <a:lnTo>
                    <a:pt x="585" y="50"/>
                  </a:lnTo>
                  <a:lnTo>
                    <a:pt x="586" y="47"/>
                  </a:lnTo>
                  <a:lnTo>
                    <a:pt x="586" y="46"/>
                  </a:lnTo>
                  <a:lnTo>
                    <a:pt x="587" y="44"/>
                  </a:lnTo>
                  <a:lnTo>
                    <a:pt x="588" y="42"/>
                  </a:lnTo>
                  <a:lnTo>
                    <a:pt x="587" y="42"/>
                  </a:lnTo>
                  <a:lnTo>
                    <a:pt x="593" y="42"/>
                  </a:lnTo>
                  <a:lnTo>
                    <a:pt x="599" y="46"/>
                  </a:lnTo>
                  <a:lnTo>
                    <a:pt x="603" y="51"/>
                  </a:lnTo>
                  <a:lnTo>
                    <a:pt x="608" y="54"/>
                  </a:lnTo>
                  <a:lnTo>
                    <a:pt x="610" y="55"/>
                  </a:lnTo>
                  <a:lnTo>
                    <a:pt x="611" y="58"/>
                  </a:lnTo>
                  <a:lnTo>
                    <a:pt x="610" y="60"/>
                  </a:lnTo>
                  <a:lnTo>
                    <a:pt x="607" y="64"/>
                  </a:lnTo>
                  <a:lnTo>
                    <a:pt x="606" y="66"/>
                  </a:lnTo>
                  <a:lnTo>
                    <a:pt x="608" y="71"/>
                  </a:lnTo>
                  <a:lnTo>
                    <a:pt x="603" y="77"/>
                  </a:lnTo>
                  <a:lnTo>
                    <a:pt x="602" y="81"/>
                  </a:lnTo>
                  <a:lnTo>
                    <a:pt x="601" y="84"/>
                  </a:lnTo>
                  <a:lnTo>
                    <a:pt x="600" y="86"/>
                  </a:lnTo>
                  <a:lnTo>
                    <a:pt x="599" y="89"/>
                  </a:lnTo>
                  <a:lnTo>
                    <a:pt x="599" y="93"/>
                  </a:lnTo>
                  <a:lnTo>
                    <a:pt x="599" y="97"/>
                  </a:lnTo>
                  <a:lnTo>
                    <a:pt x="600" y="97"/>
                  </a:lnTo>
                  <a:lnTo>
                    <a:pt x="600" y="99"/>
                  </a:lnTo>
                  <a:lnTo>
                    <a:pt x="600" y="100"/>
                  </a:lnTo>
                  <a:lnTo>
                    <a:pt x="599" y="101"/>
                  </a:lnTo>
                  <a:lnTo>
                    <a:pt x="600" y="103"/>
                  </a:lnTo>
                  <a:lnTo>
                    <a:pt x="601" y="106"/>
                  </a:lnTo>
                  <a:lnTo>
                    <a:pt x="602" y="109"/>
                  </a:lnTo>
                  <a:lnTo>
                    <a:pt x="603" y="110"/>
                  </a:lnTo>
                  <a:lnTo>
                    <a:pt x="603" y="114"/>
                  </a:lnTo>
                  <a:lnTo>
                    <a:pt x="602" y="116"/>
                  </a:lnTo>
                  <a:lnTo>
                    <a:pt x="601" y="117"/>
                  </a:lnTo>
                  <a:lnTo>
                    <a:pt x="599" y="118"/>
                  </a:lnTo>
                  <a:lnTo>
                    <a:pt x="597" y="118"/>
                  </a:lnTo>
                  <a:lnTo>
                    <a:pt x="596" y="119"/>
                  </a:lnTo>
                  <a:lnTo>
                    <a:pt x="596" y="121"/>
                  </a:lnTo>
                  <a:lnTo>
                    <a:pt x="594" y="126"/>
                  </a:lnTo>
                  <a:lnTo>
                    <a:pt x="592" y="133"/>
                  </a:lnTo>
                  <a:lnTo>
                    <a:pt x="592" y="138"/>
                  </a:lnTo>
                  <a:lnTo>
                    <a:pt x="592" y="142"/>
                  </a:lnTo>
                  <a:lnTo>
                    <a:pt x="593" y="145"/>
                  </a:lnTo>
                  <a:lnTo>
                    <a:pt x="594" y="148"/>
                  </a:lnTo>
                  <a:lnTo>
                    <a:pt x="594" y="149"/>
                  </a:lnTo>
                  <a:lnTo>
                    <a:pt x="594" y="150"/>
                  </a:lnTo>
                  <a:lnTo>
                    <a:pt x="592" y="151"/>
                  </a:lnTo>
                  <a:lnTo>
                    <a:pt x="591" y="151"/>
                  </a:lnTo>
                  <a:lnTo>
                    <a:pt x="589" y="149"/>
                  </a:lnTo>
                  <a:lnTo>
                    <a:pt x="588" y="145"/>
                  </a:lnTo>
                  <a:lnTo>
                    <a:pt x="587" y="143"/>
                  </a:lnTo>
                  <a:lnTo>
                    <a:pt x="587" y="142"/>
                  </a:lnTo>
                  <a:lnTo>
                    <a:pt x="587" y="141"/>
                  </a:lnTo>
                  <a:lnTo>
                    <a:pt x="586" y="140"/>
                  </a:lnTo>
                  <a:lnTo>
                    <a:pt x="585" y="141"/>
                  </a:lnTo>
                  <a:lnTo>
                    <a:pt x="580" y="148"/>
                  </a:lnTo>
                  <a:lnTo>
                    <a:pt x="577" y="153"/>
                  </a:lnTo>
                  <a:lnTo>
                    <a:pt x="575" y="156"/>
                  </a:lnTo>
                  <a:lnTo>
                    <a:pt x="574" y="159"/>
                  </a:lnTo>
                  <a:lnTo>
                    <a:pt x="571" y="159"/>
                  </a:lnTo>
                  <a:lnTo>
                    <a:pt x="569" y="160"/>
                  </a:lnTo>
                  <a:lnTo>
                    <a:pt x="569" y="161"/>
                  </a:lnTo>
                  <a:lnTo>
                    <a:pt x="568" y="163"/>
                  </a:lnTo>
                  <a:lnTo>
                    <a:pt x="567" y="166"/>
                  </a:lnTo>
                  <a:lnTo>
                    <a:pt x="564" y="168"/>
                  </a:lnTo>
                  <a:lnTo>
                    <a:pt x="561" y="171"/>
                  </a:lnTo>
                  <a:lnTo>
                    <a:pt x="558" y="173"/>
                  </a:lnTo>
                  <a:lnTo>
                    <a:pt x="555" y="177"/>
                  </a:lnTo>
                  <a:lnTo>
                    <a:pt x="554" y="179"/>
                  </a:lnTo>
                  <a:lnTo>
                    <a:pt x="553" y="183"/>
                  </a:lnTo>
                  <a:lnTo>
                    <a:pt x="556" y="187"/>
                  </a:lnTo>
                  <a:lnTo>
                    <a:pt x="558" y="189"/>
                  </a:lnTo>
                  <a:lnTo>
                    <a:pt x="561" y="190"/>
                  </a:lnTo>
                  <a:lnTo>
                    <a:pt x="563" y="192"/>
                  </a:lnTo>
                  <a:lnTo>
                    <a:pt x="564" y="194"/>
                  </a:lnTo>
                  <a:lnTo>
                    <a:pt x="566" y="198"/>
                  </a:lnTo>
                  <a:lnTo>
                    <a:pt x="571" y="199"/>
                  </a:lnTo>
                  <a:lnTo>
                    <a:pt x="572" y="198"/>
                  </a:lnTo>
                  <a:lnTo>
                    <a:pt x="572" y="196"/>
                  </a:lnTo>
                  <a:lnTo>
                    <a:pt x="573" y="194"/>
                  </a:lnTo>
                  <a:lnTo>
                    <a:pt x="575" y="193"/>
                  </a:lnTo>
                  <a:lnTo>
                    <a:pt x="573" y="190"/>
                  </a:lnTo>
                  <a:lnTo>
                    <a:pt x="574" y="190"/>
                  </a:lnTo>
                  <a:lnTo>
                    <a:pt x="576" y="190"/>
                  </a:lnTo>
                  <a:lnTo>
                    <a:pt x="577" y="191"/>
                  </a:lnTo>
                  <a:lnTo>
                    <a:pt x="577" y="192"/>
                  </a:lnTo>
                  <a:lnTo>
                    <a:pt x="577" y="194"/>
                  </a:lnTo>
                  <a:lnTo>
                    <a:pt x="580" y="195"/>
                  </a:lnTo>
                  <a:lnTo>
                    <a:pt x="580" y="196"/>
                  </a:lnTo>
                  <a:lnTo>
                    <a:pt x="581" y="198"/>
                  </a:lnTo>
                  <a:lnTo>
                    <a:pt x="580" y="199"/>
                  </a:lnTo>
                  <a:lnTo>
                    <a:pt x="578" y="199"/>
                  </a:lnTo>
                  <a:lnTo>
                    <a:pt x="574" y="199"/>
                  </a:lnTo>
                  <a:lnTo>
                    <a:pt x="573" y="202"/>
                  </a:lnTo>
                  <a:lnTo>
                    <a:pt x="571" y="203"/>
                  </a:lnTo>
                  <a:lnTo>
                    <a:pt x="569" y="203"/>
                  </a:lnTo>
                  <a:lnTo>
                    <a:pt x="569" y="207"/>
                  </a:lnTo>
                  <a:lnTo>
                    <a:pt x="571" y="211"/>
                  </a:lnTo>
                  <a:lnTo>
                    <a:pt x="572" y="212"/>
                  </a:lnTo>
                  <a:lnTo>
                    <a:pt x="574" y="214"/>
                  </a:lnTo>
                  <a:lnTo>
                    <a:pt x="573" y="216"/>
                  </a:lnTo>
                  <a:lnTo>
                    <a:pt x="573" y="218"/>
                  </a:lnTo>
                  <a:lnTo>
                    <a:pt x="572" y="220"/>
                  </a:lnTo>
                  <a:lnTo>
                    <a:pt x="568" y="220"/>
                  </a:lnTo>
                  <a:lnTo>
                    <a:pt x="566" y="221"/>
                  </a:lnTo>
                  <a:lnTo>
                    <a:pt x="566" y="222"/>
                  </a:lnTo>
                  <a:lnTo>
                    <a:pt x="567" y="223"/>
                  </a:lnTo>
                  <a:lnTo>
                    <a:pt x="568" y="226"/>
                  </a:lnTo>
                  <a:lnTo>
                    <a:pt x="567" y="229"/>
                  </a:lnTo>
                  <a:lnTo>
                    <a:pt x="568" y="230"/>
                  </a:lnTo>
                  <a:lnTo>
                    <a:pt x="568" y="231"/>
                  </a:lnTo>
                  <a:lnTo>
                    <a:pt x="569" y="231"/>
                  </a:lnTo>
                  <a:lnTo>
                    <a:pt x="567" y="232"/>
                  </a:lnTo>
                  <a:lnTo>
                    <a:pt x="564" y="232"/>
                  </a:lnTo>
                  <a:lnTo>
                    <a:pt x="563" y="231"/>
                  </a:lnTo>
                  <a:lnTo>
                    <a:pt x="561" y="230"/>
                  </a:lnTo>
                  <a:lnTo>
                    <a:pt x="558" y="228"/>
                  </a:lnTo>
                  <a:lnTo>
                    <a:pt x="556" y="229"/>
                  </a:lnTo>
                  <a:lnTo>
                    <a:pt x="556" y="230"/>
                  </a:lnTo>
                  <a:lnTo>
                    <a:pt x="554" y="230"/>
                  </a:lnTo>
                  <a:lnTo>
                    <a:pt x="543" y="226"/>
                  </a:lnTo>
                  <a:lnTo>
                    <a:pt x="545" y="229"/>
                  </a:lnTo>
                  <a:lnTo>
                    <a:pt x="543" y="232"/>
                  </a:lnTo>
                  <a:lnTo>
                    <a:pt x="543" y="233"/>
                  </a:lnTo>
                  <a:lnTo>
                    <a:pt x="542" y="235"/>
                  </a:lnTo>
                  <a:lnTo>
                    <a:pt x="545" y="236"/>
                  </a:lnTo>
                  <a:lnTo>
                    <a:pt x="548" y="235"/>
                  </a:lnTo>
                  <a:lnTo>
                    <a:pt x="549" y="235"/>
                  </a:lnTo>
                  <a:lnTo>
                    <a:pt x="549" y="236"/>
                  </a:lnTo>
                  <a:lnTo>
                    <a:pt x="549" y="239"/>
                  </a:lnTo>
                  <a:lnTo>
                    <a:pt x="551" y="241"/>
                  </a:lnTo>
                  <a:lnTo>
                    <a:pt x="554" y="242"/>
                  </a:lnTo>
                  <a:lnTo>
                    <a:pt x="555" y="243"/>
                  </a:lnTo>
                  <a:lnTo>
                    <a:pt x="556" y="246"/>
                  </a:lnTo>
                  <a:lnTo>
                    <a:pt x="558" y="247"/>
                  </a:lnTo>
                  <a:lnTo>
                    <a:pt x="560" y="250"/>
                  </a:lnTo>
                  <a:lnTo>
                    <a:pt x="558" y="252"/>
                  </a:lnTo>
                  <a:lnTo>
                    <a:pt x="556" y="253"/>
                  </a:lnTo>
                  <a:lnTo>
                    <a:pt x="554" y="255"/>
                  </a:lnTo>
                  <a:lnTo>
                    <a:pt x="555" y="257"/>
                  </a:lnTo>
                  <a:lnTo>
                    <a:pt x="556" y="259"/>
                  </a:lnTo>
                  <a:lnTo>
                    <a:pt x="555" y="261"/>
                  </a:lnTo>
                  <a:lnTo>
                    <a:pt x="556" y="264"/>
                  </a:lnTo>
                  <a:lnTo>
                    <a:pt x="558" y="268"/>
                  </a:lnTo>
                  <a:lnTo>
                    <a:pt x="560" y="271"/>
                  </a:lnTo>
                  <a:lnTo>
                    <a:pt x="561" y="272"/>
                  </a:lnTo>
                  <a:lnTo>
                    <a:pt x="561" y="274"/>
                  </a:lnTo>
                  <a:lnTo>
                    <a:pt x="563" y="275"/>
                  </a:lnTo>
                  <a:lnTo>
                    <a:pt x="561" y="277"/>
                  </a:lnTo>
                  <a:lnTo>
                    <a:pt x="561" y="278"/>
                  </a:lnTo>
                  <a:lnTo>
                    <a:pt x="561" y="279"/>
                  </a:lnTo>
                  <a:lnTo>
                    <a:pt x="566" y="280"/>
                  </a:lnTo>
                  <a:lnTo>
                    <a:pt x="573" y="274"/>
                  </a:lnTo>
                  <a:lnTo>
                    <a:pt x="575" y="274"/>
                  </a:lnTo>
                  <a:lnTo>
                    <a:pt x="576" y="271"/>
                  </a:lnTo>
                  <a:lnTo>
                    <a:pt x="578" y="270"/>
                  </a:lnTo>
                  <a:lnTo>
                    <a:pt x="580" y="270"/>
                  </a:lnTo>
                  <a:lnTo>
                    <a:pt x="581" y="272"/>
                  </a:lnTo>
                  <a:lnTo>
                    <a:pt x="585" y="278"/>
                  </a:lnTo>
                  <a:lnTo>
                    <a:pt x="587" y="280"/>
                  </a:lnTo>
                  <a:lnTo>
                    <a:pt x="586" y="282"/>
                  </a:lnTo>
                  <a:lnTo>
                    <a:pt x="586" y="283"/>
                  </a:lnTo>
                  <a:lnTo>
                    <a:pt x="587" y="286"/>
                  </a:lnTo>
                  <a:lnTo>
                    <a:pt x="589" y="289"/>
                  </a:lnTo>
                  <a:lnTo>
                    <a:pt x="590" y="290"/>
                  </a:lnTo>
                  <a:lnTo>
                    <a:pt x="591" y="294"/>
                  </a:lnTo>
                  <a:lnTo>
                    <a:pt x="592" y="296"/>
                  </a:lnTo>
                  <a:lnTo>
                    <a:pt x="591" y="297"/>
                  </a:lnTo>
                  <a:lnTo>
                    <a:pt x="590" y="298"/>
                  </a:lnTo>
                  <a:lnTo>
                    <a:pt x="588" y="298"/>
                  </a:lnTo>
                  <a:lnTo>
                    <a:pt x="588" y="301"/>
                  </a:lnTo>
                  <a:lnTo>
                    <a:pt x="589" y="302"/>
                  </a:lnTo>
                  <a:lnTo>
                    <a:pt x="595" y="303"/>
                  </a:lnTo>
                  <a:lnTo>
                    <a:pt x="597" y="303"/>
                  </a:lnTo>
                  <a:lnTo>
                    <a:pt x="597" y="307"/>
                  </a:lnTo>
                  <a:lnTo>
                    <a:pt x="597" y="313"/>
                  </a:lnTo>
                  <a:lnTo>
                    <a:pt x="595" y="314"/>
                  </a:lnTo>
                  <a:lnTo>
                    <a:pt x="594" y="314"/>
                  </a:lnTo>
                  <a:lnTo>
                    <a:pt x="589" y="317"/>
                  </a:lnTo>
                  <a:lnTo>
                    <a:pt x="588" y="318"/>
                  </a:lnTo>
                  <a:lnTo>
                    <a:pt x="587" y="319"/>
                  </a:lnTo>
                  <a:lnTo>
                    <a:pt x="587" y="321"/>
                  </a:lnTo>
                  <a:lnTo>
                    <a:pt x="588" y="322"/>
                  </a:lnTo>
                  <a:lnTo>
                    <a:pt x="587" y="323"/>
                  </a:lnTo>
                  <a:lnTo>
                    <a:pt x="585" y="325"/>
                  </a:lnTo>
                  <a:lnTo>
                    <a:pt x="583" y="325"/>
                  </a:lnTo>
                  <a:lnTo>
                    <a:pt x="581" y="325"/>
                  </a:lnTo>
                  <a:lnTo>
                    <a:pt x="580" y="326"/>
                  </a:lnTo>
                  <a:lnTo>
                    <a:pt x="580" y="328"/>
                  </a:lnTo>
                  <a:lnTo>
                    <a:pt x="578" y="325"/>
                  </a:lnTo>
                  <a:lnTo>
                    <a:pt x="575" y="325"/>
                  </a:lnTo>
                  <a:lnTo>
                    <a:pt x="573" y="324"/>
                  </a:lnTo>
                  <a:lnTo>
                    <a:pt x="571" y="324"/>
                  </a:lnTo>
                  <a:lnTo>
                    <a:pt x="570" y="325"/>
                  </a:lnTo>
                  <a:lnTo>
                    <a:pt x="571" y="325"/>
                  </a:lnTo>
                  <a:lnTo>
                    <a:pt x="572" y="328"/>
                  </a:lnTo>
                  <a:lnTo>
                    <a:pt x="571" y="329"/>
                  </a:lnTo>
                  <a:lnTo>
                    <a:pt x="569" y="329"/>
                  </a:lnTo>
                  <a:lnTo>
                    <a:pt x="566" y="329"/>
                  </a:lnTo>
                  <a:lnTo>
                    <a:pt x="563" y="329"/>
                  </a:lnTo>
                  <a:lnTo>
                    <a:pt x="561" y="330"/>
                  </a:lnTo>
                  <a:lnTo>
                    <a:pt x="561" y="331"/>
                  </a:lnTo>
                  <a:lnTo>
                    <a:pt x="561" y="334"/>
                  </a:lnTo>
                  <a:lnTo>
                    <a:pt x="561" y="335"/>
                  </a:lnTo>
                  <a:lnTo>
                    <a:pt x="556" y="340"/>
                  </a:lnTo>
                  <a:lnTo>
                    <a:pt x="553" y="337"/>
                  </a:lnTo>
                  <a:lnTo>
                    <a:pt x="551" y="337"/>
                  </a:lnTo>
                  <a:lnTo>
                    <a:pt x="546" y="342"/>
                  </a:lnTo>
                  <a:lnTo>
                    <a:pt x="540" y="347"/>
                  </a:lnTo>
                  <a:lnTo>
                    <a:pt x="539" y="346"/>
                  </a:lnTo>
                  <a:lnTo>
                    <a:pt x="537" y="347"/>
                  </a:lnTo>
                  <a:lnTo>
                    <a:pt x="531" y="352"/>
                  </a:lnTo>
                  <a:lnTo>
                    <a:pt x="530" y="353"/>
                  </a:lnTo>
                  <a:lnTo>
                    <a:pt x="528" y="354"/>
                  </a:lnTo>
                  <a:lnTo>
                    <a:pt x="528" y="356"/>
                  </a:lnTo>
                  <a:lnTo>
                    <a:pt x="526" y="357"/>
                  </a:lnTo>
                  <a:lnTo>
                    <a:pt x="525" y="359"/>
                  </a:lnTo>
                  <a:lnTo>
                    <a:pt x="525" y="360"/>
                  </a:lnTo>
                  <a:lnTo>
                    <a:pt x="523" y="362"/>
                  </a:lnTo>
                  <a:lnTo>
                    <a:pt x="522" y="364"/>
                  </a:lnTo>
                  <a:lnTo>
                    <a:pt x="522" y="367"/>
                  </a:lnTo>
                  <a:lnTo>
                    <a:pt x="519" y="367"/>
                  </a:lnTo>
                  <a:lnTo>
                    <a:pt x="518" y="363"/>
                  </a:lnTo>
                  <a:lnTo>
                    <a:pt x="515" y="358"/>
                  </a:lnTo>
                  <a:lnTo>
                    <a:pt x="514" y="356"/>
                  </a:lnTo>
                  <a:lnTo>
                    <a:pt x="514" y="353"/>
                  </a:lnTo>
                  <a:lnTo>
                    <a:pt x="513" y="352"/>
                  </a:lnTo>
                  <a:lnTo>
                    <a:pt x="508" y="351"/>
                  </a:lnTo>
                  <a:lnTo>
                    <a:pt x="507" y="349"/>
                  </a:lnTo>
                  <a:lnTo>
                    <a:pt x="505" y="348"/>
                  </a:lnTo>
                  <a:lnTo>
                    <a:pt x="505" y="347"/>
                  </a:lnTo>
                  <a:lnTo>
                    <a:pt x="502" y="349"/>
                  </a:lnTo>
                  <a:lnTo>
                    <a:pt x="500" y="352"/>
                  </a:lnTo>
                  <a:lnTo>
                    <a:pt x="501" y="353"/>
                  </a:lnTo>
                  <a:lnTo>
                    <a:pt x="503" y="356"/>
                  </a:lnTo>
                  <a:lnTo>
                    <a:pt x="503" y="359"/>
                  </a:lnTo>
                  <a:lnTo>
                    <a:pt x="502" y="365"/>
                  </a:lnTo>
                  <a:lnTo>
                    <a:pt x="502" y="370"/>
                  </a:lnTo>
                  <a:lnTo>
                    <a:pt x="504" y="373"/>
                  </a:lnTo>
                  <a:lnTo>
                    <a:pt x="503" y="375"/>
                  </a:lnTo>
                  <a:lnTo>
                    <a:pt x="504" y="377"/>
                  </a:lnTo>
                  <a:lnTo>
                    <a:pt x="503" y="380"/>
                  </a:lnTo>
                  <a:lnTo>
                    <a:pt x="503" y="381"/>
                  </a:lnTo>
                  <a:lnTo>
                    <a:pt x="502" y="382"/>
                  </a:lnTo>
                  <a:lnTo>
                    <a:pt x="502" y="381"/>
                  </a:lnTo>
                  <a:lnTo>
                    <a:pt x="499" y="382"/>
                  </a:lnTo>
                  <a:lnTo>
                    <a:pt x="496" y="383"/>
                  </a:lnTo>
                  <a:lnTo>
                    <a:pt x="493" y="382"/>
                  </a:lnTo>
                  <a:lnTo>
                    <a:pt x="492" y="380"/>
                  </a:lnTo>
                  <a:lnTo>
                    <a:pt x="491" y="381"/>
                  </a:lnTo>
                  <a:lnTo>
                    <a:pt x="489" y="382"/>
                  </a:lnTo>
                  <a:lnTo>
                    <a:pt x="487" y="381"/>
                  </a:lnTo>
                  <a:lnTo>
                    <a:pt x="484" y="383"/>
                  </a:lnTo>
                  <a:lnTo>
                    <a:pt x="482" y="383"/>
                  </a:lnTo>
                  <a:lnTo>
                    <a:pt x="482" y="380"/>
                  </a:lnTo>
                  <a:lnTo>
                    <a:pt x="480" y="379"/>
                  </a:lnTo>
                  <a:lnTo>
                    <a:pt x="479" y="376"/>
                  </a:lnTo>
                  <a:lnTo>
                    <a:pt x="479" y="375"/>
                  </a:lnTo>
                  <a:lnTo>
                    <a:pt x="477" y="373"/>
                  </a:lnTo>
                  <a:lnTo>
                    <a:pt x="477" y="372"/>
                  </a:lnTo>
                  <a:lnTo>
                    <a:pt x="476" y="368"/>
                  </a:lnTo>
                  <a:lnTo>
                    <a:pt x="477" y="368"/>
                  </a:lnTo>
                  <a:lnTo>
                    <a:pt x="479" y="368"/>
                  </a:lnTo>
                  <a:lnTo>
                    <a:pt x="479" y="367"/>
                  </a:lnTo>
                  <a:lnTo>
                    <a:pt x="479" y="365"/>
                  </a:lnTo>
                  <a:lnTo>
                    <a:pt x="479" y="361"/>
                  </a:lnTo>
                  <a:lnTo>
                    <a:pt x="477" y="361"/>
                  </a:lnTo>
                  <a:lnTo>
                    <a:pt x="474" y="361"/>
                  </a:lnTo>
                  <a:lnTo>
                    <a:pt x="474" y="359"/>
                  </a:lnTo>
                  <a:lnTo>
                    <a:pt x="473" y="356"/>
                  </a:lnTo>
                  <a:lnTo>
                    <a:pt x="470" y="354"/>
                  </a:lnTo>
                  <a:lnTo>
                    <a:pt x="472" y="353"/>
                  </a:lnTo>
                  <a:lnTo>
                    <a:pt x="472" y="352"/>
                  </a:lnTo>
                  <a:lnTo>
                    <a:pt x="467" y="342"/>
                  </a:lnTo>
                  <a:lnTo>
                    <a:pt x="466" y="342"/>
                  </a:lnTo>
                  <a:lnTo>
                    <a:pt x="464" y="342"/>
                  </a:lnTo>
                  <a:lnTo>
                    <a:pt x="462" y="344"/>
                  </a:lnTo>
                  <a:lnTo>
                    <a:pt x="459" y="343"/>
                  </a:lnTo>
                  <a:lnTo>
                    <a:pt x="458" y="344"/>
                  </a:lnTo>
                  <a:lnTo>
                    <a:pt x="457" y="348"/>
                  </a:lnTo>
                  <a:lnTo>
                    <a:pt x="455" y="348"/>
                  </a:lnTo>
                  <a:lnTo>
                    <a:pt x="449" y="349"/>
                  </a:lnTo>
                  <a:lnTo>
                    <a:pt x="446" y="349"/>
                  </a:lnTo>
                  <a:lnTo>
                    <a:pt x="446" y="353"/>
                  </a:lnTo>
                  <a:lnTo>
                    <a:pt x="447" y="356"/>
                  </a:lnTo>
                  <a:lnTo>
                    <a:pt x="446" y="356"/>
                  </a:lnTo>
                  <a:lnTo>
                    <a:pt x="444" y="357"/>
                  </a:lnTo>
                  <a:lnTo>
                    <a:pt x="446" y="363"/>
                  </a:lnTo>
                  <a:lnTo>
                    <a:pt x="444" y="365"/>
                  </a:lnTo>
                  <a:lnTo>
                    <a:pt x="443" y="365"/>
                  </a:lnTo>
                  <a:lnTo>
                    <a:pt x="442" y="367"/>
                  </a:lnTo>
                  <a:lnTo>
                    <a:pt x="439" y="367"/>
                  </a:lnTo>
                  <a:lnTo>
                    <a:pt x="438" y="365"/>
                  </a:lnTo>
                  <a:lnTo>
                    <a:pt x="436" y="367"/>
                  </a:lnTo>
                  <a:lnTo>
                    <a:pt x="433" y="365"/>
                  </a:lnTo>
                  <a:lnTo>
                    <a:pt x="431" y="367"/>
                  </a:lnTo>
                  <a:lnTo>
                    <a:pt x="430" y="368"/>
                  </a:lnTo>
                  <a:lnTo>
                    <a:pt x="430" y="369"/>
                  </a:lnTo>
                  <a:lnTo>
                    <a:pt x="427" y="373"/>
                  </a:lnTo>
                  <a:lnTo>
                    <a:pt x="426" y="369"/>
                  </a:lnTo>
                  <a:lnTo>
                    <a:pt x="424" y="367"/>
                  </a:lnTo>
                  <a:lnTo>
                    <a:pt x="423" y="368"/>
                  </a:lnTo>
                  <a:lnTo>
                    <a:pt x="421" y="368"/>
                  </a:lnTo>
                  <a:lnTo>
                    <a:pt x="412" y="376"/>
                  </a:lnTo>
                  <a:lnTo>
                    <a:pt x="410" y="379"/>
                  </a:lnTo>
                  <a:lnTo>
                    <a:pt x="408" y="380"/>
                  </a:lnTo>
                  <a:lnTo>
                    <a:pt x="406" y="379"/>
                  </a:lnTo>
                  <a:lnTo>
                    <a:pt x="401" y="379"/>
                  </a:lnTo>
                  <a:lnTo>
                    <a:pt x="400" y="379"/>
                  </a:lnTo>
                  <a:lnTo>
                    <a:pt x="401" y="376"/>
                  </a:lnTo>
                  <a:lnTo>
                    <a:pt x="401" y="373"/>
                  </a:lnTo>
                  <a:lnTo>
                    <a:pt x="403" y="372"/>
                  </a:lnTo>
                  <a:lnTo>
                    <a:pt x="400" y="367"/>
                  </a:lnTo>
                  <a:lnTo>
                    <a:pt x="397" y="365"/>
                  </a:lnTo>
                  <a:lnTo>
                    <a:pt x="400" y="363"/>
                  </a:lnTo>
                  <a:lnTo>
                    <a:pt x="398" y="362"/>
                  </a:lnTo>
                  <a:lnTo>
                    <a:pt x="397" y="362"/>
                  </a:lnTo>
                  <a:lnTo>
                    <a:pt x="395" y="363"/>
                  </a:lnTo>
                  <a:lnTo>
                    <a:pt x="393" y="363"/>
                  </a:lnTo>
                  <a:lnTo>
                    <a:pt x="390" y="365"/>
                  </a:lnTo>
                  <a:lnTo>
                    <a:pt x="390" y="367"/>
                  </a:lnTo>
                  <a:lnTo>
                    <a:pt x="389" y="368"/>
                  </a:lnTo>
                  <a:lnTo>
                    <a:pt x="388" y="370"/>
                  </a:lnTo>
                  <a:lnTo>
                    <a:pt x="385" y="372"/>
                  </a:lnTo>
                  <a:lnTo>
                    <a:pt x="384" y="374"/>
                  </a:lnTo>
                  <a:lnTo>
                    <a:pt x="385" y="376"/>
                  </a:lnTo>
                  <a:lnTo>
                    <a:pt x="385" y="377"/>
                  </a:lnTo>
                  <a:lnTo>
                    <a:pt x="386" y="380"/>
                  </a:lnTo>
                  <a:lnTo>
                    <a:pt x="384" y="382"/>
                  </a:lnTo>
                  <a:lnTo>
                    <a:pt x="384" y="383"/>
                  </a:lnTo>
                  <a:lnTo>
                    <a:pt x="383" y="382"/>
                  </a:lnTo>
                  <a:lnTo>
                    <a:pt x="381" y="382"/>
                  </a:lnTo>
                  <a:lnTo>
                    <a:pt x="379" y="383"/>
                  </a:lnTo>
                  <a:lnTo>
                    <a:pt x="377" y="385"/>
                  </a:lnTo>
                  <a:lnTo>
                    <a:pt x="379" y="387"/>
                  </a:lnTo>
                  <a:lnTo>
                    <a:pt x="378" y="389"/>
                  </a:lnTo>
                  <a:lnTo>
                    <a:pt x="378" y="390"/>
                  </a:lnTo>
                  <a:lnTo>
                    <a:pt x="381" y="392"/>
                  </a:lnTo>
                  <a:lnTo>
                    <a:pt x="377" y="395"/>
                  </a:lnTo>
                  <a:lnTo>
                    <a:pt x="377" y="396"/>
                  </a:lnTo>
                  <a:lnTo>
                    <a:pt x="379" y="398"/>
                  </a:lnTo>
                  <a:lnTo>
                    <a:pt x="380" y="399"/>
                  </a:lnTo>
                  <a:lnTo>
                    <a:pt x="382" y="403"/>
                  </a:lnTo>
                  <a:lnTo>
                    <a:pt x="383" y="407"/>
                  </a:lnTo>
                  <a:lnTo>
                    <a:pt x="383" y="409"/>
                  </a:lnTo>
                  <a:lnTo>
                    <a:pt x="383" y="414"/>
                  </a:lnTo>
                  <a:lnTo>
                    <a:pt x="382" y="416"/>
                  </a:lnTo>
                  <a:lnTo>
                    <a:pt x="381" y="416"/>
                  </a:lnTo>
                  <a:lnTo>
                    <a:pt x="380" y="418"/>
                  </a:lnTo>
                  <a:lnTo>
                    <a:pt x="376" y="418"/>
                  </a:lnTo>
                  <a:lnTo>
                    <a:pt x="375" y="418"/>
                  </a:lnTo>
                  <a:lnTo>
                    <a:pt x="374" y="419"/>
                  </a:lnTo>
                  <a:lnTo>
                    <a:pt x="371" y="420"/>
                  </a:lnTo>
                  <a:lnTo>
                    <a:pt x="370" y="421"/>
                  </a:lnTo>
                  <a:lnTo>
                    <a:pt x="369" y="422"/>
                  </a:lnTo>
                  <a:lnTo>
                    <a:pt x="368" y="422"/>
                  </a:lnTo>
                  <a:lnTo>
                    <a:pt x="366" y="421"/>
                  </a:lnTo>
                  <a:lnTo>
                    <a:pt x="362" y="419"/>
                  </a:lnTo>
                  <a:lnTo>
                    <a:pt x="357" y="421"/>
                  </a:lnTo>
                  <a:lnTo>
                    <a:pt x="357" y="422"/>
                  </a:lnTo>
                  <a:lnTo>
                    <a:pt x="356" y="422"/>
                  </a:lnTo>
                  <a:lnTo>
                    <a:pt x="356" y="424"/>
                  </a:lnTo>
                  <a:lnTo>
                    <a:pt x="354" y="426"/>
                  </a:lnTo>
                  <a:lnTo>
                    <a:pt x="352" y="427"/>
                  </a:lnTo>
                  <a:lnTo>
                    <a:pt x="350" y="426"/>
                  </a:lnTo>
                  <a:lnTo>
                    <a:pt x="347" y="425"/>
                  </a:lnTo>
                  <a:lnTo>
                    <a:pt x="345" y="424"/>
                  </a:lnTo>
                  <a:lnTo>
                    <a:pt x="344" y="424"/>
                  </a:lnTo>
                  <a:lnTo>
                    <a:pt x="342" y="425"/>
                  </a:lnTo>
                  <a:lnTo>
                    <a:pt x="342" y="426"/>
                  </a:lnTo>
                  <a:lnTo>
                    <a:pt x="340" y="427"/>
                  </a:lnTo>
                  <a:lnTo>
                    <a:pt x="338" y="430"/>
                  </a:lnTo>
                  <a:lnTo>
                    <a:pt x="337" y="433"/>
                  </a:lnTo>
                  <a:lnTo>
                    <a:pt x="335" y="438"/>
                  </a:lnTo>
                  <a:lnTo>
                    <a:pt x="333" y="443"/>
                  </a:lnTo>
                  <a:lnTo>
                    <a:pt x="333" y="444"/>
                  </a:lnTo>
                  <a:lnTo>
                    <a:pt x="332" y="446"/>
                  </a:lnTo>
                  <a:lnTo>
                    <a:pt x="331" y="446"/>
                  </a:lnTo>
                  <a:lnTo>
                    <a:pt x="326" y="444"/>
                  </a:lnTo>
                  <a:lnTo>
                    <a:pt x="323" y="443"/>
                  </a:lnTo>
                  <a:lnTo>
                    <a:pt x="322" y="444"/>
                  </a:lnTo>
                  <a:lnTo>
                    <a:pt x="320" y="446"/>
                  </a:lnTo>
                  <a:lnTo>
                    <a:pt x="322" y="446"/>
                  </a:lnTo>
                  <a:lnTo>
                    <a:pt x="322" y="448"/>
                  </a:lnTo>
                  <a:lnTo>
                    <a:pt x="320" y="451"/>
                  </a:lnTo>
                  <a:lnTo>
                    <a:pt x="319" y="452"/>
                  </a:lnTo>
                  <a:lnTo>
                    <a:pt x="317" y="452"/>
                  </a:lnTo>
                  <a:lnTo>
                    <a:pt x="314" y="452"/>
                  </a:lnTo>
                  <a:lnTo>
                    <a:pt x="311" y="453"/>
                  </a:lnTo>
                  <a:lnTo>
                    <a:pt x="311" y="452"/>
                  </a:lnTo>
                  <a:lnTo>
                    <a:pt x="314" y="449"/>
                  </a:lnTo>
                  <a:lnTo>
                    <a:pt x="314" y="447"/>
                  </a:lnTo>
                  <a:lnTo>
                    <a:pt x="311" y="448"/>
                  </a:lnTo>
                  <a:lnTo>
                    <a:pt x="311" y="447"/>
                  </a:lnTo>
                  <a:lnTo>
                    <a:pt x="311" y="448"/>
                  </a:lnTo>
                  <a:lnTo>
                    <a:pt x="308" y="448"/>
                  </a:lnTo>
                  <a:lnTo>
                    <a:pt x="306" y="452"/>
                  </a:lnTo>
                  <a:lnTo>
                    <a:pt x="305" y="454"/>
                  </a:lnTo>
                  <a:lnTo>
                    <a:pt x="302" y="458"/>
                  </a:lnTo>
                  <a:lnTo>
                    <a:pt x="301" y="458"/>
                  </a:lnTo>
                  <a:lnTo>
                    <a:pt x="301" y="455"/>
                  </a:lnTo>
                  <a:lnTo>
                    <a:pt x="299" y="454"/>
                  </a:lnTo>
                  <a:lnTo>
                    <a:pt x="297" y="455"/>
                  </a:lnTo>
                  <a:lnTo>
                    <a:pt x="296" y="455"/>
                  </a:lnTo>
                  <a:lnTo>
                    <a:pt x="293" y="453"/>
                  </a:lnTo>
                  <a:lnTo>
                    <a:pt x="291" y="451"/>
                  </a:lnTo>
                  <a:lnTo>
                    <a:pt x="290" y="452"/>
                  </a:lnTo>
                  <a:lnTo>
                    <a:pt x="290" y="453"/>
                  </a:lnTo>
                  <a:lnTo>
                    <a:pt x="290" y="454"/>
                  </a:lnTo>
                  <a:lnTo>
                    <a:pt x="291" y="455"/>
                  </a:lnTo>
                  <a:lnTo>
                    <a:pt x="290" y="458"/>
                  </a:lnTo>
                  <a:lnTo>
                    <a:pt x="286" y="459"/>
                  </a:lnTo>
                  <a:lnTo>
                    <a:pt x="285" y="461"/>
                  </a:lnTo>
                  <a:lnTo>
                    <a:pt x="284" y="463"/>
                  </a:lnTo>
                  <a:lnTo>
                    <a:pt x="282" y="463"/>
                  </a:lnTo>
                  <a:lnTo>
                    <a:pt x="281" y="463"/>
                  </a:lnTo>
                  <a:lnTo>
                    <a:pt x="279" y="465"/>
                  </a:lnTo>
                  <a:lnTo>
                    <a:pt x="278" y="467"/>
                  </a:lnTo>
                  <a:lnTo>
                    <a:pt x="278" y="469"/>
                  </a:lnTo>
                  <a:lnTo>
                    <a:pt x="278" y="470"/>
                  </a:lnTo>
                  <a:lnTo>
                    <a:pt x="276" y="470"/>
                  </a:lnTo>
                  <a:lnTo>
                    <a:pt x="276" y="471"/>
                  </a:lnTo>
                  <a:lnTo>
                    <a:pt x="275" y="471"/>
                  </a:lnTo>
                  <a:lnTo>
                    <a:pt x="273" y="472"/>
                  </a:lnTo>
                  <a:lnTo>
                    <a:pt x="272" y="474"/>
                  </a:lnTo>
                  <a:lnTo>
                    <a:pt x="271" y="476"/>
                  </a:lnTo>
                  <a:lnTo>
                    <a:pt x="271" y="477"/>
                  </a:lnTo>
                  <a:lnTo>
                    <a:pt x="271" y="479"/>
                  </a:lnTo>
                  <a:lnTo>
                    <a:pt x="268" y="483"/>
                  </a:lnTo>
                  <a:lnTo>
                    <a:pt x="266" y="486"/>
                  </a:lnTo>
                  <a:lnTo>
                    <a:pt x="263" y="489"/>
                  </a:lnTo>
                  <a:lnTo>
                    <a:pt x="262" y="491"/>
                  </a:lnTo>
                  <a:lnTo>
                    <a:pt x="262" y="493"/>
                  </a:lnTo>
                  <a:lnTo>
                    <a:pt x="263" y="494"/>
                  </a:lnTo>
                  <a:lnTo>
                    <a:pt x="263" y="497"/>
                  </a:lnTo>
                  <a:lnTo>
                    <a:pt x="262" y="499"/>
                  </a:lnTo>
                  <a:lnTo>
                    <a:pt x="262" y="500"/>
                  </a:lnTo>
                  <a:lnTo>
                    <a:pt x="260" y="498"/>
                  </a:lnTo>
                  <a:lnTo>
                    <a:pt x="259" y="497"/>
                  </a:lnTo>
                  <a:lnTo>
                    <a:pt x="258" y="498"/>
                  </a:lnTo>
                  <a:lnTo>
                    <a:pt x="257" y="500"/>
                  </a:lnTo>
                  <a:lnTo>
                    <a:pt x="257" y="504"/>
                  </a:lnTo>
                  <a:lnTo>
                    <a:pt x="257" y="508"/>
                  </a:lnTo>
                  <a:lnTo>
                    <a:pt x="256" y="509"/>
                  </a:lnTo>
                  <a:lnTo>
                    <a:pt x="252" y="509"/>
                  </a:lnTo>
                  <a:lnTo>
                    <a:pt x="250" y="509"/>
                  </a:lnTo>
                  <a:lnTo>
                    <a:pt x="248" y="509"/>
                  </a:lnTo>
                  <a:lnTo>
                    <a:pt x="247" y="509"/>
                  </a:lnTo>
                  <a:lnTo>
                    <a:pt x="245" y="510"/>
                  </a:lnTo>
                  <a:lnTo>
                    <a:pt x="243" y="509"/>
                  </a:lnTo>
                  <a:lnTo>
                    <a:pt x="240" y="510"/>
                  </a:lnTo>
                  <a:lnTo>
                    <a:pt x="239" y="509"/>
                  </a:lnTo>
                  <a:lnTo>
                    <a:pt x="238" y="508"/>
                  </a:lnTo>
                  <a:lnTo>
                    <a:pt x="238" y="505"/>
                  </a:lnTo>
                  <a:lnTo>
                    <a:pt x="237" y="504"/>
                  </a:lnTo>
                  <a:lnTo>
                    <a:pt x="234" y="504"/>
                  </a:lnTo>
                  <a:lnTo>
                    <a:pt x="232" y="503"/>
                  </a:lnTo>
                  <a:lnTo>
                    <a:pt x="231" y="502"/>
                  </a:lnTo>
                  <a:lnTo>
                    <a:pt x="230" y="502"/>
                  </a:lnTo>
                  <a:lnTo>
                    <a:pt x="230" y="501"/>
                  </a:lnTo>
                  <a:lnTo>
                    <a:pt x="228" y="500"/>
                  </a:lnTo>
                  <a:lnTo>
                    <a:pt x="227" y="498"/>
                  </a:lnTo>
                  <a:lnTo>
                    <a:pt x="225" y="497"/>
                  </a:lnTo>
                  <a:lnTo>
                    <a:pt x="222" y="494"/>
                  </a:lnTo>
                  <a:lnTo>
                    <a:pt x="220" y="491"/>
                  </a:lnTo>
                  <a:lnTo>
                    <a:pt x="218" y="491"/>
                  </a:lnTo>
                  <a:lnTo>
                    <a:pt x="215" y="491"/>
                  </a:lnTo>
                  <a:lnTo>
                    <a:pt x="213" y="490"/>
                  </a:lnTo>
                  <a:lnTo>
                    <a:pt x="210" y="489"/>
                  </a:lnTo>
                  <a:lnTo>
                    <a:pt x="207" y="487"/>
                  </a:lnTo>
                  <a:lnTo>
                    <a:pt x="207" y="485"/>
                  </a:lnTo>
                  <a:lnTo>
                    <a:pt x="207" y="483"/>
                  </a:lnTo>
                  <a:lnTo>
                    <a:pt x="209" y="482"/>
                  </a:lnTo>
                  <a:lnTo>
                    <a:pt x="210" y="480"/>
                  </a:lnTo>
                  <a:lnTo>
                    <a:pt x="210" y="477"/>
                  </a:lnTo>
                  <a:lnTo>
                    <a:pt x="210" y="474"/>
                  </a:lnTo>
                  <a:lnTo>
                    <a:pt x="212" y="472"/>
                  </a:lnTo>
                  <a:lnTo>
                    <a:pt x="214" y="470"/>
                  </a:lnTo>
                  <a:lnTo>
                    <a:pt x="215" y="467"/>
                  </a:lnTo>
                  <a:lnTo>
                    <a:pt x="215" y="466"/>
                  </a:lnTo>
                  <a:lnTo>
                    <a:pt x="217" y="464"/>
                  </a:lnTo>
                  <a:lnTo>
                    <a:pt x="216" y="463"/>
                  </a:lnTo>
                  <a:lnTo>
                    <a:pt x="215" y="461"/>
                  </a:lnTo>
                  <a:lnTo>
                    <a:pt x="215" y="459"/>
                  </a:lnTo>
                  <a:lnTo>
                    <a:pt x="215" y="458"/>
                  </a:lnTo>
                  <a:lnTo>
                    <a:pt x="214" y="456"/>
                  </a:lnTo>
                  <a:lnTo>
                    <a:pt x="213" y="455"/>
                  </a:lnTo>
                  <a:lnTo>
                    <a:pt x="212" y="454"/>
                  </a:lnTo>
                  <a:lnTo>
                    <a:pt x="210" y="452"/>
                  </a:lnTo>
                  <a:lnTo>
                    <a:pt x="207" y="452"/>
                  </a:lnTo>
                  <a:lnTo>
                    <a:pt x="207" y="454"/>
                  </a:lnTo>
                  <a:lnTo>
                    <a:pt x="206" y="454"/>
                  </a:lnTo>
                  <a:lnTo>
                    <a:pt x="203" y="455"/>
                  </a:lnTo>
                  <a:lnTo>
                    <a:pt x="202" y="455"/>
                  </a:lnTo>
                  <a:lnTo>
                    <a:pt x="200" y="458"/>
                  </a:lnTo>
                  <a:lnTo>
                    <a:pt x="198" y="459"/>
                  </a:lnTo>
                  <a:lnTo>
                    <a:pt x="195" y="459"/>
                  </a:lnTo>
                  <a:lnTo>
                    <a:pt x="195" y="461"/>
                  </a:lnTo>
                  <a:lnTo>
                    <a:pt x="195" y="464"/>
                  </a:lnTo>
                  <a:lnTo>
                    <a:pt x="194" y="465"/>
                  </a:lnTo>
                  <a:lnTo>
                    <a:pt x="192" y="467"/>
                  </a:lnTo>
                  <a:lnTo>
                    <a:pt x="192" y="469"/>
                  </a:lnTo>
                  <a:lnTo>
                    <a:pt x="191" y="472"/>
                  </a:lnTo>
                  <a:lnTo>
                    <a:pt x="190" y="474"/>
                  </a:lnTo>
                  <a:lnTo>
                    <a:pt x="189" y="475"/>
                  </a:lnTo>
                  <a:lnTo>
                    <a:pt x="189" y="482"/>
                  </a:lnTo>
                  <a:lnTo>
                    <a:pt x="189" y="484"/>
                  </a:lnTo>
                  <a:lnTo>
                    <a:pt x="189" y="487"/>
                  </a:lnTo>
                  <a:lnTo>
                    <a:pt x="187" y="488"/>
                  </a:lnTo>
                  <a:lnTo>
                    <a:pt x="187" y="489"/>
                  </a:lnTo>
                  <a:lnTo>
                    <a:pt x="187" y="493"/>
                  </a:lnTo>
                  <a:lnTo>
                    <a:pt x="189" y="494"/>
                  </a:lnTo>
                  <a:lnTo>
                    <a:pt x="187" y="497"/>
                  </a:lnTo>
                  <a:lnTo>
                    <a:pt x="186" y="502"/>
                  </a:lnTo>
                  <a:lnTo>
                    <a:pt x="183" y="503"/>
                  </a:lnTo>
                  <a:lnTo>
                    <a:pt x="183" y="505"/>
                  </a:lnTo>
                  <a:lnTo>
                    <a:pt x="181" y="505"/>
                  </a:lnTo>
                  <a:lnTo>
                    <a:pt x="180" y="505"/>
                  </a:lnTo>
                  <a:lnTo>
                    <a:pt x="178" y="505"/>
                  </a:lnTo>
                  <a:lnTo>
                    <a:pt x="175" y="505"/>
                  </a:lnTo>
                  <a:lnTo>
                    <a:pt x="171" y="506"/>
                  </a:lnTo>
                  <a:lnTo>
                    <a:pt x="169" y="508"/>
                  </a:lnTo>
                  <a:lnTo>
                    <a:pt x="167" y="509"/>
                  </a:lnTo>
                  <a:lnTo>
                    <a:pt x="165" y="509"/>
                  </a:lnTo>
                  <a:lnTo>
                    <a:pt x="162" y="510"/>
                  </a:lnTo>
                  <a:lnTo>
                    <a:pt x="159" y="509"/>
                  </a:lnTo>
                  <a:lnTo>
                    <a:pt x="155" y="509"/>
                  </a:lnTo>
                  <a:lnTo>
                    <a:pt x="154" y="510"/>
                  </a:lnTo>
                  <a:lnTo>
                    <a:pt x="154" y="512"/>
                  </a:lnTo>
                  <a:lnTo>
                    <a:pt x="150" y="513"/>
                  </a:lnTo>
                  <a:lnTo>
                    <a:pt x="146" y="512"/>
                  </a:lnTo>
                  <a:lnTo>
                    <a:pt x="145" y="510"/>
                  </a:lnTo>
                  <a:lnTo>
                    <a:pt x="144" y="509"/>
                  </a:lnTo>
                  <a:lnTo>
                    <a:pt x="143" y="509"/>
                  </a:lnTo>
                  <a:lnTo>
                    <a:pt x="143" y="506"/>
                  </a:lnTo>
                  <a:lnTo>
                    <a:pt x="141" y="504"/>
                  </a:lnTo>
                  <a:lnTo>
                    <a:pt x="137" y="502"/>
                  </a:lnTo>
                  <a:lnTo>
                    <a:pt x="134" y="498"/>
                  </a:lnTo>
                  <a:lnTo>
                    <a:pt x="133" y="497"/>
                  </a:lnTo>
                  <a:lnTo>
                    <a:pt x="131" y="497"/>
                  </a:lnTo>
                  <a:lnTo>
                    <a:pt x="130" y="494"/>
                  </a:lnTo>
                  <a:lnTo>
                    <a:pt x="130" y="493"/>
                  </a:lnTo>
                  <a:lnTo>
                    <a:pt x="131" y="490"/>
                  </a:lnTo>
                  <a:lnTo>
                    <a:pt x="131" y="489"/>
                  </a:lnTo>
                  <a:lnTo>
                    <a:pt x="135" y="487"/>
                  </a:lnTo>
                  <a:lnTo>
                    <a:pt x="135" y="485"/>
                  </a:lnTo>
                  <a:lnTo>
                    <a:pt x="133" y="480"/>
                  </a:lnTo>
                  <a:lnTo>
                    <a:pt x="143" y="471"/>
                  </a:lnTo>
                  <a:lnTo>
                    <a:pt x="145" y="469"/>
                  </a:lnTo>
                  <a:lnTo>
                    <a:pt x="148" y="465"/>
                  </a:lnTo>
                  <a:lnTo>
                    <a:pt x="149" y="464"/>
                  </a:lnTo>
                  <a:lnTo>
                    <a:pt x="151" y="463"/>
                  </a:lnTo>
                  <a:lnTo>
                    <a:pt x="153" y="459"/>
                  </a:lnTo>
                  <a:lnTo>
                    <a:pt x="150" y="455"/>
                  </a:lnTo>
                  <a:lnTo>
                    <a:pt x="149" y="453"/>
                  </a:lnTo>
                  <a:lnTo>
                    <a:pt x="149" y="452"/>
                  </a:lnTo>
                  <a:lnTo>
                    <a:pt x="150" y="449"/>
                  </a:lnTo>
                  <a:lnTo>
                    <a:pt x="150" y="448"/>
                  </a:lnTo>
                  <a:lnTo>
                    <a:pt x="141" y="448"/>
                  </a:lnTo>
                  <a:lnTo>
                    <a:pt x="131" y="449"/>
                  </a:lnTo>
                  <a:lnTo>
                    <a:pt x="130" y="454"/>
                  </a:lnTo>
                  <a:lnTo>
                    <a:pt x="126" y="454"/>
                  </a:lnTo>
                  <a:lnTo>
                    <a:pt x="122" y="456"/>
                  </a:lnTo>
                  <a:lnTo>
                    <a:pt x="121" y="458"/>
                  </a:lnTo>
                  <a:lnTo>
                    <a:pt x="117" y="455"/>
                  </a:lnTo>
                  <a:lnTo>
                    <a:pt x="113" y="453"/>
                  </a:lnTo>
                  <a:lnTo>
                    <a:pt x="109" y="452"/>
                  </a:lnTo>
                  <a:lnTo>
                    <a:pt x="95" y="455"/>
                  </a:lnTo>
                  <a:lnTo>
                    <a:pt x="100" y="459"/>
                  </a:lnTo>
                  <a:lnTo>
                    <a:pt x="100" y="462"/>
                  </a:lnTo>
                  <a:lnTo>
                    <a:pt x="102" y="462"/>
                  </a:lnTo>
                  <a:lnTo>
                    <a:pt x="96" y="465"/>
                  </a:lnTo>
                  <a:lnTo>
                    <a:pt x="95" y="466"/>
                  </a:lnTo>
                  <a:lnTo>
                    <a:pt x="95" y="469"/>
                  </a:lnTo>
                  <a:lnTo>
                    <a:pt x="94" y="469"/>
                  </a:lnTo>
                  <a:lnTo>
                    <a:pt x="93" y="470"/>
                  </a:lnTo>
                  <a:lnTo>
                    <a:pt x="91" y="469"/>
                  </a:lnTo>
                  <a:lnTo>
                    <a:pt x="88" y="469"/>
                  </a:lnTo>
                  <a:lnTo>
                    <a:pt x="85" y="467"/>
                  </a:lnTo>
                  <a:lnTo>
                    <a:pt x="84" y="465"/>
                  </a:lnTo>
                  <a:lnTo>
                    <a:pt x="82" y="463"/>
                  </a:lnTo>
                  <a:lnTo>
                    <a:pt x="80" y="460"/>
                  </a:lnTo>
                  <a:lnTo>
                    <a:pt x="79" y="458"/>
                  </a:lnTo>
                  <a:lnTo>
                    <a:pt x="80" y="455"/>
                  </a:lnTo>
                  <a:lnTo>
                    <a:pt x="76" y="455"/>
                  </a:lnTo>
                  <a:lnTo>
                    <a:pt x="73" y="455"/>
                  </a:lnTo>
                  <a:lnTo>
                    <a:pt x="71" y="455"/>
                  </a:lnTo>
                  <a:lnTo>
                    <a:pt x="71" y="454"/>
                  </a:lnTo>
                  <a:lnTo>
                    <a:pt x="71" y="452"/>
                  </a:lnTo>
                  <a:lnTo>
                    <a:pt x="72" y="448"/>
                  </a:lnTo>
                  <a:lnTo>
                    <a:pt x="72" y="444"/>
                  </a:lnTo>
                  <a:lnTo>
                    <a:pt x="67" y="443"/>
                  </a:lnTo>
                  <a:lnTo>
                    <a:pt x="62" y="443"/>
                  </a:lnTo>
                  <a:lnTo>
                    <a:pt x="62" y="442"/>
                  </a:lnTo>
                  <a:lnTo>
                    <a:pt x="62" y="440"/>
                  </a:lnTo>
                  <a:lnTo>
                    <a:pt x="59" y="439"/>
                  </a:lnTo>
                  <a:lnTo>
                    <a:pt x="59" y="432"/>
                  </a:lnTo>
                  <a:lnTo>
                    <a:pt x="55" y="431"/>
                  </a:lnTo>
                  <a:lnTo>
                    <a:pt x="53" y="429"/>
                  </a:lnTo>
                  <a:lnTo>
                    <a:pt x="50" y="426"/>
                  </a:lnTo>
                  <a:lnTo>
                    <a:pt x="49" y="425"/>
                  </a:lnTo>
                  <a:lnTo>
                    <a:pt x="47" y="425"/>
                  </a:lnTo>
                  <a:lnTo>
                    <a:pt x="47" y="424"/>
                  </a:lnTo>
                  <a:lnTo>
                    <a:pt x="42" y="425"/>
                  </a:lnTo>
                  <a:lnTo>
                    <a:pt x="44" y="423"/>
                  </a:lnTo>
                  <a:lnTo>
                    <a:pt x="44" y="422"/>
                  </a:lnTo>
                  <a:lnTo>
                    <a:pt x="47" y="419"/>
                  </a:lnTo>
                  <a:lnTo>
                    <a:pt x="52" y="418"/>
                  </a:lnTo>
                  <a:lnTo>
                    <a:pt x="53" y="416"/>
                  </a:lnTo>
                  <a:lnTo>
                    <a:pt x="54" y="413"/>
                  </a:lnTo>
                  <a:lnTo>
                    <a:pt x="56" y="411"/>
                  </a:lnTo>
                  <a:lnTo>
                    <a:pt x="59" y="407"/>
                  </a:lnTo>
                  <a:lnTo>
                    <a:pt x="61" y="404"/>
                  </a:lnTo>
                  <a:lnTo>
                    <a:pt x="61" y="397"/>
                  </a:lnTo>
                  <a:lnTo>
                    <a:pt x="59" y="394"/>
                  </a:lnTo>
                  <a:lnTo>
                    <a:pt x="56" y="392"/>
                  </a:lnTo>
                  <a:lnTo>
                    <a:pt x="52" y="392"/>
                  </a:lnTo>
                  <a:lnTo>
                    <a:pt x="46" y="392"/>
                  </a:lnTo>
                  <a:lnTo>
                    <a:pt x="40" y="392"/>
                  </a:lnTo>
                  <a:lnTo>
                    <a:pt x="35" y="393"/>
                  </a:lnTo>
                  <a:lnTo>
                    <a:pt x="31" y="394"/>
                  </a:lnTo>
                  <a:lnTo>
                    <a:pt x="27" y="395"/>
                  </a:lnTo>
                  <a:lnTo>
                    <a:pt x="25" y="401"/>
                  </a:lnTo>
                  <a:lnTo>
                    <a:pt x="20" y="401"/>
                  </a:lnTo>
                  <a:lnTo>
                    <a:pt x="19" y="401"/>
                  </a:lnTo>
                  <a:lnTo>
                    <a:pt x="15" y="401"/>
                  </a:lnTo>
                  <a:lnTo>
                    <a:pt x="20" y="392"/>
                  </a:lnTo>
                  <a:lnTo>
                    <a:pt x="20" y="389"/>
                  </a:lnTo>
                  <a:lnTo>
                    <a:pt x="19" y="388"/>
                  </a:lnTo>
                  <a:lnTo>
                    <a:pt x="16" y="386"/>
                  </a:lnTo>
                  <a:lnTo>
                    <a:pt x="16" y="385"/>
                  </a:lnTo>
                  <a:lnTo>
                    <a:pt x="11" y="380"/>
                  </a:lnTo>
                  <a:lnTo>
                    <a:pt x="6" y="368"/>
                  </a:lnTo>
                  <a:lnTo>
                    <a:pt x="7" y="367"/>
                  </a:lnTo>
                  <a:lnTo>
                    <a:pt x="7" y="365"/>
                  </a:lnTo>
                  <a:lnTo>
                    <a:pt x="11" y="364"/>
                  </a:lnTo>
                  <a:lnTo>
                    <a:pt x="3" y="337"/>
                  </a:lnTo>
                  <a:lnTo>
                    <a:pt x="3" y="333"/>
                  </a:lnTo>
                  <a:lnTo>
                    <a:pt x="0" y="329"/>
                  </a:lnTo>
                  <a:lnTo>
                    <a:pt x="0" y="326"/>
                  </a:lnTo>
                  <a:lnTo>
                    <a:pt x="0" y="323"/>
                  </a:lnTo>
                </a:path>
              </a:pathLst>
            </a:custGeom>
            <a:solidFill>
              <a:srgbClr val="CCFFFF"/>
            </a:solidFill>
            <a:ln w="12700">
              <a:solidFill>
                <a:srgbClr val="FFFF00"/>
              </a:solidFill>
              <a:round/>
              <a:headEnd/>
              <a:tailEnd/>
            </a:ln>
          </p:spPr>
          <p:txBody>
            <a:bodyPr/>
            <a:lstStyle/>
            <a:p>
              <a:endParaRPr lang="zh-CN" altLang="en-US"/>
            </a:p>
          </p:txBody>
        </p:sp>
        <p:sp>
          <p:nvSpPr>
            <p:cNvPr id="61485" name="Freeform 159">
              <a:extLst>
                <a:ext uri="{FF2B5EF4-FFF2-40B4-BE49-F238E27FC236}">
                  <a16:creationId xmlns:a16="http://schemas.microsoft.com/office/drawing/2014/main" id="{ECF45B25-A132-4B17-BC8C-7A206420AA51}"/>
                </a:ext>
              </a:extLst>
            </p:cNvPr>
            <p:cNvSpPr>
              <a:spLocks/>
            </p:cNvSpPr>
            <p:nvPr/>
          </p:nvSpPr>
          <p:spPr bwMode="auto">
            <a:xfrm>
              <a:off x="2928" y="1938"/>
              <a:ext cx="76" cy="131"/>
            </a:xfrm>
            <a:custGeom>
              <a:avLst/>
              <a:gdLst>
                <a:gd name="T0" fmla="*/ 0 w 76"/>
                <a:gd name="T1" fmla="*/ 56 h 131"/>
                <a:gd name="T2" fmla="*/ 10 w 76"/>
                <a:gd name="T3" fmla="*/ 56 h 131"/>
                <a:gd name="T4" fmla="*/ 16 w 76"/>
                <a:gd name="T5" fmla="*/ 53 h 131"/>
                <a:gd name="T6" fmla="*/ 25 w 76"/>
                <a:gd name="T7" fmla="*/ 52 h 131"/>
                <a:gd name="T8" fmla="*/ 27 w 76"/>
                <a:gd name="T9" fmla="*/ 50 h 131"/>
                <a:gd name="T10" fmla="*/ 33 w 76"/>
                <a:gd name="T11" fmla="*/ 41 h 131"/>
                <a:gd name="T12" fmla="*/ 32 w 76"/>
                <a:gd name="T13" fmla="*/ 35 h 131"/>
                <a:gd name="T14" fmla="*/ 34 w 76"/>
                <a:gd name="T15" fmla="*/ 30 h 131"/>
                <a:gd name="T16" fmla="*/ 36 w 76"/>
                <a:gd name="T17" fmla="*/ 20 h 131"/>
                <a:gd name="T18" fmla="*/ 38 w 76"/>
                <a:gd name="T19" fmla="*/ 12 h 131"/>
                <a:gd name="T20" fmla="*/ 40 w 76"/>
                <a:gd name="T21" fmla="*/ 7 h 131"/>
                <a:gd name="T22" fmla="*/ 46 w 76"/>
                <a:gd name="T23" fmla="*/ 3 h 131"/>
                <a:gd name="T24" fmla="*/ 51 w 76"/>
                <a:gd name="T25" fmla="*/ 2 h 131"/>
                <a:gd name="T26" fmla="*/ 55 w 76"/>
                <a:gd name="T27" fmla="*/ 2 h 131"/>
                <a:gd name="T28" fmla="*/ 58 w 76"/>
                <a:gd name="T29" fmla="*/ 5 h 131"/>
                <a:gd name="T30" fmla="*/ 60 w 76"/>
                <a:gd name="T31" fmla="*/ 11 h 131"/>
                <a:gd name="T32" fmla="*/ 58 w 76"/>
                <a:gd name="T33" fmla="*/ 15 h 131"/>
                <a:gd name="T34" fmla="*/ 54 w 76"/>
                <a:gd name="T35" fmla="*/ 21 h 131"/>
                <a:gd name="T36" fmla="*/ 52 w 76"/>
                <a:gd name="T37" fmla="*/ 29 h 131"/>
                <a:gd name="T38" fmla="*/ 51 w 76"/>
                <a:gd name="T39" fmla="*/ 32 h 131"/>
                <a:gd name="T40" fmla="*/ 56 w 76"/>
                <a:gd name="T41" fmla="*/ 37 h 131"/>
                <a:gd name="T42" fmla="*/ 63 w 76"/>
                <a:gd name="T43" fmla="*/ 38 h 131"/>
                <a:gd name="T44" fmla="*/ 70 w 76"/>
                <a:gd name="T45" fmla="*/ 45 h 131"/>
                <a:gd name="T46" fmla="*/ 74 w 76"/>
                <a:gd name="T47" fmla="*/ 49 h 131"/>
                <a:gd name="T48" fmla="*/ 73 w 76"/>
                <a:gd name="T49" fmla="*/ 52 h 131"/>
                <a:gd name="T50" fmla="*/ 67 w 76"/>
                <a:gd name="T51" fmla="*/ 59 h 131"/>
                <a:gd name="T52" fmla="*/ 64 w 76"/>
                <a:gd name="T53" fmla="*/ 68 h 131"/>
                <a:gd name="T54" fmla="*/ 64 w 76"/>
                <a:gd name="T55" fmla="*/ 71 h 131"/>
                <a:gd name="T56" fmla="*/ 58 w 76"/>
                <a:gd name="T57" fmla="*/ 71 h 131"/>
                <a:gd name="T58" fmla="*/ 54 w 76"/>
                <a:gd name="T59" fmla="*/ 71 h 131"/>
                <a:gd name="T60" fmla="*/ 51 w 76"/>
                <a:gd name="T61" fmla="*/ 74 h 131"/>
                <a:gd name="T62" fmla="*/ 51 w 76"/>
                <a:gd name="T63" fmla="*/ 83 h 131"/>
                <a:gd name="T64" fmla="*/ 45 w 76"/>
                <a:gd name="T65" fmla="*/ 89 h 131"/>
                <a:gd name="T66" fmla="*/ 48 w 76"/>
                <a:gd name="T67" fmla="*/ 98 h 131"/>
                <a:gd name="T68" fmla="*/ 54 w 76"/>
                <a:gd name="T69" fmla="*/ 100 h 131"/>
                <a:gd name="T70" fmla="*/ 58 w 76"/>
                <a:gd name="T71" fmla="*/ 102 h 131"/>
                <a:gd name="T72" fmla="*/ 58 w 76"/>
                <a:gd name="T73" fmla="*/ 107 h 131"/>
                <a:gd name="T74" fmla="*/ 58 w 76"/>
                <a:gd name="T75" fmla="*/ 112 h 131"/>
                <a:gd name="T76" fmla="*/ 51 w 76"/>
                <a:gd name="T77" fmla="*/ 115 h 131"/>
                <a:gd name="T78" fmla="*/ 47 w 76"/>
                <a:gd name="T79" fmla="*/ 116 h 131"/>
                <a:gd name="T80" fmla="*/ 48 w 76"/>
                <a:gd name="T81" fmla="*/ 124 h 131"/>
                <a:gd name="T82" fmla="*/ 43 w 76"/>
                <a:gd name="T83" fmla="*/ 130 h 131"/>
                <a:gd name="T84" fmla="*/ 40 w 76"/>
                <a:gd name="T85" fmla="*/ 124 h 131"/>
                <a:gd name="T86" fmla="*/ 34 w 76"/>
                <a:gd name="T87" fmla="*/ 124 h 131"/>
                <a:gd name="T88" fmla="*/ 35 w 76"/>
                <a:gd name="T89" fmla="*/ 121 h 131"/>
                <a:gd name="T90" fmla="*/ 33 w 76"/>
                <a:gd name="T91" fmla="*/ 120 h 131"/>
                <a:gd name="T92" fmla="*/ 28 w 76"/>
                <a:gd name="T93" fmla="*/ 115 h 131"/>
                <a:gd name="T94" fmla="*/ 29 w 76"/>
                <a:gd name="T95" fmla="*/ 113 h 131"/>
                <a:gd name="T96" fmla="*/ 22 w 76"/>
                <a:gd name="T97" fmla="*/ 112 h 131"/>
                <a:gd name="T98" fmla="*/ 22 w 76"/>
                <a:gd name="T99" fmla="*/ 109 h 131"/>
                <a:gd name="T100" fmla="*/ 20 w 76"/>
                <a:gd name="T101" fmla="*/ 103 h 131"/>
                <a:gd name="T102" fmla="*/ 24 w 76"/>
                <a:gd name="T103" fmla="*/ 100 h 131"/>
                <a:gd name="T104" fmla="*/ 23 w 76"/>
                <a:gd name="T105" fmla="*/ 96 h 131"/>
                <a:gd name="T106" fmla="*/ 20 w 76"/>
                <a:gd name="T107" fmla="*/ 89 h 131"/>
                <a:gd name="T108" fmla="*/ 18 w 76"/>
                <a:gd name="T109" fmla="*/ 84 h 131"/>
                <a:gd name="T110" fmla="*/ 20 w 76"/>
                <a:gd name="T111" fmla="*/ 81 h 131"/>
                <a:gd name="T112" fmla="*/ 16 w 76"/>
                <a:gd name="T113" fmla="*/ 76 h 131"/>
                <a:gd name="T114" fmla="*/ 12 w 76"/>
                <a:gd name="T115" fmla="*/ 71 h 131"/>
                <a:gd name="T116" fmla="*/ 9 w 76"/>
                <a:gd name="T117" fmla="*/ 65 h 131"/>
                <a:gd name="T118" fmla="*/ 4 w 76"/>
                <a:gd name="T119" fmla="*/ 65 h 131"/>
                <a:gd name="T120" fmla="*/ 7 w 76"/>
                <a:gd name="T121" fmla="*/ 60 h 131"/>
                <a:gd name="T122" fmla="*/ 0 w 76"/>
                <a:gd name="T123" fmla="*/ 59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
                <a:gd name="T187" fmla="*/ 0 h 131"/>
                <a:gd name="T188" fmla="*/ 76 w 7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 h="131">
                  <a:moveTo>
                    <a:pt x="0" y="59"/>
                  </a:moveTo>
                  <a:lnTo>
                    <a:pt x="0" y="57"/>
                  </a:lnTo>
                  <a:lnTo>
                    <a:pt x="0" y="56"/>
                  </a:lnTo>
                  <a:lnTo>
                    <a:pt x="5" y="56"/>
                  </a:lnTo>
                  <a:lnTo>
                    <a:pt x="8" y="57"/>
                  </a:lnTo>
                  <a:lnTo>
                    <a:pt x="10" y="56"/>
                  </a:lnTo>
                  <a:lnTo>
                    <a:pt x="12" y="56"/>
                  </a:lnTo>
                  <a:lnTo>
                    <a:pt x="15" y="54"/>
                  </a:lnTo>
                  <a:lnTo>
                    <a:pt x="16" y="53"/>
                  </a:lnTo>
                  <a:lnTo>
                    <a:pt x="20" y="52"/>
                  </a:lnTo>
                  <a:lnTo>
                    <a:pt x="23" y="52"/>
                  </a:lnTo>
                  <a:lnTo>
                    <a:pt x="25" y="52"/>
                  </a:lnTo>
                  <a:lnTo>
                    <a:pt x="26" y="52"/>
                  </a:lnTo>
                  <a:lnTo>
                    <a:pt x="27" y="52"/>
                  </a:lnTo>
                  <a:lnTo>
                    <a:pt x="27" y="50"/>
                  </a:lnTo>
                  <a:lnTo>
                    <a:pt x="30" y="49"/>
                  </a:lnTo>
                  <a:lnTo>
                    <a:pt x="32" y="44"/>
                  </a:lnTo>
                  <a:lnTo>
                    <a:pt x="33" y="41"/>
                  </a:lnTo>
                  <a:lnTo>
                    <a:pt x="32" y="40"/>
                  </a:lnTo>
                  <a:lnTo>
                    <a:pt x="32" y="36"/>
                  </a:lnTo>
                  <a:lnTo>
                    <a:pt x="32" y="35"/>
                  </a:lnTo>
                  <a:lnTo>
                    <a:pt x="33" y="34"/>
                  </a:lnTo>
                  <a:lnTo>
                    <a:pt x="33" y="32"/>
                  </a:lnTo>
                  <a:lnTo>
                    <a:pt x="34" y="30"/>
                  </a:lnTo>
                  <a:lnTo>
                    <a:pt x="34" y="23"/>
                  </a:lnTo>
                  <a:lnTo>
                    <a:pt x="35" y="21"/>
                  </a:lnTo>
                  <a:lnTo>
                    <a:pt x="36" y="20"/>
                  </a:lnTo>
                  <a:lnTo>
                    <a:pt x="37" y="16"/>
                  </a:lnTo>
                  <a:lnTo>
                    <a:pt x="37" y="15"/>
                  </a:lnTo>
                  <a:lnTo>
                    <a:pt x="38" y="12"/>
                  </a:lnTo>
                  <a:lnTo>
                    <a:pt x="39" y="12"/>
                  </a:lnTo>
                  <a:lnTo>
                    <a:pt x="40" y="9"/>
                  </a:lnTo>
                  <a:lnTo>
                    <a:pt x="40" y="7"/>
                  </a:lnTo>
                  <a:lnTo>
                    <a:pt x="43" y="7"/>
                  </a:lnTo>
                  <a:lnTo>
                    <a:pt x="44" y="6"/>
                  </a:lnTo>
                  <a:lnTo>
                    <a:pt x="46" y="3"/>
                  </a:lnTo>
                  <a:lnTo>
                    <a:pt x="48" y="3"/>
                  </a:lnTo>
                  <a:lnTo>
                    <a:pt x="50" y="2"/>
                  </a:lnTo>
                  <a:lnTo>
                    <a:pt x="51" y="2"/>
                  </a:lnTo>
                  <a:lnTo>
                    <a:pt x="51" y="0"/>
                  </a:lnTo>
                  <a:lnTo>
                    <a:pt x="54" y="0"/>
                  </a:lnTo>
                  <a:lnTo>
                    <a:pt x="55" y="2"/>
                  </a:lnTo>
                  <a:lnTo>
                    <a:pt x="56" y="3"/>
                  </a:lnTo>
                  <a:lnTo>
                    <a:pt x="58" y="4"/>
                  </a:lnTo>
                  <a:lnTo>
                    <a:pt x="58" y="5"/>
                  </a:lnTo>
                  <a:lnTo>
                    <a:pt x="59" y="7"/>
                  </a:lnTo>
                  <a:lnTo>
                    <a:pt x="59" y="9"/>
                  </a:lnTo>
                  <a:lnTo>
                    <a:pt x="60" y="11"/>
                  </a:lnTo>
                  <a:lnTo>
                    <a:pt x="61" y="12"/>
                  </a:lnTo>
                  <a:lnTo>
                    <a:pt x="59" y="13"/>
                  </a:lnTo>
                  <a:lnTo>
                    <a:pt x="58" y="15"/>
                  </a:lnTo>
                  <a:lnTo>
                    <a:pt x="58" y="17"/>
                  </a:lnTo>
                  <a:lnTo>
                    <a:pt x="55" y="20"/>
                  </a:lnTo>
                  <a:lnTo>
                    <a:pt x="54" y="21"/>
                  </a:lnTo>
                  <a:lnTo>
                    <a:pt x="54" y="24"/>
                  </a:lnTo>
                  <a:lnTo>
                    <a:pt x="54" y="27"/>
                  </a:lnTo>
                  <a:lnTo>
                    <a:pt x="52" y="29"/>
                  </a:lnTo>
                  <a:lnTo>
                    <a:pt x="51" y="31"/>
                  </a:lnTo>
                  <a:lnTo>
                    <a:pt x="51" y="32"/>
                  </a:lnTo>
                  <a:lnTo>
                    <a:pt x="51" y="34"/>
                  </a:lnTo>
                  <a:lnTo>
                    <a:pt x="54" y="36"/>
                  </a:lnTo>
                  <a:lnTo>
                    <a:pt x="56" y="37"/>
                  </a:lnTo>
                  <a:lnTo>
                    <a:pt x="59" y="38"/>
                  </a:lnTo>
                  <a:lnTo>
                    <a:pt x="62" y="38"/>
                  </a:lnTo>
                  <a:lnTo>
                    <a:pt x="63" y="38"/>
                  </a:lnTo>
                  <a:lnTo>
                    <a:pt x="66" y="41"/>
                  </a:lnTo>
                  <a:lnTo>
                    <a:pt x="68" y="44"/>
                  </a:lnTo>
                  <a:lnTo>
                    <a:pt x="70" y="45"/>
                  </a:lnTo>
                  <a:lnTo>
                    <a:pt x="72" y="47"/>
                  </a:lnTo>
                  <a:lnTo>
                    <a:pt x="74" y="48"/>
                  </a:lnTo>
                  <a:lnTo>
                    <a:pt x="74" y="49"/>
                  </a:lnTo>
                  <a:lnTo>
                    <a:pt x="75" y="49"/>
                  </a:lnTo>
                  <a:lnTo>
                    <a:pt x="74" y="50"/>
                  </a:lnTo>
                  <a:lnTo>
                    <a:pt x="73" y="52"/>
                  </a:lnTo>
                  <a:lnTo>
                    <a:pt x="73" y="53"/>
                  </a:lnTo>
                  <a:lnTo>
                    <a:pt x="66" y="56"/>
                  </a:lnTo>
                  <a:lnTo>
                    <a:pt x="67" y="59"/>
                  </a:lnTo>
                  <a:lnTo>
                    <a:pt x="65" y="62"/>
                  </a:lnTo>
                  <a:lnTo>
                    <a:pt x="64" y="65"/>
                  </a:lnTo>
                  <a:lnTo>
                    <a:pt x="64" y="68"/>
                  </a:lnTo>
                  <a:lnTo>
                    <a:pt x="66" y="69"/>
                  </a:lnTo>
                  <a:lnTo>
                    <a:pt x="66" y="71"/>
                  </a:lnTo>
                  <a:lnTo>
                    <a:pt x="64" y="71"/>
                  </a:lnTo>
                  <a:lnTo>
                    <a:pt x="62" y="71"/>
                  </a:lnTo>
                  <a:lnTo>
                    <a:pt x="59" y="73"/>
                  </a:lnTo>
                  <a:lnTo>
                    <a:pt x="58" y="71"/>
                  </a:lnTo>
                  <a:lnTo>
                    <a:pt x="55" y="71"/>
                  </a:lnTo>
                  <a:lnTo>
                    <a:pt x="54" y="71"/>
                  </a:lnTo>
                  <a:lnTo>
                    <a:pt x="52" y="71"/>
                  </a:lnTo>
                  <a:lnTo>
                    <a:pt x="51" y="71"/>
                  </a:lnTo>
                  <a:lnTo>
                    <a:pt x="51" y="74"/>
                  </a:lnTo>
                  <a:lnTo>
                    <a:pt x="50" y="76"/>
                  </a:lnTo>
                  <a:lnTo>
                    <a:pt x="51" y="80"/>
                  </a:lnTo>
                  <a:lnTo>
                    <a:pt x="51" y="83"/>
                  </a:lnTo>
                  <a:lnTo>
                    <a:pt x="49" y="83"/>
                  </a:lnTo>
                  <a:lnTo>
                    <a:pt x="48" y="87"/>
                  </a:lnTo>
                  <a:lnTo>
                    <a:pt x="45" y="89"/>
                  </a:lnTo>
                  <a:lnTo>
                    <a:pt x="48" y="91"/>
                  </a:lnTo>
                  <a:lnTo>
                    <a:pt x="49" y="93"/>
                  </a:lnTo>
                  <a:lnTo>
                    <a:pt x="48" y="98"/>
                  </a:lnTo>
                  <a:lnTo>
                    <a:pt x="51" y="98"/>
                  </a:lnTo>
                  <a:lnTo>
                    <a:pt x="54" y="100"/>
                  </a:lnTo>
                  <a:lnTo>
                    <a:pt x="55" y="100"/>
                  </a:lnTo>
                  <a:lnTo>
                    <a:pt x="56" y="100"/>
                  </a:lnTo>
                  <a:lnTo>
                    <a:pt x="58" y="102"/>
                  </a:lnTo>
                  <a:lnTo>
                    <a:pt x="59" y="103"/>
                  </a:lnTo>
                  <a:lnTo>
                    <a:pt x="58" y="105"/>
                  </a:lnTo>
                  <a:lnTo>
                    <a:pt x="58" y="107"/>
                  </a:lnTo>
                  <a:lnTo>
                    <a:pt x="58" y="109"/>
                  </a:lnTo>
                  <a:lnTo>
                    <a:pt x="56" y="109"/>
                  </a:lnTo>
                  <a:lnTo>
                    <a:pt x="58" y="112"/>
                  </a:lnTo>
                  <a:lnTo>
                    <a:pt x="52" y="116"/>
                  </a:lnTo>
                  <a:lnTo>
                    <a:pt x="51" y="116"/>
                  </a:lnTo>
                  <a:lnTo>
                    <a:pt x="51" y="115"/>
                  </a:lnTo>
                  <a:lnTo>
                    <a:pt x="49" y="114"/>
                  </a:lnTo>
                  <a:lnTo>
                    <a:pt x="47" y="115"/>
                  </a:lnTo>
                  <a:lnTo>
                    <a:pt x="47" y="116"/>
                  </a:lnTo>
                  <a:lnTo>
                    <a:pt x="47" y="119"/>
                  </a:lnTo>
                  <a:lnTo>
                    <a:pt x="47" y="121"/>
                  </a:lnTo>
                  <a:lnTo>
                    <a:pt x="48" y="124"/>
                  </a:lnTo>
                  <a:lnTo>
                    <a:pt x="47" y="126"/>
                  </a:lnTo>
                  <a:lnTo>
                    <a:pt x="46" y="129"/>
                  </a:lnTo>
                  <a:lnTo>
                    <a:pt x="43" y="130"/>
                  </a:lnTo>
                  <a:lnTo>
                    <a:pt x="42" y="129"/>
                  </a:lnTo>
                  <a:lnTo>
                    <a:pt x="41" y="127"/>
                  </a:lnTo>
                  <a:lnTo>
                    <a:pt x="40" y="124"/>
                  </a:lnTo>
                  <a:lnTo>
                    <a:pt x="37" y="122"/>
                  </a:lnTo>
                  <a:lnTo>
                    <a:pt x="36" y="124"/>
                  </a:lnTo>
                  <a:lnTo>
                    <a:pt x="34" y="124"/>
                  </a:lnTo>
                  <a:lnTo>
                    <a:pt x="33" y="124"/>
                  </a:lnTo>
                  <a:lnTo>
                    <a:pt x="33" y="122"/>
                  </a:lnTo>
                  <a:lnTo>
                    <a:pt x="35" y="121"/>
                  </a:lnTo>
                  <a:lnTo>
                    <a:pt x="37" y="121"/>
                  </a:lnTo>
                  <a:lnTo>
                    <a:pt x="35" y="120"/>
                  </a:lnTo>
                  <a:lnTo>
                    <a:pt x="33" y="120"/>
                  </a:lnTo>
                  <a:lnTo>
                    <a:pt x="31" y="121"/>
                  </a:lnTo>
                  <a:lnTo>
                    <a:pt x="30" y="118"/>
                  </a:lnTo>
                  <a:lnTo>
                    <a:pt x="28" y="115"/>
                  </a:lnTo>
                  <a:lnTo>
                    <a:pt x="28" y="114"/>
                  </a:lnTo>
                  <a:lnTo>
                    <a:pt x="29" y="114"/>
                  </a:lnTo>
                  <a:lnTo>
                    <a:pt x="29" y="113"/>
                  </a:lnTo>
                  <a:lnTo>
                    <a:pt x="25" y="113"/>
                  </a:lnTo>
                  <a:lnTo>
                    <a:pt x="23" y="114"/>
                  </a:lnTo>
                  <a:lnTo>
                    <a:pt x="22" y="112"/>
                  </a:lnTo>
                  <a:lnTo>
                    <a:pt x="20" y="111"/>
                  </a:lnTo>
                  <a:lnTo>
                    <a:pt x="20" y="109"/>
                  </a:lnTo>
                  <a:lnTo>
                    <a:pt x="22" y="109"/>
                  </a:lnTo>
                  <a:lnTo>
                    <a:pt x="19" y="107"/>
                  </a:lnTo>
                  <a:lnTo>
                    <a:pt x="19" y="105"/>
                  </a:lnTo>
                  <a:lnTo>
                    <a:pt x="20" y="103"/>
                  </a:lnTo>
                  <a:lnTo>
                    <a:pt x="22" y="103"/>
                  </a:lnTo>
                  <a:lnTo>
                    <a:pt x="24" y="102"/>
                  </a:lnTo>
                  <a:lnTo>
                    <a:pt x="24" y="100"/>
                  </a:lnTo>
                  <a:lnTo>
                    <a:pt x="23" y="99"/>
                  </a:lnTo>
                  <a:lnTo>
                    <a:pt x="23" y="97"/>
                  </a:lnTo>
                  <a:lnTo>
                    <a:pt x="23" y="96"/>
                  </a:lnTo>
                  <a:lnTo>
                    <a:pt x="23" y="95"/>
                  </a:lnTo>
                  <a:lnTo>
                    <a:pt x="22" y="92"/>
                  </a:lnTo>
                  <a:lnTo>
                    <a:pt x="20" y="89"/>
                  </a:lnTo>
                  <a:lnTo>
                    <a:pt x="19" y="86"/>
                  </a:lnTo>
                  <a:lnTo>
                    <a:pt x="18" y="85"/>
                  </a:lnTo>
                  <a:lnTo>
                    <a:pt x="18" y="84"/>
                  </a:lnTo>
                  <a:lnTo>
                    <a:pt x="18" y="83"/>
                  </a:lnTo>
                  <a:lnTo>
                    <a:pt x="19" y="82"/>
                  </a:lnTo>
                  <a:lnTo>
                    <a:pt x="20" y="81"/>
                  </a:lnTo>
                  <a:lnTo>
                    <a:pt x="20" y="79"/>
                  </a:lnTo>
                  <a:lnTo>
                    <a:pt x="19" y="77"/>
                  </a:lnTo>
                  <a:lnTo>
                    <a:pt x="16" y="76"/>
                  </a:lnTo>
                  <a:lnTo>
                    <a:pt x="16" y="74"/>
                  </a:lnTo>
                  <a:lnTo>
                    <a:pt x="14" y="73"/>
                  </a:lnTo>
                  <a:lnTo>
                    <a:pt x="12" y="71"/>
                  </a:lnTo>
                  <a:lnTo>
                    <a:pt x="12" y="70"/>
                  </a:lnTo>
                  <a:lnTo>
                    <a:pt x="10" y="67"/>
                  </a:lnTo>
                  <a:lnTo>
                    <a:pt x="9" y="65"/>
                  </a:lnTo>
                  <a:lnTo>
                    <a:pt x="6" y="66"/>
                  </a:lnTo>
                  <a:lnTo>
                    <a:pt x="4" y="64"/>
                  </a:lnTo>
                  <a:lnTo>
                    <a:pt x="4" y="65"/>
                  </a:lnTo>
                  <a:lnTo>
                    <a:pt x="4" y="63"/>
                  </a:lnTo>
                  <a:lnTo>
                    <a:pt x="6" y="62"/>
                  </a:lnTo>
                  <a:lnTo>
                    <a:pt x="7" y="60"/>
                  </a:lnTo>
                  <a:lnTo>
                    <a:pt x="5" y="60"/>
                  </a:lnTo>
                  <a:lnTo>
                    <a:pt x="3" y="60"/>
                  </a:lnTo>
                  <a:lnTo>
                    <a:pt x="0" y="59"/>
                  </a:lnTo>
                </a:path>
              </a:pathLst>
            </a:custGeom>
            <a:solidFill>
              <a:srgbClr val="CCFFFF"/>
            </a:solidFill>
            <a:ln w="12700">
              <a:solidFill>
                <a:srgbClr val="FFFF00"/>
              </a:solidFill>
              <a:round/>
              <a:headEnd/>
              <a:tailEnd/>
            </a:ln>
          </p:spPr>
          <p:txBody>
            <a:bodyPr/>
            <a:lstStyle/>
            <a:p>
              <a:endParaRPr lang="zh-CN" altLang="en-US"/>
            </a:p>
          </p:txBody>
        </p:sp>
        <p:sp>
          <p:nvSpPr>
            <p:cNvPr id="61486" name="Freeform 160">
              <a:extLst>
                <a:ext uri="{FF2B5EF4-FFF2-40B4-BE49-F238E27FC236}">
                  <a16:creationId xmlns:a16="http://schemas.microsoft.com/office/drawing/2014/main" id="{73F25EEF-C2D8-4C9C-B546-AE078EA07ED9}"/>
                </a:ext>
              </a:extLst>
            </p:cNvPr>
            <p:cNvSpPr>
              <a:spLocks/>
            </p:cNvSpPr>
            <p:nvPr/>
          </p:nvSpPr>
          <p:spPr bwMode="auto">
            <a:xfrm>
              <a:off x="3355" y="2176"/>
              <a:ext cx="25" cy="25"/>
            </a:xfrm>
            <a:custGeom>
              <a:avLst/>
              <a:gdLst>
                <a:gd name="T0" fmla="*/ 0 w 25"/>
                <a:gd name="T1" fmla="*/ 13 h 25"/>
                <a:gd name="T2" fmla="*/ 0 w 25"/>
                <a:gd name="T3" fmla="*/ 12 h 25"/>
                <a:gd name="T4" fmla="*/ 1 w 25"/>
                <a:gd name="T5" fmla="*/ 12 h 25"/>
                <a:gd name="T6" fmla="*/ 2 w 25"/>
                <a:gd name="T7" fmla="*/ 11 h 25"/>
                <a:gd name="T8" fmla="*/ 3 w 25"/>
                <a:gd name="T9" fmla="*/ 11 h 25"/>
                <a:gd name="T10" fmla="*/ 4 w 25"/>
                <a:gd name="T11" fmla="*/ 11 h 25"/>
                <a:gd name="T12" fmla="*/ 4 w 25"/>
                <a:gd name="T13" fmla="*/ 10 h 25"/>
                <a:gd name="T14" fmla="*/ 3 w 25"/>
                <a:gd name="T15" fmla="*/ 8 h 25"/>
                <a:gd name="T16" fmla="*/ 5 w 25"/>
                <a:gd name="T17" fmla="*/ 7 h 25"/>
                <a:gd name="T18" fmla="*/ 4 w 25"/>
                <a:gd name="T19" fmla="*/ 6 h 25"/>
                <a:gd name="T20" fmla="*/ 4 w 25"/>
                <a:gd name="T21" fmla="*/ 5 h 25"/>
                <a:gd name="T22" fmla="*/ 4 w 25"/>
                <a:gd name="T23" fmla="*/ 3 h 25"/>
                <a:gd name="T24" fmla="*/ 6 w 25"/>
                <a:gd name="T25" fmla="*/ 2 h 25"/>
                <a:gd name="T26" fmla="*/ 7 w 25"/>
                <a:gd name="T27" fmla="*/ 1 h 25"/>
                <a:gd name="T28" fmla="*/ 8 w 25"/>
                <a:gd name="T29" fmla="*/ 1 h 25"/>
                <a:gd name="T30" fmla="*/ 9 w 25"/>
                <a:gd name="T31" fmla="*/ 0 h 25"/>
                <a:gd name="T32" fmla="*/ 11 w 25"/>
                <a:gd name="T33" fmla="*/ 1 h 25"/>
                <a:gd name="T34" fmla="*/ 12 w 25"/>
                <a:gd name="T35" fmla="*/ 2 h 25"/>
                <a:gd name="T36" fmla="*/ 13 w 25"/>
                <a:gd name="T37" fmla="*/ 3 h 25"/>
                <a:gd name="T38" fmla="*/ 15 w 25"/>
                <a:gd name="T39" fmla="*/ 3 h 25"/>
                <a:gd name="T40" fmla="*/ 17 w 25"/>
                <a:gd name="T41" fmla="*/ 4 h 25"/>
                <a:gd name="T42" fmla="*/ 19 w 25"/>
                <a:gd name="T43" fmla="*/ 6 h 25"/>
                <a:gd name="T44" fmla="*/ 19 w 25"/>
                <a:gd name="T45" fmla="*/ 7 h 25"/>
                <a:gd name="T46" fmla="*/ 20 w 25"/>
                <a:gd name="T47" fmla="*/ 8 h 25"/>
                <a:gd name="T48" fmla="*/ 21 w 25"/>
                <a:gd name="T49" fmla="*/ 10 h 25"/>
                <a:gd name="T50" fmla="*/ 22 w 25"/>
                <a:gd name="T51" fmla="*/ 10 h 25"/>
                <a:gd name="T52" fmla="*/ 22 w 25"/>
                <a:gd name="T53" fmla="*/ 11 h 25"/>
                <a:gd name="T54" fmla="*/ 24 w 25"/>
                <a:gd name="T55" fmla="*/ 13 h 25"/>
                <a:gd name="T56" fmla="*/ 24 w 25"/>
                <a:gd name="T57" fmla="*/ 17 h 25"/>
                <a:gd name="T58" fmla="*/ 23 w 25"/>
                <a:gd name="T59" fmla="*/ 17 h 25"/>
                <a:gd name="T60" fmla="*/ 21 w 25"/>
                <a:gd name="T61" fmla="*/ 17 h 25"/>
                <a:gd name="T62" fmla="*/ 20 w 25"/>
                <a:gd name="T63" fmla="*/ 17 h 25"/>
                <a:gd name="T64" fmla="*/ 19 w 25"/>
                <a:gd name="T65" fmla="*/ 18 h 25"/>
                <a:gd name="T66" fmla="*/ 18 w 25"/>
                <a:gd name="T67" fmla="*/ 18 h 25"/>
                <a:gd name="T68" fmla="*/ 17 w 25"/>
                <a:gd name="T69" fmla="*/ 18 h 25"/>
                <a:gd name="T70" fmla="*/ 15 w 25"/>
                <a:gd name="T71" fmla="*/ 18 h 25"/>
                <a:gd name="T72" fmla="*/ 14 w 25"/>
                <a:gd name="T73" fmla="*/ 20 h 25"/>
                <a:gd name="T74" fmla="*/ 13 w 25"/>
                <a:gd name="T75" fmla="*/ 20 h 25"/>
                <a:gd name="T76" fmla="*/ 13 w 25"/>
                <a:gd name="T77" fmla="*/ 22 h 25"/>
                <a:gd name="T78" fmla="*/ 12 w 25"/>
                <a:gd name="T79" fmla="*/ 23 h 25"/>
                <a:gd name="T80" fmla="*/ 11 w 25"/>
                <a:gd name="T81" fmla="*/ 23 h 25"/>
                <a:gd name="T82" fmla="*/ 10 w 25"/>
                <a:gd name="T83" fmla="*/ 24 h 25"/>
                <a:gd name="T84" fmla="*/ 9 w 25"/>
                <a:gd name="T85" fmla="*/ 23 h 25"/>
                <a:gd name="T86" fmla="*/ 9 w 25"/>
                <a:gd name="T87" fmla="*/ 22 h 25"/>
                <a:gd name="T88" fmla="*/ 8 w 25"/>
                <a:gd name="T89" fmla="*/ 22 h 25"/>
                <a:gd name="T90" fmla="*/ 6 w 25"/>
                <a:gd name="T91" fmla="*/ 22 h 25"/>
                <a:gd name="T92" fmla="*/ 5 w 25"/>
                <a:gd name="T93" fmla="*/ 21 h 25"/>
                <a:gd name="T94" fmla="*/ 4 w 25"/>
                <a:gd name="T95" fmla="*/ 21 h 25"/>
                <a:gd name="T96" fmla="*/ 3 w 25"/>
                <a:gd name="T97" fmla="*/ 21 h 25"/>
                <a:gd name="T98" fmla="*/ 3 w 25"/>
                <a:gd name="T99" fmla="*/ 21 h 25"/>
                <a:gd name="T100" fmla="*/ 3 w 25"/>
                <a:gd name="T101" fmla="*/ 20 h 25"/>
                <a:gd name="T102" fmla="*/ 3 w 25"/>
                <a:gd name="T103" fmla="*/ 17 h 25"/>
                <a:gd name="T104" fmla="*/ 1 w 25"/>
                <a:gd name="T105" fmla="*/ 16 h 25"/>
                <a:gd name="T106" fmla="*/ 0 w 25"/>
                <a:gd name="T107" fmla="*/ 16 h 25"/>
                <a:gd name="T108" fmla="*/ 0 w 25"/>
                <a:gd name="T109" fmla="*/ 14 h 25"/>
                <a:gd name="T110" fmla="*/ 0 w 25"/>
                <a:gd name="T111" fmla="*/ 13 h 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5"/>
                <a:gd name="T170" fmla="*/ 25 w 25"/>
                <a:gd name="T171" fmla="*/ 25 h 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5">
                  <a:moveTo>
                    <a:pt x="0" y="13"/>
                  </a:moveTo>
                  <a:lnTo>
                    <a:pt x="0" y="12"/>
                  </a:lnTo>
                  <a:lnTo>
                    <a:pt x="1" y="12"/>
                  </a:lnTo>
                  <a:lnTo>
                    <a:pt x="2" y="11"/>
                  </a:lnTo>
                  <a:lnTo>
                    <a:pt x="3" y="11"/>
                  </a:lnTo>
                  <a:lnTo>
                    <a:pt x="4" y="11"/>
                  </a:lnTo>
                  <a:lnTo>
                    <a:pt x="4" y="10"/>
                  </a:lnTo>
                  <a:lnTo>
                    <a:pt x="3" y="8"/>
                  </a:lnTo>
                  <a:lnTo>
                    <a:pt x="5" y="7"/>
                  </a:lnTo>
                  <a:lnTo>
                    <a:pt x="4" y="6"/>
                  </a:lnTo>
                  <a:lnTo>
                    <a:pt x="4" y="5"/>
                  </a:lnTo>
                  <a:lnTo>
                    <a:pt x="4" y="3"/>
                  </a:lnTo>
                  <a:lnTo>
                    <a:pt x="6" y="2"/>
                  </a:lnTo>
                  <a:lnTo>
                    <a:pt x="7" y="1"/>
                  </a:lnTo>
                  <a:lnTo>
                    <a:pt x="8" y="1"/>
                  </a:lnTo>
                  <a:lnTo>
                    <a:pt x="9" y="0"/>
                  </a:lnTo>
                  <a:lnTo>
                    <a:pt x="11" y="1"/>
                  </a:lnTo>
                  <a:lnTo>
                    <a:pt x="12" y="2"/>
                  </a:lnTo>
                  <a:lnTo>
                    <a:pt x="13" y="3"/>
                  </a:lnTo>
                  <a:lnTo>
                    <a:pt x="15" y="3"/>
                  </a:lnTo>
                  <a:lnTo>
                    <a:pt x="17" y="4"/>
                  </a:lnTo>
                  <a:lnTo>
                    <a:pt x="19" y="6"/>
                  </a:lnTo>
                  <a:lnTo>
                    <a:pt x="19" y="7"/>
                  </a:lnTo>
                  <a:lnTo>
                    <a:pt x="20" y="8"/>
                  </a:lnTo>
                  <a:lnTo>
                    <a:pt x="21" y="10"/>
                  </a:lnTo>
                  <a:lnTo>
                    <a:pt x="22" y="10"/>
                  </a:lnTo>
                  <a:lnTo>
                    <a:pt x="22" y="11"/>
                  </a:lnTo>
                  <a:lnTo>
                    <a:pt x="24" y="13"/>
                  </a:lnTo>
                  <a:lnTo>
                    <a:pt x="24" y="17"/>
                  </a:lnTo>
                  <a:lnTo>
                    <a:pt x="23" y="17"/>
                  </a:lnTo>
                  <a:lnTo>
                    <a:pt x="21" y="17"/>
                  </a:lnTo>
                  <a:lnTo>
                    <a:pt x="20" y="17"/>
                  </a:lnTo>
                  <a:lnTo>
                    <a:pt x="19" y="18"/>
                  </a:lnTo>
                  <a:lnTo>
                    <a:pt x="18" y="18"/>
                  </a:lnTo>
                  <a:lnTo>
                    <a:pt x="17" y="18"/>
                  </a:lnTo>
                  <a:lnTo>
                    <a:pt x="15" y="18"/>
                  </a:lnTo>
                  <a:lnTo>
                    <a:pt x="14" y="20"/>
                  </a:lnTo>
                  <a:lnTo>
                    <a:pt x="13" y="20"/>
                  </a:lnTo>
                  <a:lnTo>
                    <a:pt x="13" y="22"/>
                  </a:lnTo>
                  <a:lnTo>
                    <a:pt x="12" y="23"/>
                  </a:lnTo>
                  <a:lnTo>
                    <a:pt x="11" y="23"/>
                  </a:lnTo>
                  <a:lnTo>
                    <a:pt x="10" y="24"/>
                  </a:lnTo>
                  <a:lnTo>
                    <a:pt x="9" y="23"/>
                  </a:lnTo>
                  <a:lnTo>
                    <a:pt x="9" y="22"/>
                  </a:lnTo>
                  <a:lnTo>
                    <a:pt x="8" y="22"/>
                  </a:lnTo>
                  <a:lnTo>
                    <a:pt x="6" y="22"/>
                  </a:lnTo>
                  <a:lnTo>
                    <a:pt x="5" y="21"/>
                  </a:lnTo>
                  <a:lnTo>
                    <a:pt x="4" y="21"/>
                  </a:lnTo>
                  <a:lnTo>
                    <a:pt x="3" y="21"/>
                  </a:lnTo>
                  <a:lnTo>
                    <a:pt x="3" y="20"/>
                  </a:lnTo>
                  <a:lnTo>
                    <a:pt x="3" y="17"/>
                  </a:lnTo>
                  <a:lnTo>
                    <a:pt x="1" y="16"/>
                  </a:lnTo>
                  <a:lnTo>
                    <a:pt x="0" y="16"/>
                  </a:lnTo>
                  <a:lnTo>
                    <a:pt x="0" y="14"/>
                  </a:lnTo>
                  <a:lnTo>
                    <a:pt x="0" y="13"/>
                  </a:lnTo>
                </a:path>
              </a:pathLst>
            </a:custGeom>
            <a:solidFill>
              <a:srgbClr val="CCFFFF"/>
            </a:solidFill>
            <a:ln w="12700">
              <a:solidFill>
                <a:srgbClr val="FFFF00"/>
              </a:solidFill>
              <a:round/>
              <a:headEnd/>
              <a:tailEnd/>
            </a:ln>
          </p:spPr>
          <p:txBody>
            <a:bodyPr/>
            <a:lstStyle/>
            <a:p>
              <a:endParaRPr lang="zh-CN" altLang="en-US"/>
            </a:p>
          </p:txBody>
        </p:sp>
        <p:sp>
          <p:nvSpPr>
            <p:cNvPr id="61487" name="Freeform 161">
              <a:extLst>
                <a:ext uri="{FF2B5EF4-FFF2-40B4-BE49-F238E27FC236}">
                  <a16:creationId xmlns:a16="http://schemas.microsoft.com/office/drawing/2014/main" id="{92B86E32-66D9-41CF-A44B-245126CEA7CE}"/>
                </a:ext>
              </a:extLst>
            </p:cNvPr>
            <p:cNvSpPr>
              <a:spLocks/>
            </p:cNvSpPr>
            <p:nvPr/>
          </p:nvSpPr>
          <p:spPr bwMode="auto">
            <a:xfrm>
              <a:off x="3362" y="2166"/>
              <a:ext cx="17" cy="17"/>
            </a:xfrm>
            <a:custGeom>
              <a:avLst/>
              <a:gdLst>
                <a:gd name="T0" fmla="*/ 0 w 17"/>
                <a:gd name="T1" fmla="*/ 2 h 17"/>
                <a:gd name="T2" fmla="*/ 0 w 17"/>
                <a:gd name="T3" fmla="*/ 2 h 17"/>
                <a:gd name="T4" fmla="*/ 1 w 17"/>
                <a:gd name="T5" fmla="*/ 0 h 17"/>
                <a:gd name="T6" fmla="*/ 2 w 17"/>
                <a:gd name="T7" fmla="*/ 0 h 17"/>
                <a:gd name="T8" fmla="*/ 3 w 17"/>
                <a:gd name="T9" fmla="*/ 2 h 17"/>
                <a:gd name="T10" fmla="*/ 4 w 17"/>
                <a:gd name="T11" fmla="*/ 2 h 17"/>
                <a:gd name="T12" fmla="*/ 6 w 17"/>
                <a:gd name="T13" fmla="*/ 4 h 17"/>
                <a:gd name="T14" fmla="*/ 6 w 17"/>
                <a:gd name="T15" fmla="*/ 6 h 17"/>
                <a:gd name="T16" fmla="*/ 8 w 17"/>
                <a:gd name="T17" fmla="*/ 6 h 17"/>
                <a:gd name="T18" fmla="*/ 9 w 17"/>
                <a:gd name="T19" fmla="*/ 6 h 17"/>
                <a:gd name="T20" fmla="*/ 11 w 17"/>
                <a:gd name="T21" fmla="*/ 9 h 17"/>
                <a:gd name="T22" fmla="*/ 13 w 17"/>
                <a:gd name="T23" fmla="*/ 9 h 17"/>
                <a:gd name="T24" fmla="*/ 15 w 17"/>
                <a:gd name="T25" fmla="*/ 11 h 17"/>
                <a:gd name="T26" fmla="*/ 16 w 17"/>
                <a:gd name="T27" fmla="*/ 13 h 17"/>
                <a:gd name="T28" fmla="*/ 16 w 17"/>
                <a:gd name="T29" fmla="*/ 13 h 17"/>
                <a:gd name="T30" fmla="*/ 16 w 17"/>
                <a:gd name="T31" fmla="*/ 13 h 17"/>
                <a:gd name="T32" fmla="*/ 15 w 17"/>
                <a:gd name="T33" fmla="*/ 16 h 17"/>
                <a:gd name="T34" fmla="*/ 13 w 17"/>
                <a:gd name="T35" fmla="*/ 16 h 17"/>
                <a:gd name="T36" fmla="*/ 11 w 17"/>
                <a:gd name="T37" fmla="*/ 13 h 17"/>
                <a:gd name="T38" fmla="*/ 10 w 17"/>
                <a:gd name="T39" fmla="*/ 13 h 17"/>
                <a:gd name="T40" fmla="*/ 8 w 17"/>
                <a:gd name="T41" fmla="*/ 13 h 17"/>
                <a:gd name="T42" fmla="*/ 7 w 17"/>
                <a:gd name="T43" fmla="*/ 13 h 17"/>
                <a:gd name="T44" fmla="*/ 5 w 17"/>
                <a:gd name="T45" fmla="*/ 11 h 17"/>
                <a:gd name="T46" fmla="*/ 4 w 17"/>
                <a:gd name="T47" fmla="*/ 9 h 17"/>
                <a:gd name="T48" fmla="*/ 3 w 17"/>
                <a:gd name="T49" fmla="*/ 9 h 17"/>
                <a:gd name="T50" fmla="*/ 2 w 17"/>
                <a:gd name="T51" fmla="*/ 6 h 17"/>
                <a:gd name="T52" fmla="*/ 1 w 17"/>
                <a:gd name="T53" fmla="*/ 4 h 17"/>
                <a:gd name="T54" fmla="*/ 1 w 17"/>
                <a:gd name="T55" fmla="*/ 2 h 17"/>
                <a:gd name="T56" fmla="*/ 0 w 17"/>
                <a:gd name="T57" fmla="*/ 2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0" y="2"/>
                  </a:moveTo>
                  <a:lnTo>
                    <a:pt x="0" y="2"/>
                  </a:lnTo>
                  <a:lnTo>
                    <a:pt x="1" y="0"/>
                  </a:lnTo>
                  <a:lnTo>
                    <a:pt x="2" y="0"/>
                  </a:lnTo>
                  <a:lnTo>
                    <a:pt x="3" y="2"/>
                  </a:lnTo>
                  <a:lnTo>
                    <a:pt x="4" y="2"/>
                  </a:lnTo>
                  <a:lnTo>
                    <a:pt x="6" y="4"/>
                  </a:lnTo>
                  <a:lnTo>
                    <a:pt x="6" y="6"/>
                  </a:lnTo>
                  <a:lnTo>
                    <a:pt x="8" y="6"/>
                  </a:lnTo>
                  <a:lnTo>
                    <a:pt x="9" y="6"/>
                  </a:lnTo>
                  <a:lnTo>
                    <a:pt x="11" y="9"/>
                  </a:lnTo>
                  <a:lnTo>
                    <a:pt x="13" y="9"/>
                  </a:lnTo>
                  <a:lnTo>
                    <a:pt x="15" y="11"/>
                  </a:lnTo>
                  <a:lnTo>
                    <a:pt x="16" y="13"/>
                  </a:lnTo>
                  <a:lnTo>
                    <a:pt x="15" y="16"/>
                  </a:lnTo>
                  <a:lnTo>
                    <a:pt x="13" y="16"/>
                  </a:lnTo>
                  <a:lnTo>
                    <a:pt x="11" y="13"/>
                  </a:lnTo>
                  <a:lnTo>
                    <a:pt x="10" y="13"/>
                  </a:lnTo>
                  <a:lnTo>
                    <a:pt x="8" y="13"/>
                  </a:lnTo>
                  <a:lnTo>
                    <a:pt x="7" y="13"/>
                  </a:lnTo>
                  <a:lnTo>
                    <a:pt x="5" y="11"/>
                  </a:lnTo>
                  <a:lnTo>
                    <a:pt x="4" y="9"/>
                  </a:lnTo>
                  <a:lnTo>
                    <a:pt x="3" y="9"/>
                  </a:lnTo>
                  <a:lnTo>
                    <a:pt x="2" y="6"/>
                  </a:lnTo>
                  <a:lnTo>
                    <a:pt x="1" y="4"/>
                  </a:lnTo>
                  <a:lnTo>
                    <a:pt x="1" y="2"/>
                  </a:lnTo>
                  <a:lnTo>
                    <a:pt x="0" y="2"/>
                  </a:lnTo>
                </a:path>
              </a:pathLst>
            </a:custGeom>
            <a:solidFill>
              <a:srgbClr val="CCFFFF"/>
            </a:solidFill>
            <a:ln w="12700">
              <a:solidFill>
                <a:srgbClr val="FFFF00"/>
              </a:solidFill>
              <a:round/>
              <a:headEnd/>
              <a:tailEnd/>
            </a:ln>
          </p:spPr>
          <p:txBody>
            <a:bodyPr/>
            <a:lstStyle/>
            <a:p>
              <a:endParaRPr lang="zh-CN" altLang="en-US"/>
            </a:p>
          </p:txBody>
        </p:sp>
        <p:sp>
          <p:nvSpPr>
            <p:cNvPr id="61488" name="Freeform 162">
              <a:extLst>
                <a:ext uri="{FF2B5EF4-FFF2-40B4-BE49-F238E27FC236}">
                  <a16:creationId xmlns:a16="http://schemas.microsoft.com/office/drawing/2014/main" id="{4B80F6E8-5786-4BE6-8E26-5C4BF1967549}"/>
                </a:ext>
              </a:extLst>
            </p:cNvPr>
            <p:cNvSpPr>
              <a:spLocks/>
            </p:cNvSpPr>
            <p:nvPr/>
          </p:nvSpPr>
          <p:spPr bwMode="auto">
            <a:xfrm>
              <a:off x="3375" y="2176"/>
              <a:ext cx="17" cy="17"/>
            </a:xfrm>
            <a:custGeom>
              <a:avLst/>
              <a:gdLst>
                <a:gd name="T0" fmla="*/ 0 w 17"/>
                <a:gd name="T1" fmla="*/ 16 h 17"/>
                <a:gd name="T2" fmla="*/ 0 w 17"/>
                <a:gd name="T3" fmla="*/ 16 h 17"/>
                <a:gd name="T4" fmla="*/ 16 w 17"/>
                <a:gd name="T5" fmla="*/ 8 h 17"/>
                <a:gd name="T6" fmla="*/ 16 w 17"/>
                <a:gd name="T7" fmla="*/ 0 h 17"/>
                <a:gd name="T8" fmla="*/ 16 w 17"/>
                <a:gd name="T9" fmla="*/ 0 h 17"/>
                <a:gd name="T10" fmla="*/ 16 w 17"/>
                <a:gd name="T11" fmla="*/ 0 h 17"/>
                <a:gd name="T12" fmla="*/ 0 w 17"/>
                <a:gd name="T13" fmla="*/ 8 h 17"/>
                <a:gd name="T14" fmla="*/ 0 w 17"/>
                <a:gd name="T15" fmla="*/ 8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0" y="16"/>
                  </a:lnTo>
                  <a:lnTo>
                    <a:pt x="16" y="8"/>
                  </a:lnTo>
                  <a:lnTo>
                    <a:pt x="16" y="0"/>
                  </a:lnTo>
                  <a:lnTo>
                    <a:pt x="0" y="8"/>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489" name="Freeform 163">
              <a:extLst>
                <a:ext uri="{FF2B5EF4-FFF2-40B4-BE49-F238E27FC236}">
                  <a16:creationId xmlns:a16="http://schemas.microsoft.com/office/drawing/2014/main" id="{92820D62-7F16-4F90-9619-8962F406D70A}"/>
                </a:ext>
              </a:extLst>
            </p:cNvPr>
            <p:cNvSpPr>
              <a:spLocks/>
            </p:cNvSpPr>
            <p:nvPr/>
          </p:nvSpPr>
          <p:spPr bwMode="auto">
            <a:xfrm>
              <a:off x="3378" y="2177"/>
              <a:ext cx="1" cy="17"/>
            </a:xfrm>
            <a:custGeom>
              <a:avLst/>
              <a:gdLst>
                <a:gd name="T0" fmla="*/ 0 w 1"/>
                <a:gd name="T1" fmla="*/ 16 h 17"/>
                <a:gd name="T2" fmla="*/ 0 w 1"/>
                <a:gd name="T3" fmla="*/ 16 h 17"/>
                <a:gd name="T4" fmla="*/ 0 w 1"/>
                <a:gd name="T5" fmla="*/ 8 h 17"/>
                <a:gd name="T6" fmla="*/ 0 w 1"/>
                <a:gd name="T7" fmla="*/ 0 h 17"/>
                <a:gd name="T8" fmla="*/ 0 w 1"/>
                <a:gd name="T9" fmla="*/ 0 h 17"/>
                <a:gd name="T10" fmla="*/ 0 w 1"/>
                <a:gd name="T11" fmla="*/ 8 h 17"/>
                <a:gd name="T12" fmla="*/ 0 w 1"/>
                <a:gd name="T13" fmla="*/ 8 h 17"/>
                <a:gd name="T14" fmla="*/ 0 w 1"/>
                <a:gd name="T15" fmla="*/ 16 h 17"/>
                <a:gd name="T16" fmla="*/ 0 w 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7"/>
                <a:gd name="T29" fmla="*/ 1 w 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7">
                  <a:moveTo>
                    <a:pt x="0" y="16"/>
                  </a:moveTo>
                  <a:lnTo>
                    <a:pt x="0" y="16"/>
                  </a:lnTo>
                  <a:lnTo>
                    <a:pt x="0" y="8"/>
                  </a:lnTo>
                  <a:lnTo>
                    <a:pt x="0" y="0"/>
                  </a:lnTo>
                  <a:lnTo>
                    <a:pt x="0" y="8"/>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490" name="Freeform 164">
              <a:extLst>
                <a:ext uri="{FF2B5EF4-FFF2-40B4-BE49-F238E27FC236}">
                  <a16:creationId xmlns:a16="http://schemas.microsoft.com/office/drawing/2014/main" id="{9B2BC332-2FA6-4718-AFEC-6D8A890831F0}"/>
                </a:ext>
              </a:extLst>
            </p:cNvPr>
            <p:cNvSpPr>
              <a:spLocks/>
            </p:cNvSpPr>
            <p:nvPr/>
          </p:nvSpPr>
          <p:spPr bwMode="auto">
            <a:xfrm>
              <a:off x="3054" y="2386"/>
              <a:ext cx="219" cy="164"/>
            </a:xfrm>
            <a:custGeom>
              <a:avLst/>
              <a:gdLst>
                <a:gd name="T0" fmla="*/ 20 w 219"/>
                <a:gd name="T1" fmla="*/ 147 h 164"/>
                <a:gd name="T2" fmla="*/ 21 w 219"/>
                <a:gd name="T3" fmla="*/ 161 h 164"/>
                <a:gd name="T4" fmla="*/ 9 w 219"/>
                <a:gd name="T5" fmla="*/ 158 h 164"/>
                <a:gd name="T6" fmla="*/ 2 w 219"/>
                <a:gd name="T7" fmla="*/ 151 h 164"/>
                <a:gd name="T8" fmla="*/ 0 w 219"/>
                <a:gd name="T9" fmla="*/ 136 h 164"/>
                <a:gd name="T10" fmla="*/ 4 w 219"/>
                <a:gd name="T11" fmla="*/ 126 h 164"/>
                <a:gd name="T12" fmla="*/ 9 w 219"/>
                <a:gd name="T13" fmla="*/ 113 h 164"/>
                <a:gd name="T14" fmla="*/ 22 w 219"/>
                <a:gd name="T15" fmla="*/ 103 h 164"/>
                <a:gd name="T16" fmla="*/ 29 w 219"/>
                <a:gd name="T17" fmla="*/ 95 h 164"/>
                <a:gd name="T18" fmla="*/ 49 w 219"/>
                <a:gd name="T19" fmla="*/ 81 h 164"/>
                <a:gd name="T20" fmla="*/ 50 w 219"/>
                <a:gd name="T21" fmla="*/ 63 h 164"/>
                <a:gd name="T22" fmla="*/ 65 w 219"/>
                <a:gd name="T23" fmla="*/ 47 h 164"/>
                <a:gd name="T24" fmla="*/ 65 w 219"/>
                <a:gd name="T25" fmla="*/ 30 h 164"/>
                <a:gd name="T26" fmla="*/ 73 w 219"/>
                <a:gd name="T27" fmla="*/ 11 h 164"/>
                <a:gd name="T28" fmla="*/ 93 w 219"/>
                <a:gd name="T29" fmla="*/ 12 h 164"/>
                <a:gd name="T30" fmla="*/ 103 w 219"/>
                <a:gd name="T31" fmla="*/ 0 h 164"/>
                <a:gd name="T32" fmla="*/ 124 w 219"/>
                <a:gd name="T33" fmla="*/ 6 h 164"/>
                <a:gd name="T34" fmla="*/ 142 w 219"/>
                <a:gd name="T35" fmla="*/ 5 h 164"/>
                <a:gd name="T36" fmla="*/ 133 w 219"/>
                <a:gd name="T37" fmla="*/ 21 h 164"/>
                <a:gd name="T38" fmla="*/ 144 w 219"/>
                <a:gd name="T39" fmla="*/ 29 h 164"/>
                <a:gd name="T40" fmla="*/ 162 w 219"/>
                <a:gd name="T41" fmla="*/ 21 h 164"/>
                <a:gd name="T42" fmla="*/ 173 w 219"/>
                <a:gd name="T43" fmla="*/ 18 h 164"/>
                <a:gd name="T44" fmla="*/ 187 w 219"/>
                <a:gd name="T45" fmla="*/ 18 h 164"/>
                <a:gd name="T46" fmla="*/ 203 w 219"/>
                <a:gd name="T47" fmla="*/ 21 h 164"/>
                <a:gd name="T48" fmla="*/ 210 w 219"/>
                <a:gd name="T49" fmla="*/ 42 h 164"/>
                <a:gd name="T50" fmla="*/ 208 w 219"/>
                <a:gd name="T51" fmla="*/ 52 h 164"/>
                <a:gd name="T52" fmla="*/ 207 w 219"/>
                <a:gd name="T53" fmla="*/ 65 h 164"/>
                <a:gd name="T54" fmla="*/ 200 w 219"/>
                <a:gd name="T55" fmla="*/ 69 h 164"/>
                <a:gd name="T56" fmla="*/ 191 w 219"/>
                <a:gd name="T57" fmla="*/ 76 h 164"/>
                <a:gd name="T58" fmla="*/ 177 w 219"/>
                <a:gd name="T59" fmla="*/ 76 h 164"/>
                <a:gd name="T60" fmla="*/ 172 w 219"/>
                <a:gd name="T61" fmla="*/ 84 h 164"/>
                <a:gd name="T62" fmla="*/ 161 w 219"/>
                <a:gd name="T63" fmla="*/ 81 h 164"/>
                <a:gd name="T64" fmla="*/ 155 w 219"/>
                <a:gd name="T65" fmla="*/ 85 h 164"/>
                <a:gd name="T66" fmla="*/ 145 w 219"/>
                <a:gd name="T67" fmla="*/ 83 h 164"/>
                <a:gd name="T68" fmla="*/ 141 w 219"/>
                <a:gd name="T69" fmla="*/ 90 h 164"/>
                <a:gd name="T70" fmla="*/ 136 w 219"/>
                <a:gd name="T71" fmla="*/ 93 h 164"/>
                <a:gd name="T72" fmla="*/ 130 w 219"/>
                <a:gd name="T73" fmla="*/ 96 h 164"/>
                <a:gd name="T74" fmla="*/ 125 w 219"/>
                <a:gd name="T75" fmla="*/ 92 h 164"/>
                <a:gd name="T76" fmla="*/ 113 w 219"/>
                <a:gd name="T77" fmla="*/ 76 h 164"/>
                <a:gd name="T78" fmla="*/ 114 w 219"/>
                <a:gd name="T79" fmla="*/ 85 h 164"/>
                <a:gd name="T80" fmla="*/ 108 w 219"/>
                <a:gd name="T81" fmla="*/ 85 h 164"/>
                <a:gd name="T82" fmla="*/ 105 w 219"/>
                <a:gd name="T83" fmla="*/ 95 h 164"/>
                <a:gd name="T84" fmla="*/ 94 w 219"/>
                <a:gd name="T85" fmla="*/ 80 h 164"/>
                <a:gd name="T86" fmla="*/ 97 w 219"/>
                <a:gd name="T87" fmla="*/ 84 h 164"/>
                <a:gd name="T88" fmla="*/ 106 w 219"/>
                <a:gd name="T89" fmla="*/ 100 h 164"/>
                <a:gd name="T90" fmla="*/ 101 w 219"/>
                <a:gd name="T91" fmla="*/ 100 h 164"/>
                <a:gd name="T92" fmla="*/ 96 w 219"/>
                <a:gd name="T93" fmla="*/ 112 h 164"/>
                <a:gd name="T94" fmla="*/ 81 w 219"/>
                <a:gd name="T95" fmla="*/ 113 h 164"/>
                <a:gd name="T96" fmla="*/ 80 w 219"/>
                <a:gd name="T97" fmla="*/ 113 h 164"/>
                <a:gd name="T98" fmla="*/ 69 w 219"/>
                <a:gd name="T99" fmla="*/ 114 h 164"/>
                <a:gd name="T100" fmla="*/ 65 w 219"/>
                <a:gd name="T101" fmla="*/ 119 h 164"/>
                <a:gd name="T102" fmla="*/ 61 w 219"/>
                <a:gd name="T103" fmla="*/ 121 h 164"/>
                <a:gd name="T104" fmla="*/ 46 w 219"/>
                <a:gd name="T105" fmla="*/ 127 h 164"/>
                <a:gd name="T106" fmla="*/ 38 w 219"/>
                <a:gd name="T107" fmla="*/ 127 h 164"/>
                <a:gd name="T108" fmla="*/ 24 w 219"/>
                <a:gd name="T109" fmla="*/ 131 h 164"/>
                <a:gd name="T110" fmla="*/ 20 w 219"/>
                <a:gd name="T111" fmla="*/ 136 h 164"/>
                <a:gd name="T112" fmla="*/ 18 w 219"/>
                <a:gd name="T113" fmla="*/ 139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164"/>
                <a:gd name="T173" fmla="*/ 219 w 21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164">
                  <a:moveTo>
                    <a:pt x="13" y="139"/>
                  </a:moveTo>
                  <a:lnTo>
                    <a:pt x="15" y="141"/>
                  </a:lnTo>
                  <a:lnTo>
                    <a:pt x="16" y="142"/>
                  </a:lnTo>
                  <a:lnTo>
                    <a:pt x="16" y="143"/>
                  </a:lnTo>
                  <a:lnTo>
                    <a:pt x="15" y="144"/>
                  </a:lnTo>
                  <a:lnTo>
                    <a:pt x="18" y="144"/>
                  </a:lnTo>
                  <a:lnTo>
                    <a:pt x="20" y="145"/>
                  </a:lnTo>
                  <a:lnTo>
                    <a:pt x="21" y="145"/>
                  </a:lnTo>
                  <a:lnTo>
                    <a:pt x="21" y="148"/>
                  </a:lnTo>
                  <a:lnTo>
                    <a:pt x="20" y="147"/>
                  </a:lnTo>
                  <a:lnTo>
                    <a:pt x="19" y="150"/>
                  </a:lnTo>
                  <a:lnTo>
                    <a:pt x="20" y="151"/>
                  </a:lnTo>
                  <a:lnTo>
                    <a:pt x="22" y="151"/>
                  </a:lnTo>
                  <a:lnTo>
                    <a:pt x="22" y="153"/>
                  </a:lnTo>
                  <a:lnTo>
                    <a:pt x="24" y="153"/>
                  </a:lnTo>
                  <a:lnTo>
                    <a:pt x="25" y="155"/>
                  </a:lnTo>
                  <a:lnTo>
                    <a:pt x="25" y="158"/>
                  </a:lnTo>
                  <a:lnTo>
                    <a:pt x="23" y="159"/>
                  </a:lnTo>
                  <a:lnTo>
                    <a:pt x="21" y="161"/>
                  </a:lnTo>
                  <a:lnTo>
                    <a:pt x="19" y="162"/>
                  </a:lnTo>
                  <a:lnTo>
                    <a:pt x="17" y="162"/>
                  </a:lnTo>
                  <a:lnTo>
                    <a:pt x="15" y="163"/>
                  </a:lnTo>
                  <a:lnTo>
                    <a:pt x="12" y="162"/>
                  </a:lnTo>
                  <a:lnTo>
                    <a:pt x="10" y="162"/>
                  </a:lnTo>
                  <a:lnTo>
                    <a:pt x="8" y="163"/>
                  </a:lnTo>
                  <a:lnTo>
                    <a:pt x="8" y="160"/>
                  </a:lnTo>
                  <a:lnTo>
                    <a:pt x="7" y="159"/>
                  </a:lnTo>
                  <a:lnTo>
                    <a:pt x="8" y="158"/>
                  </a:lnTo>
                  <a:lnTo>
                    <a:pt x="9" y="158"/>
                  </a:lnTo>
                  <a:lnTo>
                    <a:pt x="10" y="159"/>
                  </a:lnTo>
                  <a:lnTo>
                    <a:pt x="11" y="159"/>
                  </a:lnTo>
                  <a:lnTo>
                    <a:pt x="10" y="159"/>
                  </a:lnTo>
                  <a:lnTo>
                    <a:pt x="10" y="157"/>
                  </a:lnTo>
                  <a:lnTo>
                    <a:pt x="9" y="156"/>
                  </a:lnTo>
                  <a:lnTo>
                    <a:pt x="8" y="156"/>
                  </a:lnTo>
                  <a:lnTo>
                    <a:pt x="7" y="157"/>
                  </a:lnTo>
                  <a:lnTo>
                    <a:pt x="6" y="156"/>
                  </a:lnTo>
                  <a:lnTo>
                    <a:pt x="6" y="153"/>
                  </a:lnTo>
                  <a:lnTo>
                    <a:pt x="2" y="151"/>
                  </a:lnTo>
                  <a:lnTo>
                    <a:pt x="5" y="150"/>
                  </a:lnTo>
                  <a:lnTo>
                    <a:pt x="3" y="148"/>
                  </a:lnTo>
                  <a:lnTo>
                    <a:pt x="2" y="144"/>
                  </a:lnTo>
                  <a:lnTo>
                    <a:pt x="1" y="145"/>
                  </a:lnTo>
                  <a:lnTo>
                    <a:pt x="0" y="141"/>
                  </a:lnTo>
                  <a:lnTo>
                    <a:pt x="0" y="140"/>
                  </a:lnTo>
                  <a:lnTo>
                    <a:pt x="1" y="139"/>
                  </a:lnTo>
                  <a:lnTo>
                    <a:pt x="0" y="138"/>
                  </a:lnTo>
                  <a:lnTo>
                    <a:pt x="0" y="136"/>
                  </a:lnTo>
                  <a:lnTo>
                    <a:pt x="1" y="134"/>
                  </a:lnTo>
                  <a:lnTo>
                    <a:pt x="2" y="136"/>
                  </a:lnTo>
                  <a:lnTo>
                    <a:pt x="2" y="134"/>
                  </a:lnTo>
                  <a:lnTo>
                    <a:pt x="3" y="132"/>
                  </a:lnTo>
                  <a:lnTo>
                    <a:pt x="2" y="130"/>
                  </a:lnTo>
                  <a:lnTo>
                    <a:pt x="6" y="129"/>
                  </a:lnTo>
                  <a:lnTo>
                    <a:pt x="8" y="127"/>
                  </a:lnTo>
                  <a:lnTo>
                    <a:pt x="8" y="126"/>
                  </a:lnTo>
                  <a:lnTo>
                    <a:pt x="7" y="125"/>
                  </a:lnTo>
                  <a:lnTo>
                    <a:pt x="4" y="126"/>
                  </a:lnTo>
                  <a:lnTo>
                    <a:pt x="3" y="123"/>
                  </a:lnTo>
                  <a:lnTo>
                    <a:pt x="2" y="122"/>
                  </a:lnTo>
                  <a:lnTo>
                    <a:pt x="1" y="121"/>
                  </a:lnTo>
                  <a:lnTo>
                    <a:pt x="1" y="119"/>
                  </a:lnTo>
                  <a:lnTo>
                    <a:pt x="4" y="119"/>
                  </a:lnTo>
                  <a:lnTo>
                    <a:pt x="6" y="119"/>
                  </a:lnTo>
                  <a:lnTo>
                    <a:pt x="7" y="118"/>
                  </a:lnTo>
                  <a:lnTo>
                    <a:pt x="8" y="118"/>
                  </a:lnTo>
                  <a:lnTo>
                    <a:pt x="8" y="115"/>
                  </a:lnTo>
                  <a:lnTo>
                    <a:pt x="9" y="113"/>
                  </a:lnTo>
                  <a:lnTo>
                    <a:pt x="11" y="113"/>
                  </a:lnTo>
                  <a:lnTo>
                    <a:pt x="12" y="112"/>
                  </a:lnTo>
                  <a:lnTo>
                    <a:pt x="15" y="112"/>
                  </a:lnTo>
                  <a:lnTo>
                    <a:pt x="18" y="111"/>
                  </a:lnTo>
                  <a:lnTo>
                    <a:pt x="21" y="111"/>
                  </a:lnTo>
                  <a:lnTo>
                    <a:pt x="19" y="109"/>
                  </a:lnTo>
                  <a:lnTo>
                    <a:pt x="20" y="106"/>
                  </a:lnTo>
                  <a:lnTo>
                    <a:pt x="19" y="103"/>
                  </a:lnTo>
                  <a:lnTo>
                    <a:pt x="22" y="103"/>
                  </a:lnTo>
                  <a:lnTo>
                    <a:pt x="24" y="104"/>
                  </a:lnTo>
                  <a:lnTo>
                    <a:pt x="26" y="103"/>
                  </a:lnTo>
                  <a:lnTo>
                    <a:pt x="27" y="104"/>
                  </a:lnTo>
                  <a:lnTo>
                    <a:pt x="28" y="103"/>
                  </a:lnTo>
                  <a:lnTo>
                    <a:pt x="29" y="100"/>
                  </a:lnTo>
                  <a:lnTo>
                    <a:pt x="30" y="100"/>
                  </a:lnTo>
                  <a:lnTo>
                    <a:pt x="32" y="100"/>
                  </a:lnTo>
                  <a:lnTo>
                    <a:pt x="32" y="97"/>
                  </a:lnTo>
                  <a:lnTo>
                    <a:pt x="29" y="95"/>
                  </a:lnTo>
                  <a:lnTo>
                    <a:pt x="29" y="94"/>
                  </a:lnTo>
                  <a:lnTo>
                    <a:pt x="30" y="94"/>
                  </a:lnTo>
                  <a:lnTo>
                    <a:pt x="32" y="90"/>
                  </a:lnTo>
                  <a:lnTo>
                    <a:pt x="34" y="91"/>
                  </a:lnTo>
                  <a:lnTo>
                    <a:pt x="35" y="90"/>
                  </a:lnTo>
                  <a:lnTo>
                    <a:pt x="41" y="88"/>
                  </a:lnTo>
                  <a:lnTo>
                    <a:pt x="40" y="86"/>
                  </a:lnTo>
                  <a:lnTo>
                    <a:pt x="44" y="86"/>
                  </a:lnTo>
                  <a:lnTo>
                    <a:pt x="46" y="83"/>
                  </a:lnTo>
                  <a:lnTo>
                    <a:pt x="49" y="81"/>
                  </a:lnTo>
                  <a:lnTo>
                    <a:pt x="49" y="80"/>
                  </a:lnTo>
                  <a:lnTo>
                    <a:pt x="49" y="79"/>
                  </a:lnTo>
                  <a:lnTo>
                    <a:pt x="50" y="77"/>
                  </a:lnTo>
                  <a:lnTo>
                    <a:pt x="49" y="75"/>
                  </a:lnTo>
                  <a:lnTo>
                    <a:pt x="49" y="69"/>
                  </a:lnTo>
                  <a:lnTo>
                    <a:pt x="49" y="68"/>
                  </a:lnTo>
                  <a:lnTo>
                    <a:pt x="49" y="65"/>
                  </a:lnTo>
                  <a:lnTo>
                    <a:pt x="50" y="64"/>
                  </a:lnTo>
                  <a:lnTo>
                    <a:pt x="50" y="63"/>
                  </a:lnTo>
                  <a:lnTo>
                    <a:pt x="52" y="61"/>
                  </a:lnTo>
                  <a:lnTo>
                    <a:pt x="53" y="59"/>
                  </a:lnTo>
                  <a:lnTo>
                    <a:pt x="56" y="58"/>
                  </a:lnTo>
                  <a:lnTo>
                    <a:pt x="56" y="56"/>
                  </a:lnTo>
                  <a:lnTo>
                    <a:pt x="56" y="54"/>
                  </a:lnTo>
                  <a:lnTo>
                    <a:pt x="58" y="52"/>
                  </a:lnTo>
                  <a:lnTo>
                    <a:pt x="61" y="53"/>
                  </a:lnTo>
                  <a:lnTo>
                    <a:pt x="61" y="51"/>
                  </a:lnTo>
                  <a:lnTo>
                    <a:pt x="64" y="49"/>
                  </a:lnTo>
                  <a:lnTo>
                    <a:pt x="65" y="47"/>
                  </a:lnTo>
                  <a:lnTo>
                    <a:pt x="64" y="46"/>
                  </a:lnTo>
                  <a:lnTo>
                    <a:pt x="64" y="43"/>
                  </a:lnTo>
                  <a:lnTo>
                    <a:pt x="64" y="41"/>
                  </a:lnTo>
                  <a:lnTo>
                    <a:pt x="65" y="40"/>
                  </a:lnTo>
                  <a:lnTo>
                    <a:pt x="67" y="38"/>
                  </a:lnTo>
                  <a:lnTo>
                    <a:pt x="68" y="38"/>
                  </a:lnTo>
                  <a:lnTo>
                    <a:pt x="68" y="36"/>
                  </a:lnTo>
                  <a:lnTo>
                    <a:pt x="68" y="33"/>
                  </a:lnTo>
                  <a:lnTo>
                    <a:pt x="67" y="31"/>
                  </a:lnTo>
                  <a:lnTo>
                    <a:pt x="65" y="30"/>
                  </a:lnTo>
                  <a:lnTo>
                    <a:pt x="65" y="26"/>
                  </a:lnTo>
                  <a:lnTo>
                    <a:pt x="67" y="25"/>
                  </a:lnTo>
                  <a:lnTo>
                    <a:pt x="68" y="23"/>
                  </a:lnTo>
                  <a:lnTo>
                    <a:pt x="69" y="22"/>
                  </a:lnTo>
                  <a:lnTo>
                    <a:pt x="70" y="19"/>
                  </a:lnTo>
                  <a:lnTo>
                    <a:pt x="69" y="18"/>
                  </a:lnTo>
                  <a:lnTo>
                    <a:pt x="69" y="16"/>
                  </a:lnTo>
                  <a:lnTo>
                    <a:pt x="70" y="14"/>
                  </a:lnTo>
                  <a:lnTo>
                    <a:pt x="70" y="10"/>
                  </a:lnTo>
                  <a:lnTo>
                    <a:pt x="73" y="11"/>
                  </a:lnTo>
                  <a:lnTo>
                    <a:pt x="77" y="11"/>
                  </a:lnTo>
                  <a:lnTo>
                    <a:pt x="78" y="12"/>
                  </a:lnTo>
                  <a:lnTo>
                    <a:pt x="79" y="10"/>
                  </a:lnTo>
                  <a:lnTo>
                    <a:pt x="82" y="12"/>
                  </a:lnTo>
                  <a:lnTo>
                    <a:pt x="85" y="12"/>
                  </a:lnTo>
                  <a:lnTo>
                    <a:pt x="86" y="15"/>
                  </a:lnTo>
                  <a:lnTo>
                    <a:pt x="89" y="19"/>
                  </a:lnTo>
                  <a:lnTo>
                    <a:pt x="95" y="18"/>
                  </a:lnTo>
                  <a:lnTo>
                    <a:pt x="95" y="17"/>
                  </a:lnTo>
                  <a:lnTo>
                    <a:pt x="93" y="12"/>
                  </a:lnTo>
                  <a:lnTo>
                    <a:pt x="93" y="11"/>
                  </a:lnTo>
                  <a:lnTo>
                    <a:pt x="95" y="10"/>
                  </a:lnTo>
                  <a:lnTo>
                    <a:pt x="94" y="9"/>
                  </a:lnTo>
                  <a:lnTo>
                    <a:pt x="91" y="9"/>
                  </a:lnTo>
                  <a:lnTo>
                    <a:pt x="90" y="6"/>
                  </a:lnTo>
                  <a:lnTo>
                    <a:pt x="93" y="6"/>
                  </a:lnTo>
                  <a:lnTo>
                    <a:pt x="95" y="5"/>
                  </a:lnTo>
                  <a:lnTo>
                    <a:pt x="97" y="3"/>
                  </a:lnTo>
                  <a:lnTo>
                    <a:pt x="99" y="1"/>
                  </a:lnTo>
                  <a:lnTo>
                    <a:pt x="103" y="0"/>
                  </a:lnTo>
                  <a:lnTo>
                    <a:pt x="103" y="2"/>
                  </a:lnTo>
                  <a:lnTo>
                    <a:pt x="104" y="4"/>
                  </a:lnTo>
                  <a:lnTo>
                    <a:pt x="107" y="4"/>
                  </a:lnTo>
                  <a:lnTo>
                    <a:pt x="111" y="5"/>
                  </a:lnTo>
                  <a:lnTo>
                    <a:pt x="116" y="5"/>
                  </a:lnTo>
                  <a:lnTo>
                    <a:pt x="117" y="4"/>
                  </a:lnTo>
                  <a:lnTo>
                    <a:pt x="118" y="2"/>
                  </a:lnTo>
                  <a:lnTo>
                    <a:pt x="120" y="1"/>
                  </a:lnTo>
                  <a:lnTo>
                    <a:pt x="122" y="3"/>
                  </a:lnTo>
                  <a:lnTo>
                    <a:pt x="124" y="6"/>
                  </a:lnTo>
                  <a:lnTo>
                    <a:pt x="126" y="6"/>
                  </a:lnTo>
                  <a:lnTo>
                    <a:pt x="127" y="5"/>
                  </a:lnTo>
                  <a:lnTo>
                    <a:pt x="129" y="5"/>
                  </a:lnTo>
                  <a:lnTo>
                    <a:pt x="132" y="4"/>
                  </a:lnTo>
                  <a:lnTo>
                    <a:pt x="134" y="3"/>
                  </a:lnTo>
                  <a:lnTo>
                    <a:pt x="136" y="2"/>
                  </a:lnTo>
                  <a:lnTo>
                    <a:pt x="137" y="1"/>
                  </a:lnTo>
                  <a:lnTo>
                    <a:pt x="137" y="2"/>
                  </a:lnTo>
                  <a:lnTo>
                    <a:pt x="139" y="4"/>
                  </a:lnTo>
                  <a:lnTo>
                    <a:pt x="142" y="5"/>
                  </a:lnTo>
                  <a:lnTo>
                    <a:pt x="144" y="6"/>
                  </a:lnTo>
                  <a:lnTo>
                    <a:pt x="142" y="9"/>
                  </a:lnTo>
                  <a:lnTo>
                    <a:pt x="144" y="9"/>
                  </a:lnTo>
                  <a:lnTo>
                    <a:pt x="144" y="10"/>
                  </a:lnTo>
                  <a:lnTo>
                    <a:pt x="141" y="12"/>
                  </a:lnTo>
                  <a:lnTo>
                    <a:pt x="137" y="11"/>
                  </a:lnTo>
                  <a:lnTo>
                    <a:pt x="137" y="14"/>
                  </a:lnTo>
                  <a:lnTo>
                    <a:pt x="135" y="16"/>
                  </a:lnTo>
                  <a:lnTo>
                    <a:pt x="134" y="18"/>
                  </a:lnTo>
                  <a:lnTo>
                    <a:pt x="133" y="21"/>
                  </a:lnTo>
                  <a:lnTo>
                    <a:pt x="132" y="23"/>
                  </a:lnTo>
                  <a:lnTo>
                    <a:pt x="129" y="25"/>
                  </a:lnTo>
                  <a:lnTo>
                    <a:pt x="132" y="26"/>
                  </a:lnTo>
                  <a:lnTo>
                    <a:pt x="135" y="29"/>
                  </a:lnTo>
                  <a:lnTo>
                    <a:pt x="135" y="30"/>
                  </a:lnTo>
                  <a:lnTo>
                    <a:pt x="136" y="30"/>
                  </a:lnTo>
                  <a:lnTo>
                    <a:pt x="137" y="30"/>
                  </a:lnTo>
                  <a:lnTo>
                    <a:pt x="141" y="29"/>
                  </a:lnTo>
                  <a:lnTo>
                    <a:pt x="141" y="27"/>
                  </a:lnTo>
                  <a:lnTo>
                    <a:pt x="144" y="29"/>
                  </a:lnTo>
                  <a:lnTo>
                    <a:pt x="145" y="26"/>
                  </a:lnTo>
                  <a:lnTo>
                    <a:pt x="147" y="26"/>
                  </a:lnTo>
                  <a:lnTo>
                    <a:pt x="149" y="26"/>
                  </a:lnTo>
                  <a:lnTo>
                    <a:pt x="149" y="25"/>
                  </a:lnTo>
                  <a:lnTo>
                    <a:pt x="155" y="23"/>
                  </a:lnTo>
                  <a:lnTo>
                    <a:pt x="156" y="24"/>
                  </a:lnTo>
                  <a:lnTo>
                    <a:pt x="157" y="23"/>
                  </a:lnTo>
                  <a:lnTo>
                    <a:pt x="159" y="22"/>
                  </a:lnTo>
                  <a:lnTo>
                    <a:pt x="160" y="21"/>
                  </a:lnTo>
                  <a:lnTo>
                    <a:pt x="162" y="21"/>
                  </a:lnTo>
                  <a:lnTo>
                    <a:pt x="162" y="19"/>
                  </a:lnTo>
                  <a:lnTo>
                    <a:pt x="167" y="21"/>
                  </a:lnTo>
                  <a:lnTo>
                    <a:pt x="168" y="23"/>
                  </a:lnTo>
                  <a:lnTo>
                    <a:pt x="168" y="24"/>
                  </a:lnTo>
                  <a:lnTo>
                    <a:pt x="170" y="25"/>
                  </a:lnTo>
                  <a:lnTo>
                    <a:pt x="172" y="26"/>
                  </a:lnTo>
                  <a:lnTo>
                    <a:pt x="176" y="25"/>
                  </a:lnTo>
                  <a:lnTo>
                    <a:pt x="174" y="23"/>
                  </a:lnTo>
                  <a:lnTo>
                    <a:pt x="173" y="21"/>
                  </a:lnTo>
                  <a:lnTo>
                    <a:pt x="173" y="18"/>
                  </a:lnTo>
                  <a:lnTo>
                    <a:pt x="174" y="16"/>
                  </a:lnTo>
                  <a:lnTo>
                    <a:pt x="177" y="16"/>
                  </a:lnTo>
                  <a:lnTo>
                    <a:pt x="176" y="14"/>
                  </a:lnTo>
                  <a:lnTo>
                    <a:pt x="177" y="14"/>
                  </a:lnTo>
                  <a:lnTo>
                    <a:pt x="181" y="16"/>
                  </a:lnTo>
                  <a:lnTo>
                    <a:pt x="183" y="17"/>
                  </a:lnTo>
                  <a:lnTo>
                    <a:pt x="183" y="18"/>
                  </a:lnTo>
                  <a:lnTo>
                    <a:pt x="183" y="17"/>
                  </a:lnTo>
                  <a:lnTo>
                    <a:pt x="184" y="16"/>
                  </a:lnTo>
                  <a:lnTo>
                    <a:pt x="187" y="18"/>
                  </a:lnTo>
                  <a:lnTo>
                    <a:pt x="190" y="18"/>
                  </a:lnTo>
                  <a:lnTo>
                    <a:pt x="190" y="16"/>
                  </a:lnTo>
                  <a:lnTo>
                    <a:pt x="191" y="15"/>
                  </a:lnTo>
                  <a:lnTo>
                    <a:pt x="191" y="18"/>
                  </a:lnTo>
                  <a:lnTo>
                    <a:pt x="192" y="18"/>
                  </a:lnTo>
                  <a:lnTo>
                    <a:pt x="193" y="18"/>
                  </a:lnTo>
                  <a:lnTo>
                    <a:pt x="195" y="21"/>
                  </a:lnTo>
                  <a:lnTo>
                    <a:pt x="195" y="23"/>
                  </a:lnTo>
                  <a:lnTo>
                    <a:pt x="199" y="21"/>
                  </a:lnTo>
                  <a:lnTo>
                    <a:pt x="203" y="21"/>
                  </a:lnTo>
                  <a:lnTo>
                    <a:pt x="203" y="23"/>
                  </a:lnTo>
                  <a:lnTo>
                    <a:pt x="203" y="25"/>
                  </a:lnTo>
                  <a:lnTo>
                    <a:pt x="205" y="27"/>
                  </a:lnTo>
                  <a:lnTo>
                    <a:pt x="206" y="30"/>
                  </a:lnTo>
                  <a:lnTo>
                    <a:pt x="207" y="30"/>
                  </a:lnTo>
                  <a:lnTo>
                    <a:pt x="208" y="34"/>
                  </a:lnTo>
                  <a:lnTo>
                    <a:pt x="209" y="36"/>
                  </a:lnTo>
                  <a:lnTo>
                    <a:pt x="208" y="38"/>
                  </a:lnTo>
                  <a:lnTo>
                    <a:pt x="209" y="41"/>
                  </a:lnTo>
                  <a:lnTo>
                    <a:pt x="210" y="42"/>
                  </a:lnTo>
                  <a:lnTo>
                    <a:pt x="211" y="45"/>
                  </a:lnTo>
                  <a:lnTo>
                    <a:pt x="212" y="48"/>
                  </a:lnTo>
                  <a:lnTo>
                    <a:pt x="214" y="50"/>
                  </a:lnTo>
                  <a:lnTo>
                    <a:pt x="217" y="51"/>
                  </a:lnTo>
                  <a:lnTo>
                    <a:pt x="218" y="52"/>
                  </a:lnTo>
                  <a:lnTo>
                    <a:pt x="214" y="54"/>
                  </a:lnTo>
                  <a:lnTo>
                    <a:pt x="214" y="51"/>
                  </a:lnTo>
                  <a:lnTo>
                    <a:pt x="211" y="52"/>
                  </a:lnTo>
                  <a:lnTo>
                    <a:pt x="210" y="51"/>
                  </a:lnTo>
                  <a:lnTo>
                    <a:pt x="208" y="52"/>
                  </a:lnTo>
                  <a:lnTo>
                    <a:pt x="208" y="58"/>
                  </a:lnTo>
                  <a:lnTo>
                    <a:pt x="207" y="59"/>
                  </a:lnTo>
                  <a:lnTo>
                    <a:pt x="206" y="61"/>
                  </a:lnTo>
                  <a:lnTo>
                    <a:pt x="203" y="60"/>
                  </a:lnTo>
                  <a:lnTo>
                    <a:pt x="201" y="61"/>
                  </a:lnTo>
                  <a:lnTo>
                    <a:pt x="203" y="62"/>
                  </a:lnTo>
                  <a:lnTo>
                    <a:pt x="205" y="62"/>
                  </a:lnTo>
                  <a:lnTo>
                    <a:pt x="206" y="63"/>
                  </a:lnTo>
                  <a:lnTo>
                    <a:pt x="207" y="65"/>
                  </a:lnTo>
                  <a:lnTo>
                    <a:pt x="205" y="65"/>
                  </a:lnTo>
                  <a:lnTo>
                    <a:pt x="203" y="67"/>
                  </a:lnTo>
                  <a:lnTo>
                    <a:pt x="202" y="65"/>
                  </a:lnTo>
                  <a:lnTo>
                    <a:pt x="199" y="65"/>
                  </a:lnTo>
                  <a:lnTo>
                    <a:pt x="199" y="66"/>
                  </a:lnTo>
                  <a:lnTo>
                    <a:pt x="200" y="66"/>
                  </a:lnTo>
                  <a:lnTo>
                    <a:pt x="201" y="66"/>
                  </a:lnTo>
                  <a:lnTo>
                    <a:pt x="201" y="68"/>
                  </a:lnTo>
                  <a:lnTo>
                    <a:pt x="200" y="68"/>
                  </a:lnTo>
                  <a:lnTo>
                    <a:pt x="200" y="69"/>
                  </a:lnTo>
                  <a:lnTo>
                    <a:pt x="201" y="70"/>
                  </a:lnTo>
                  <a:lnTo>
                    <a:pt x="200" y="72"/>
                  </a:lnTo>
                  <a:lnTo>
                    <a:pt x="200" y="74"/>
                  </a:lnTo>
                  <a:lnTo>
                    <a:pt x="198" y="74"/>
                  </a:lnTo>
                  <a:lnTo>
                    <a:pt x="196" y="74"/>
                  </a:lnTo>
                  <a:lnTo>
                    <a:pt x="194" y="74"/>
                  </a:lnTo>
                  <a:lnTo>
                    <a:pt x="193" y="73"/>
                  </a:lnTo>
                  <a:lnTo>
                    <a:pt x="192" y="74"/>
                  </a:lnTo>
                  <a:lnTo>
                    <a:pt x="193" y="74"/>
                  </a:lnTo>
                  <a:lnTo>
                    <a:pt x="191" y="76"/>
                  </a:lnTo>
                  <a:lnTo>
                    <a:pt x="190" y="77"/>
                  </a:lnTo>
                  <a:lnTo>
                    <a:pt x="188" y="77"/>
                  </a:lnTo>
                  <a:lnTo>
                    <a:pt x="188" y="76"/>
                  </a:lnTo>
                  <a:lnTo>
                    <a:pt x="186" y="76"/>
                  </a:lnTo>
                  <a:lnTo>
                    <a:pt x="186" y="77"/>
                  </a:lnTo>
                  <a:lnTo>
                    <a:pt x="183" y="79"/>
                  </a:lnTo>
                  <a:lnTo>
                    <a:pt x="180" y="80"/>
                  </a:lnTo>
                  <a:lnTo>
                    <a:pt x="178" y="79"/>
                  </a:lnTo>
                  <a:lnTo>
                    <a:pt x="176" y="77"/>
                  </a:lnTo>
                  <a:lnTo>
                    <a:pt x="177" y="76"/>
                  </a:lnTo>
                  <a:lnTo>
                    <a:pt x="175" y="77"/>
                  </a:lnTo>
                  <a:lnTo>
                    <a:pt x="173" y="77"/>
                  </a:lnTo>
                  <a:lnTo>
                    <a:pt x="172" y="79"/>
                  </a:lnTo>
                  <a:lnTo>
                    <a:pt x="171" y="77"/>
                  </a:lnTo>
                  <a:lnTo>
                    <a:pt x="171" y="79"/>
                  </a:lnTo>
                  <a:lnTo>
                    <a:pt x="172" y="80"/>
                  </a:lnTo>
                  <a:lnTo>
                    <a:pt x="171" y="80"/>
                  </a:lnTo>
                  <a:lnTo>
                    <a:pt x="171" y="82"/>
                  </a:lnTo>
                  <a:lnTo>
                    <a:pt x="172" y="82"/>
                  </a:lnTo>
                  <a:lnTo>
                    <a:pt x="172" y="84"/>
                  </a:lnTo>
                  <a:lnTo>
                    <a:pt x="167" y="84"/>
                  </a:lnTo>
                  <a:lnTo>
                    <a:pt x="165" y="82"/>
                  </a:lnTo>
                  <a:lnTo>
                    <a:pt x="168" y="82"/>
                  </a:lnTo>
                  <a:lnTo>
                    <a:pt x="168" y="81"/>
                  </a:lnTo>
                  <a:lnTo>
                    <a:pt x="167" y="81"/>
                  </a:lnTo>
                  <a:lnTo>
                    <a:pt x="164" y="81"/>
                  </a:lnTo>
                  <a:lnTo>
                    <a:pt x="162" y="81"/>
                  </a:lnTo>
                  <a:lnTo>
                    <a:pt x="162" y="80"/>
                  </a:lnTo>
                  <a:lnTo>
                    <a:pt x="161" y="81"/>
                  </a:lnTo>
                  <a:lnTo>
                    <a:pt x="159" y="81"/>
                  </a:lnTo>
                  <a:lnTo>
                    <a:pt x="156" y="81"/>
                  </a:lnTo>
                  <a:lnTo>
                    <a:pt x="156" y="82"/>
                  </a:lnTo>
                  <a:lnTo>
                    <a:pt x="156" y="84"/>
                  </a:lnTo>
                  <a:lnTo>
                    <a:pt x="155" y="83"/>
                  </a:lnTo>
                  <a:lnTo>
                    <a:pt x="153" y="82"/>
                  </a:lnTo>
                  <a:lnTo>
                    <a:pt x="152" y="83"/>
                  </a:lnTo>
                  <a:lnTo>
                    <a:pt x="153" y="84"/>
                  </a:lnTo>
                  <a:lnTo>
                    <a:pt x="155" y="85"/>
                  </a:lnTo>
                  <a:lnTo>
                    <a:pt x="153" y="88"/>
                  </a:lnTo>
                  <a:lnTo>
                    <a:pt x="152" y="88"/>
                  </a:lnTo>
                  <a:lnTo>
                    <a:pt x="149" y="88"/>
                  </a:lnTo>
                  <a:lnTo>
                    <a:pt x="149" y="86"/>
                  </a:lnTo>
                  <a:lnTo>
                    <a:pt x="149" y="83"/>
                  </a:lnTo>
                  <a:lnTo>
                    <a:pt x="150" y="82"/>
                  </a:lnTo>
                  <a:lnTo>
                    <a:pt x="149" y="81"/>
                  </a:lnTo>
                  <a:lnTo>
                    <a:pt x="147" y="81"/>
                  </a:lnTo>
                  <a:lnTo>
                    <a:pt x="145" y="83"/>
                  </a:lnTo>
                  <a:lnTo>
                    <a:pt x="144" y="84"/>
                  </a:lnTo>
                  <a:lnTo>
                    <a:pt x="142" y="84"/>
                  </a:lnTo>
                  <a:lnTo>
                    <a:pt x="142" y="86"/>
                  </a:lnTo>
                  <a:lnTo>
                    <a:pt x="144" y="87"/>
                  </a:lnTo>
                  <a:lnTo>
                    <a:pt x="142" y="88"/>
                  </a:lnTo>
                  <a:lnTo>
                    <a:pt x="141" y="89"/>
                  </a:lnTo>
                  <a:lnTo>
                    <a:pt x="144" y="89"/>
                  </a:lnTo>
                  <a:lnTo>
                    <a:pt x="145" y="90"/>
                  </a:lnTo>
                  <a:lnTo>
                    <a:pt x="141" y="92"/>
                  </a:lnTo>
                  <a:lnTo>
                    <a:pt x="141" y="90"/>
                  </a:lnTo>
                  <a:lnTo>
                    <a:pt x="141" y="88"/>
                  </a:lnTo>
                  <a:lnTo>
                    <a:pt x="138" y="88"/>
                  </a:lnTo>
                  <a:lnTo>
                    <a:pt x="137" y="88"/>
                  </a:lnTo>
                  <a:lnTo>
                    <a:pt x="136" y="89"/>
                  </a:lnTo>
                  <a:lnTo>
                    <a:pt x="134" y="89"/>
                  </a:lnTo>
                  <a:lnTo>
                    <a:pt x="137" y="91"/>
                  </a:lnTo>
                  <a:lnTo>
                    <a:pt x="135" y="92"/>
                  </a:lnTo>
                  <a:lnTo>
                    <a:pt x="134" y="92"/>
                  </a:lnTo>
                  <a:lnTo>
                    <a:pt x="134" y="94"/>
                  </a:lnTo>
                  <a:lnTo>
                    <a:pt x="136" y="93"/>
                  </a:lnTo>
                  <a:lnTo>
                    <a:pt x="137" y="92"/>
                  </a:lnTo>
                  <a:lnTo>
                    <a:pt x="137" y="94"/>
                  </a:lnTo>
                  <a:lnTo>
                    <a:pt x="136" y="95"/>
                  </a:lnTo>
                  <a:lnTo>
                    <a:pt x="136" y="96"/>
                  </a:lnTo>
                  <a:lnTo>
                    <a:pt x="137" y="97"/>
                  </a:lnTo>
                  <a:lnTo>
                    <a:pt x="135" y="98"/>
                  </a:lnTo>
                  <a:lnTo>
                    <a:pt x="133" y="97"/>
                  </a:lnTo>
                  <a:lnTo>
                    <a:pt x="132" y="97"/>
                  </a:lnTo>
                  <a:lnTo>
                    <a:pt x="130" y="96"/>
                  </a:lnTo>
                  <a:lnTo>
                    <a:pt x="128" y="96"/>
                  </a:lnTo>
                  <a:lnTo>
                    <a:pt x="125" y="96"/>
                  </a:lnTo>
                  <a:lnTo>
                    <a:pt x="125" y="95"/>
                  </a:lnTo>
                  <a:lnTo>
                    <a:pt x="126" y="94"/>
                  </a:lnTo>
                  <a:lnTo>
                    <a:pt x="126" y="93"/>
                  </a:lnTo>
                  <a:lnTo>
                    <a:pt x="127" y="92"/>
                  </a:lnTo>
                  <a:lnTo>
                    <a:pt x="128" y="92"/>
                  </a:lnTo>
                  <a:lnTo>
                    <a:pt x="126" y="91"/>
                  </a:lnTo>
                  <a:lnTo>
                    <a:pt x="126" y="90"/>
                  </a:lnTo>
                  <a:lnTo>
                    <a:pt x="125" y="92"/>
                  </a:lnTo>
                  <a:lnTo>
                    <a:pt x="123" y="92"/>
                  </a:lnTo>
                  <a:lnTo>
                    <a:pt x="123" y="91"/>
                  </a:lnTo>
                  <a:lnTo>
                    <a:pt x="124" y="90"/>
                  </a:lnTo>
                  <a:lnTo>
                    <a:pt x="121" y="88"/>
                  </a:lnTo>
                  <a:lnTo>
                    <a:pt x="119" y="85"/>
                  </a:lnTo>
                  <a:lnTo>
                    <a:pt x="116" y="84"/>
                  </a:lnTo>
                  <a:lnTo>
                    <a:pt x="114" y="83"/>
                  </a:lnTo>
                  <a:lnTo>
                    <a:pt x="114" y="77"/>
                  </a:lnTo>
                  <a:lnTo>
                    <a:pt x="114" y="80"/>
                  </a:lnTo>
                  <a:lnTo>
                    <a:pt x="113" y="76"/>
                  </a:lnTo>
                  <a:lnTo>
                    <a:pt x="110" y="74"/>
                  </a:lnTo>
                  <a:lnTo>
                    <a:pt x="108" y="74"/>
                  </a:lnTo>
                  <a:lnTo>
                    <a:pt x="106" y="77"/>
                  </a:lnTo>
                  <a:lnTo>
                    <a:pt x="109" y="77"/>
                  </a:lnTo>
                  <a:lnTo>
                    <a:pt x="111" y="76"/>
                  </a:lnTo>
                  <a:lnTo>
                    <a:pt x="112" y="77"/>
                  </a:lnTo>
                  <a:lnTo>
                    <a:pt x="112" y="80"/>
                  </a:lnTo>
                  <a:lnTo>
                    <a:pt x="111" y="80"/>
                  </a:lnTo>
                  <a:lnTo>
                    <a:pt x="113" y="82"/>
                  </a:lnTo>
                  <a:lnTo>
                    <a:pt x="114" y="85"/>
                  </a:lnTo>
                  <a:lnTo>
                    <a:pt x="112" y="83"/>
                  </a:lnTo>
                  <a:lnTo>
                    <a:pt x="110" y="82"/>
                  </a:lnTo>
                  <a:lnTo>
                    <a:pt x="110" y="83"/>
                  </a:lnTo>
                  <a:lnTo>
                    <a:pt x="112" y="85"/>
                  </a:lnTo>
                  <a:lnTo>
                    <a:pt x="113" y="85"/>
                  </a:lnTo>
                  <a:lnTo>
                    <a:pt x="114" y="88"/>
                  </a:lnTo>
                  <a:lnTo>
                    <a:pt x="112" y="86"/>
                  </a:lnTo>
                  <a:lnTo>
                    <a:pt x="108" y="84"/>
                  </a:lnTo>
                  <a:lnTo>
                    <a:pt x="107" y="85"/>
                  </a:lnTo>
                  <a:lnTo>
                    <a:pt x="108" y="85"/>
                  </a:lnTo>
                  <a:lnTo>
                    <a:pt x="114" y="88"/>
                  </a:lnTo>
                  <a:lnTo>
                    <a:pt x="114" y="94"/>
                  </a:lnTo>
                  <a:lnTo>
                    <a:pt x="114" y="95"/>
                  </a:lnTo>
                  <a:lnTo>
                    <a:pt x="115" y="96"/>
                  </a:lnTo>
                  <a:lnTo>
                    <a:pt x="114" y="100"/>
                  </a:lnTo>
                  <a:lnTo>
                    <a:pt x="114" y="101"/>
                  </a:lnTo>
                  <a:lnTo>
                    <a:pt x="112" y="102"/>
                  </a:lnTo>
                  <a:lnTo>
                    <a:pt x="111" y="101"/>
                  </a:lnTo>
                  <a:lnTo>
                    <a:pt x="108" y="98"/>
                  </a:lnTo>
                  <a:lnTo>
                    <a:pt x="105" y="95"/>
                  </a:lnTo>
                  <a:lnTo>
                    <a:pt x="103" y="91"/>
                  </a:lnTo>
                  <a:lnTo>
                    <a:pt x="103" y="89"/>
                  </a:lnTo>
                  <a:lnTo>
                    <a:pt x="102" y="88"/>
                  </a:lnTo>
                  <a:lnTo>
                    <a:pt x="101" y="87"/>
                  </a:lnTo>
                  <a:lnTo>
                    <a:pt x="100" y="84"/>
                  </a:lnTo>
                  <a:lnTo>
                    <a:pt x="100" y="82"/>
                  </a:lnTo>
                  <a:lnTo>
                    <a:pt x="98" y="82"/>
                  </a:lnTo>
                  <a:lnTo>
                    <a:pt x="95" y="81"/>
                  </a:lnTo>
                  <a:lnTo>
                    <a:pt x="94" y="80"/>
                  </a:lnTo>
                  <a:lnTo>
                    <a:pt x="93" y="79"/>
                  </a:lnTo>
                  <a:lnTo>
                    <a:pt x="92" y="77"/>
                  </a:lnTo>
                  <a:lnTo>
                    <a:pt x="91" y="72"/>
                  </a:lnTo>
                  <a:lnTo>
                    <a:pt x="84" y="73"/>
                  </a:lnTo>
                  <a:lnTo>
                    <a:pt x="84" y="74"/>
                  </a:lnTo>
                  <a:lnTo>
                    <a:pt x="90" y="73"/>
                  </a:lnTo>
                  <a:lnTo>
                    <a:pt x="91" y="79"/>
                  </a:lnTo>
                  <a:lnTo>
                    <a:pt x="93" y="81"/>
                  </a:lnTo>
                  <a:lnTo>
                    <a:pt x="95" y="83"/>
                  </a:lnTo>
                  <a:lnTo>
                    <a:pt x="97" y="84"/>
                  </a:lnTo>
                  <a:lnTo>
                    <a:pt x="98" y="84"/>
                  </a:lnTo>
                  <a:lnTo>
                    <a:pt x="99" y="84"/>
                  </a:lnTo>
                  <a:lnTo>
                    <a:pt x="100" y="88"/>
                  </a:lnTo>
                  <a:lnTo>
                    <a:pt x="101" y="90"/>
                  </a:lnTo>
                  <a:lnTo>
                    <a:pt x="102" y="90"/>
                  </a:lnTo>
                  <a:lnTo>
                    <a:pt x="102" y="91"/>
                  </a:lnTo>
                  <a:lnTo>
                    <a:pt x="103" y="94"/>
                  </a:lnTo>
                  <a:lnTo>
                    <a:pt x="104" y="96"/>
                  </a:lnTo>
                  <a:lnTo>
                    <a:pt x="105" y="97"/>
                  </a:lnTo>
                  <a:lnTo>
                    <a:pt x="106" y="100"/>
                  </a:lnTo>
                  <a:lnTo>
                    <a:pt x="107" y="101"/>
                  </a:lnTo>
                  <a:lnTo>
                    <a:pt x="106" y="102"/>
                  </a:lnTo>
                  <a:lnTo>
                    <a:pt x="105" y="104"/>
                  </a:lnTo>
                  <a:lnTo>
                    <a:pt x="105" y="107"/>
                  </a:lnTo>
                  <a:lnTo>
                    <a:pt x="104" y="106"/>
                  </a:lnTo>
                  <a:lnTo>
                    <a:pt x="103" y="107"/>
                  </a:lnTo>
                  <a:lnTo>
                    <a:pt x="103" y="105"/>
                  </a:lnTo>
                  <a:lnTo>
                    <a:pt x="102" y="103"/>
                  </a:lnTo>
                  <a:lnTo>
                    <a:pt x="101" y="101"/>
                  </a:lnTo>
                  <a:lnTo>
                    <a:pt x="101" y="100"/>
                  </a:lnTo>
                  <a:lnTo>
                    <a:pt x="101" y="96"/>
                  </a:lnTo>
                  <a:lnTo>
                    <a:pt x="100" y="95"/>
                  </a:lnTo>
                  <a:lnTo>
                    <a:pt x="99" y="95"/>
                  </a:lnTo>
                  <a:lnTo>
                    <a:pt x="100" y="98"/>
                  </a:lnTo>
                  <a:lnTo>
                    <a:pt x="100" y="102"/>
                  </a:lnTo>
                  <a:lnTo>
                    <a:pt x="99" y="104"/>
                  </a:lnTo>
                  <a:lnTo>
                    <a:pt x="99" y="107"/>
                  </a:lnTo>
                  <a:lnTo>
                    <a:pt x="99" y="109"/>
                  </a:lnTo>
                  <a:lnTo>
                    <a:pt x="98" y="111"/>
                  </a:lnTo>
                  <a:lnTo>
                    <a:pt x="96" y="112"/>
                  </a:lnTo>
                  <a:lnTo>
                    <a:pt x="94" y="110"/>
                  </a:lnTo>
                  <a:lnTo>
                    <a:pt x="93" y="109"/>
                  </a:lnTo>
                  <a:lnTo>
                    <a:pt x="91" y="110"/>
                  </a:lnTo>
                  <a:lnTo>
                    <a:pt x="90" y="112"/>
                  </a:lnTo>
                  <a:lnTo>
                    <a:pt x="89" y="113"/>
                  </a:lnTo>
                  <a:lnTo>
                    <a:pt x="88" y="116"/>
                  </a:lnTo>
                  <a:lnTo>
                    <a:pt x="87" y="116"/>
                  </a:lnTo>
                  <a:lnTo>
                    <a:pt x="85" y="115"/>
                  </a:lnTo>
                  <a:lnTo>
                    <a:pt x="82" y="115"/>
                  </a:lnTo>
                  <a:lnTo>
                    <a:pt x="81" y="113"/>
                  </a:lnTo>
                  <a:lnTo>
                    <a:pt x="82" y="111"/>
                  </a:lnTo>
                  <a:lnTo>
                    <a:pt x="84" y="110"/>
                  </a:lnTo>
                  <a:lnTo>
                    <a:pt x="84" y="109"/>
                  </a:lnTo>
                  <a:lnTo>
                    <a:pt x="82" y="110"/>
                  </a:lnTo>
                  <a:lnTo>
                    <a:pt x="81" y="110"/>
                  </a:lnTo>
                  <a:lnTo>
                    <a:pt x="80" y="108"/>
                  </a:lnTo>
                  <a:lnTo>
                    <a:pt x="80" y="111"/>
                  </a:lnTo>
                  <a:lnTo>
                    <a:pt x="80" y="113"/>
                  </a:lnTo>
                  <a:lnTo>
                    <a:pt x="81" y="116"/>
                  </a:lnTo>
                  <a:lnTo>
                    <a:pt x="80" y="117"/>
                  </a:lnTo>
                  <a:lnTo>
                    <a:pt x="80" y="118"/>
                  </a:lnTo>
                  <a:lnTo>
                    <a:pt x="79" y="118"/>
                  </a:lnTo>
                  <a:lnTo>
                    <a:pt x="78" y="118"/>
                  </a:lnTo>
                  <a:lnTo>
                    <a:pt x="77" y="118"/>
                  </a:lnTo>
                  <a:lnTo>
                    <a:pt x="75" y="116"/>
                  </a:lnTo>
                  <a:lnTo>
                    <a:pt x="73" y="115"/>
                  </a:lnTo>
                  <a:lnTo>
                    <a:pt x="70" y="116"/>
                  </a:lnTo>
                  <a:lnTo>
                    <a:pt x="69" y="114"/>
                  </a:lnTo>
                  <a:lnTo>
                    <a:pt x="68" y="114"/>
                  </a:lnTo>
                  <a:lnTo>
                    <a:pt x="68" y="115"/>
                  </a:lnTo>
                  <a:lnTo>
                    <a:pt x="68" y="116"/>
                  </a:lnTo>
                  <a:lnTo>
                    <a:pt x="67" y="118"/>
                  </a:lnTo>
                  <a:lnTo>
                    <a:pt x="68" y="119"/>
                  </a:lnTo>
                  <a:lnTo>
                    <a:pt x="69" y="119"/>
                  </a:lnTo>
                  <a:lnTo>
                    <a:pt x="69" y="121"/>
                  </a:lnTo>
                  <a:lnTo>
                    <a:pt x="65" y="122"/>
                  </a:lnTo>
                  <a:lnTo>
                    <a:pt x="65" y="121"/>
                  </a:lnTo>
                  <a:lnTo>
                    <a:pt x="65" y="119"/>
                  </a:lnTo>
                  <a:lnTo>
                    <a:pt x="67" y="118"/>
                  </a:lnTo>
                  <a:lnTo>
                    <a:pt x="65" y="118"/>
                  </a:lnTo>
                  <a:lnTo>
                    <a:pt x="64" y="117"/>
                  </a:lnTo>
                  <a:lnTo>
                    <a:pt x="64" y="116"/>
                  </a:lnTo>
                  <a:lnTo>
                    <a:pt x="58" y="116"/>
                  </a:lnTo>
                  <a:lnTo>
                    <a:pt x="60" y="118"/>
                  </a:lnTo>
                  <a:lnTo>
                    <a:pt x="62" y="118"/>
                  </a:lnTo>
                  <a:lnTo>
                    <a:pt x="62" y="119"/>
                  </a:lnTo>
                  <a:lnTo>
                    <a:pt x="61" y="121"/>
                  </a:lnTo>
                  <a:lnTo>
                    <a:pt x="60" y="121"/>
                  </a:lnTo>
                  <a:lnTo>
                    <a:pt x="58" y="123"/>
                  </a:lnTo>
                  <a:lnTo>
                    <a:pt x="53" y="124"/>
                  </a:lnTo>
                  <a:lnTo>
                    <a:pt x="53" y="123"/>
                  </a:lnTo>
                  <a:lnTo>
                    <a:pt x="53" y="122"/>
                  </a:lnTo>
                  <a:lnTo>
                    <a:pt x="52" y="122"/>
                  </a:lnTo>
                  <a:lnTo>
                    <a:pt x="52" y="123"/>
                  </a:lnTo>
                  <a:lnTo>
                    <a:pt x="50" y="123"/>
                  </a:lnTo>
                  <a:lnTo>
                    <a:pt x="50" y="124"/>
                  </a:lnTo>
                  <a:lnTo>
                    <a:pt x="46" y="127"/>
                  </a:lnTo>
                  <a:lnTo>
                    <a:pt x="46" y="125"/>
                  </a:lnTo>
                  <a:lnTo>
                    <a:pt x="47" y="125"/>
                  </a:lnTo>
                  <a:lnTo>
                    <a:pt x="46" y="125"/>
                  </a:lnTo>
                  <a:lnTo>
                    <a:pt x="44" y="125"/>
                  </a:lnTo>
                  <a:lnTo>
                    <a:pt x="40" y="123"/>
                  </a:lnTo>
                  <a:lnTo>
                    <a:pt x="39" y="124"/>
                  </a:lnTo>
                  <a:lnTo>
                    <a:pt x="41" y="125"/>
                  </a:lnTo>
                  <a:lnTo>
                    <a:pt x="41" y="126"/>
                  </a:lnTo>
                  <a:lnTo>
                    <a:pt x="39" y="127"/>
                  </a:lnTo>
                  <a:lnTo>
                    <a:pt x="38" y="127"/>
                  </a:lnTo>
                  <a:lnTo>
                    <a:pt x="35" y="129"/>
                  </a:lnTo>
                  <a:lnTo>
                    <a:pt x="33" y="127"/>
                  </a:lnTo>
                  <a:lnTo>
                    <a:pt x="29" y="131"/>
                  </a:lnTo>
                  <a:lnTo>
                    <a:pt x="28" y="131"/>
                  </a:lnTo>
                  <a:lnTo>
                    <a:pt x="28" y="132"/>
                  </a:lnTo>
                  <a:lnTo>
                    <a:pt x="26" y="133"/>
                  </a:lnTo>
                  <a:lnTo>
                    <a:pt x="23" y="134"/>
                  </a:lnTo>
                  <a:lnTo>
                    <a:pt x="22" y="133"/>
                  </a:lnTo>
                  <a:lnTo>
                    <a:pt x="22" y="132"/>
                  </a:lnTo>
                  <a:lnTo>
                    <a:pt x="24" y="131"/>
                  </a:lnTo>
                  <a:lnTo>
                    <a:pt x="24" y="130"/>
                  </a:lnTo>
                  <a:lnTo>
                    <a:pt x="22" y="130"/>
                  </a:lnTo>
                  <a:lnTo>
                    <a:pt x="23" y="127"/>
                  </a:lnTo>
                  <a:lnTo>
                    <a:pt x="22" y="127"/>
                  </a:lnTo>
                  <a:lnTo>
                    <a:pt x="21" y="127"/>
                  </a:lnTo>
                  <a:lnTo>
                    <a:pt x="21" y="129"/>
                  </a:lnTo>
                  <a:lnTo>
                    <a:pt x="20" y="130"/>
                  </a:lnTo>
                  <a:lnTo>
                    <a:pt x="21" y="132"/>
                  </a:lnTo>
                  <a:lnTo>
                    <a:pt x="22" y="134"/>
                  </a:lnTo>
                  <a:lnTo>
                    <a:pt x="20" y="136"/>
                  </a:lnTo>
                  <a:lnTo>
                    <a:pt x="22" y="137"/>
                  </a:lnTo>
                  <a:lnTo>
                    <a:pt x="23" y="138"/>
                  </a:lnTo>
                  <a:lnTo>
                    <a:pt x="25" y="138"/>
                  </a:lnTo>
                  <a:lnTo>
                    <a:pt x="26" y="138"/>
                  </a:lnTo>
                  <a:lnTo>
                    <a:pt x="25" y="142"/>
                  </a:lnTo>
                  <a:lnTo>
                    <a:pt x="24" y="140"/>
                  </a:lnTo>
                  <a:lnTo>
                    <a:pt x="22" y="140"/>
                  </a:lnTo>
                  <a:lnTo>
                    <a:pt x="20" y="140"/>
                  </a:lnTo>
                  <a:lnTo>
                    <a:pt x="18" y="140"/>
                  </a:lnTo>
                  <a:lnTo>
                    <a:pt x="18" y="139"/>
                  </a:lnTo>
                  <a:lnTo>
                    <a:pt x="19" y="138"/>
                  </a:lnTo>
                  <a:lnTo>
                    <a:pt x="18" y="136"/>
                  </a:lnTo>
                  <a:lnTo>
                    <a:pt x="17" y="138"/>
                  </a:lnTo>
                  <a:lnTo>
                    <a:pt x="16" y="136"/>
                  </a:lnTo>
                  <a:lnTo>
                    <a:pt x="15" y="136"/>
                  </a:lnTo>
                  <a:lnTo>
                    <a:pt x="15" y="139"/>
                  </a:lnTo>
                  <a:lnTo>
                    <a:pt x="13" y="139"/>
                  </a:lnTo>
                </a:path>
              </a:pathLst>
            </a:custGeom>
            <a:solidFill>
              <a:srgbClr val="CCFFFF"/>
            </a:solidFill>
            <a:ln w="12700">
              <a:solidFill>
                <a:srgbClr val="FFFF00"/>
              </a:solidFill>
              <a:round/>
              <a:headEnd/>
              <a:tailEnd/>
            </a:ln>
          </p:spPr>
          <p:txBody>
            <a:bodyPr/>
            <a:lstStyle/>
            <a:p>
              <a:endParaRPr lang="zh-CN" altLang="en-US"/>
            </a:p>
          </p:txBody>
        </p:sp>
        <p:sp>
          <p:nvSpPr>
            <p:cNvPr id="61491" name="Freeform 165">
              <a:extLst>
                <a:ext uri="{FF2B5EF4-FFF2-40B4-BE49-F238E27FC236}">
                  <a16:creationId xmlns:a16="http://schemas.microsoft.com/office/drawing/2014/main" id="{95419973-74F6-412F-908B-C74DA26C53B3}"/>
                </a:ext>
              </a:extLst>
            </p:cNvPr>
            <p:cNvSpPr>
              <a:spLocks/>
            </p:cNvSpPr>
            <p:nvPr/>
          </p:nvSpPr>
          <p:spPr bwMode="auto">
            <a:xfrm>
              <a:off x="3147" y="2504"/>
              <a:ext cx="17" cy="17"/>
            </a:xfrm>
            <a:custGeom>
              <a:avLst/>
              <a:gdLst>
                <a:gd name="T0" fmla="*/ 8 w 17"/>
                <a:gd name="T1" fmla="*/ 5 h 17"/>
                <a:gd name="T2" fmla="*/ 8 w 17"/>
                <a:gd name="T3" fmla="*/ 0 h 17"/>
                <a:gd name="T4" fmla="*/ 8 w 17"/>
                <a:gd name="T5" fmla="*/ 0 h 17"/>
                <a:gd name="T6" fmla="*/ 16 w 17"/>
                <a:gd name="T7" fmla="*/ 0 h 17"/>
                <a:gd name="T8" fmla="*/ 16 w 17"/>
                <a:gd name="T9" fmla="*/ 5 h 17"/>
                <a:gd name="T10" fmla="*/ 8 w 17"/>
                <a:gd name="T11" fmla="*/ 5 h 17"/>
                <a:gd name="T12" fmla="*/ 8 w 17"/>
                <a:gd name="T13" fmla="*/ 5 h 17"/>
                <a:gd name="T14" fmla="*/ 8 w 17"/>
                <a:gd name="T15" fmla="*/ 10 h 17"/>
                <a:gd name="T16" fmla="*/ 8 w 17"/>
                <a:gd name="T17" fmla="*/ 16 h 17"/>
                <a:gd name="T18" fmla="*/ 8 w 17"/>
                <a:gd name="T19" fmla="*/ 16 h 17"/>
                <a:gd name="T20" fmla="*/ 8 w 17"/>
                <a:gd name="T21" fmla="*/ 16 h 17"/>
                <a:gd name="T22" fmla="*/ 0 w 17"/>
                <a:gd name="T23" fmla="*/ 16 h 17"/>
                <a:gd name="T24" fmla="*/ 8 w 17"/>
                <a:gd name="T25" fmla="*/ 10 h 17"/>
                <a:gd name="T26" fmla="*/ 8 w 17"/>
                <a:gd name="T27" fmla="*/ 10 h 17"/>
                <a:gd name="T28" fmla="*/ 0 w 17"/>
                <a:gd name="T29" fmla="*/ 10 h 17"/>
                <a:gd name="T30" fmla="*/ 0 w 17"/>
                <a:gd name="T31" fmla="*/ 5 h 17"/>
                <a:gd name="T32" fmla="*/ 0 w 17"/>
                <a:gd name="T33" fmla="*/ 5 h 17"/>
                <a:gd name="T34" fmla="*/ 8 w 17"/>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8" y="5"/>
                  </a:moveTo>
                  <a:lnTo>
                    <a:pt x="8" y="0"/>
                  </a:lnTo>
                  <a:lnTo>
                    <a:pt x="16" y="0"/>
                  </a:lnTo>
                  <a:lnTo>
                    <a:pt x="16" y="5"/>
                  </a:lnTo>
                  <a:lnTo>
                    <a:pt x="8" y="5"/>
                  </a:lnTo>
                  <a:lnTo>
                    <a:pt x="8" y="10"/>
                  </a:lnTo>
                  <a:lnTo>
                    <a:pt x="8" y="16"/>
                  </a:lnTo>
                  <a:lnTo>
                    <a:pt x="0" y="16"/>
                  </a:lnTo>
                  <a:lnTo>
                    <a:pt x="8" y="10"/>
                  </a:lnTo>
                  <a:lnTo>
                    <a:pt x="0" y="10"/>
                  </a:lnTo>
                  <a:lnTo>
                    <a:pt x="0" y="5"/>
                  </a:lnTo>
                  <a:lnTo>
                    <a:pt x="8" y="5"/>
                  </a:lnTo>
                </a:path>
              </a:pathLst>
            </a:custGeom>
            <a:solidFill>
              <a:srgbClr val="CCFFFF"/>
            </a:solidFill>
            <a:ln w="12700">
              <a:solidFill>
                <a:srgbClr val="FFFF00"/>
              </a:solidFill>
              <a:round/>
              <a:headEnd/>
              <a:tailEnd/>
            </a:ln>
          </p:spPr>
          <p:txBody>
            <a:bodyPr/>
            <a:lstStyle/>
            <a:p>
              <a:endParaRPr lang="zh-CN" altLang="en-US"/>
            </a:p>
          </p:txBody>
        </p:sp>
        <p:sp>
          <p:nvSpPr>
            <p:cNvPr id="61492" name="Freeform 166">
              <a:extLst>
                <a:ext uri="{FF2B5EF4-FFF2-40B4-BE49-F238E27FC236}">
                  <a16:creationId xmlns:a16="http://schemas.microsoft.com/office/drawing/2014/main" id="{46B3E81F-4259-4772-93D2-0A5A274026C9}"/>
                </a:ext>
              </a:extLst>
            </p:cNvPr>
            <p:cNvSpPr>
              <a:spLocks/>
            </p:cNvSpPr>
            <p:nvPr/>
          </p:nvSpPr>
          <p:spPr bwMode="auto">
            <a:xfrm>
              <a:off x="3179" y="2485"/>
              <a:ext cx="17" cy="17"/>
            </a:xfrm>
            <a:custGeom>
              <a:avLst/>
              <a:gdLst>
                <a:gd name="T0" fmla="*/ 0 w 17"/>
                <a:gd name="T1" fmla="*/ 16 h 17"/>
                <a:gd name="T2" fmla="*/ 0 w 17"/>
                <a:gd name="T3" fmla="*/ 16 h 17"/>
                <a:gd name="T4" fmla="*/ 0 w 17"/>
                <a:gd name="T5" fmla="*/ 16 h 17"/>
                <a:gd name="T6" fmla="*/ 0 w 17"/>
                <a:gd name="T7" fmla="*/ 0 h 17"/>
                <a:gd name="T8" fmla="*/ 8 w 17"/>
                <a:gd name="T9" fmla="*/ 0 h 17"/>
                <a:gd name="T10" fmla="*/ 8 w 17"/>
                <a:gd name="T11" fmla="*/ 0 h 17"/>
                <a:gd name="T12" fmla="*/ 16 w 17"/>
                <a:gd name="T13" fmla="*/ 0 h 17"/>
                <a:gd name="T14" fmla="*/ 16 w 17"/>
                <a:gd name="T15" fmla="*/ 0 h 17"/>
                <a:gd name="T16" fmla="*/ 16 w 17"/>
                <a:gd name="T17" fmla="*/ 0 h 17"/>
                <a:gd name="T18" fmla="*/ 16 w 17"/>
                <a:gd name="T19" fmla="*/ 16 h 17"/>
                <a:gd name="T20" fmla="*/ 16 w 17"/>
                <a:gd name="T21" fmla="*/ 16 h 17"/>
                <a:gd name="T22" fmla="*/ 8 w 17"/>
                <a:gd name="T23" fmla="*/ 16 h 17"/>
                <a:gd name="T24" fmla="*/ 8 w 17"/>
                <a:gd name="T25" fmla="*/ 16 h 17"/>
                <a:gd name="T26" fmla="*/ 0 w 17"/>
                <a:gd name="T27" fmla="*/ 16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0" y="16"/>
                  </a:lnTo>
                  <a:lnTo>
                    <a:pt x="0" y="0"/>
                  </a:lnTo>
                  <a:lnTo>
                    <a:pt x="8" y="0"/>
                  </a:lnTo>
                  <a:lnTo>
                    <a:pt x="16" y="0"/>
                  </a:lnTo>
                  <a:lnTo>
                    <a:pt x="16" y="16"/>
                  </a:lnTo>
                  <a:lnTo>
                    <a:pt x="8"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493" name="Freeform 167">
              <a:extLst>
                <a:ext uri="{FF2B5EF4-FFF2-40B4-BE49-F238E27FC236}">
                  <a16:creationId xmlns:a16="http://schemas.microsoft.com/office/drawing/2014/main" id="{E9A2D576-3CB1-4410-8611-848C390A7D18}"/>
                </a:ext>
              </a:extLst>
            </p:cNvPr>
            <p:cNvSpPr>
              <a:spLocks/>
            </p:cNvSpPr>
            <p:nvPr/>
          </p:nvSpPr>
          <p:spPr bwMode="auto">
            <a:xfrm>
              <a:off x="3268" y="2443"/>
              <a:ext cx="17" cy="17"/>
            </a:xfrm>
            <a:custGeom>
              <a:avLst/>
              <a:gdLst>
                <a:gd name="T0" fmla="*/ 0 w 17"/>
                <a:gd name="T1" fmla="*/ 0 h 17"/>
                <a:gd name="T2" fmla="*/ 0 w 17"/>
                <a:gd name="T3" fmla="*/ 16 h 17"/>
                <a:gd name="T4" fmla="*/ 0 w 17"/>
                <a:gd name="T5" fmla="*/ 16 h 17"/>
                <a:gd name="T6" fmla="*/ 16 w 17"/>
                <a:gd name="T7" fmla="*/ 16 h 17"/>
                <a:gd name="T8" fmla="*/ 16 w 17"/>
                <a:gd name="T9" fmla="*/ 16 h 17"/>
                <a:gd name="T10" fmla="*/ 16 w 17"/>
                <a:gd name="T11" fmla="*/ 16 h 17"/>
                <a:gd name="T12" fmla="*/ 16 w 17"/>
                <a:gd name="T13" fmla="*/ 0 h 17"/>
                <a:gd name="T14" fmla="*/ 16 w 17"/>
                <a:gd name="T15" fmla="*/ 0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0" y="16"/>
                  </a:lnTo>
                  <a:lnTo>
                    <a:pt x="16" y="16"/>
                  </a:lnTo>
                  <a:lnTo>
                    <a:pt x="16"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494" name="Freeform 168">
              <a:extLst>
                <a:ext uri="{FF2B5EF4-FFF2-40B4-BE49-F238E27FC236}">
                  <a16:creationId xmlns:a16="http://schemas.microsoft.com/office/drawing/2014/main" id="{D2A05453-42AC-4846-817C-D2CD58658AF5}"/>
                </a:ext>
              </a:extLst>
            </p:cNvPr>
            <p:cNvSpPr>
              <a:spLocks/>
            </p:cNvSpPr>
            <p:nvPr/>
          </p:nvSpPr>
          <p:spPr bwMode="auto">
            <a:xfrm>
              <a:off x="3139" y="2506"/>
              <a:ext cx="17" cy="1"/>
            </a:xfrm>
            <a:custGeom>
              <a:avLst/>
              <a:gdLst>
                <a:gd name="T0" fmla="*/ 0 w 17"/>
                <a:gd name="T1" fmla="*/ 0 h 1"/>
                <a:gd name="T2" fmla="*/ 0 w 17"/>
                <a:gd name="T3" fmla="*/ 0 h 1"/>
                <a:gd name="T4" fmla="*/ 0 w 17"/>
                <a:gd name="T5" fmla="*/ 0 h 1"/>
                <a:gd name="T6" fmla="*/ 8 w 17"/>
                <a:gd name="T7" fmla="*/ 0 h 1"/>
                <a:gd name="T8" fmla="*/ 8 w 17"/>
                <a:gd name="T9" fmla="*/ 0 h 1"/>
                <a:gd name="T10" fmla="*/ 8 w 17"/>
                <a:gd name="T11" fmla="*/ 0 h 1"/>
                <a:gd name="T12" fmla="*/ 16 w 17"/>
                <a:gd name="T13" fmla="*/ 0 h 1"/>
                <a:gd name="T14" fmla="*/ 16 w 17"/>
                <a:gd name="T15" fmla="*/ 0 h 1"/>
                <a:gd name="T16" fmla="*/ 16 w 17"/>
                <a:gd name="T17" fmla="*/ 0 h 1"/>
                <a:gd name="T18" fmla="*/ 16 w 17"/>
                <a:gd name="T19" fmla="*/ 0 h 1"/>
                <a:gd name="T20" fmla="*/ 8 w 17"/>
                <a:gd name="T21" fmla="*/ 0 h 1"/>
                <a:gd name="T22" fmla="*/ 0 w 17"/>
                <a:gd name="T23" fmla="*/ 0 h 1"/>
                <a:gd name="T24" fmla="*/ 0 w 17"/>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
                <a:gd name="T41" fmla="*/ 17 w 17"/>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
                  <a:moveTo>
                    <a:pt x="0" y="0"/>
                  </a:moveTo>
                  <a:lnTo>
                    <a:pt x="0" y="0"/>
                  </a:lnTo>
                  <a:lnTo>
                    <a:pt x="8" y="0"/>
                  </a:lnTo>
                  <a:lnTo>
                    <a:pt x="16" y="0"/>
                  </a:lnTo>
                  <a:lnTo>
                    <a:pt x="8"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495" name="Freeform 169">
              <a:extLst>
                <a:ext uri="{FF2B5EF4-FFF2-40B4-BE49-F238E27FC236}">
                  <a16:creationId xmlns:a16="http://schemas.microsoft.com/office/drawing/2014/main" id="{FBDE0FF9-D1ED-4C92-9B06-4F096848C9F2}"/>
                </a:ext>
              </a:extLst>
            </p:cNvPr>
            <p:cNvSpPr>
              <a:spLocks/>
            </p:cNvSpPr>
            <p:nvPr/>
          </p:nvSpPr>
          <p:spPr bwMode="auto">
            <a:xfrm>
              <a:off x="3187" y="2485"/>
              <a:ext cx="1" cy="17"/>
            </a:xfrm>
            <a:custGeom>
              <a:avLst/>
              <a:gdLst>
                <a:gd name="T0" fmla="*/ 0 w 1"/>
                <a:gd name="T1" fmla="*/ 16 h 17"/>
                <a:gd name="T2" fmla="*/ 0 w 1"/>
                <a:gd name="T3" fmla="*/ 16 h 17"/>
                <a:gd name="T4" fmla="*/ 0 w 1"/>
                <a:gd name="T5" fmla="*/ 16 h 17"/>
                <a:gd name="T6" fmla="*/ 0 w 1"/>
                <a:gd name="T7" fmla="*/ 8 h 17"/>
                <a:gd name="T8" fmla="*/ 0 w 1"/>
                <a:gd name="T9" fmla="*/ 0 h 17"/>
                <a:gd name="T10" fmla="*/ 0 w 1"/>
                <a:gd name="T11" fmla="*/ 8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16"/>
                  </a:lnTo>
                  <a:lnTo>
                    <a:pt x="0" y="8"/>
                  </a:lnTo>
                  <a:lnTo>
                    <a:pt x="0" y="0"/>
                  </a:lnTo>
                  <a:lnTo>
                    <a:pt x="0" y="8"/>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496" name="Freeform 170">
              <a:extLst>
                <a:ext uri="{FF2B5EF4-FFF2-40B4-BE49-F238E27FC236}">
                  <a16:creationId xmlns:a16="http://schemas.microsoft.com/office/drawing/2014/main" id="{A013AC01-3C96-432E-B480-FAF406D09C0B}"/>
                </a:ext>
              </a:extLst>
            </p:cNvPr>
            <p:cNvSpPr>
              <a:spLocks/>
            </p:cNvSpPr>
            <p:nvPr/>
          </p:nvSpPr>
          <p:spPr bwMode="auto">
            <a:xfrm>
              <a:off x="3023" y="2556"/>
              <a:ext cx="71" cy="58"/>
            </a:xfrm>
            <a:custGeom>
              <a:avLst/>
              <a:gdLst>
                <a:gd name="T0" fmla="*/ 70 w 71"/>
                <a:gd name="T1" fmla="*/ 14 h 58"/>
                <a:gd name="T2" fmla="*/ 64 w 71"/>
                <a:gd name="T3" fmla="*/ 17 h 58"/>
                <a:gd name="T4" fmla="*/ 63 w 71"/>
                <a:gd name="T5" fmla="*/ 15 h 58"/>
                <a:gd name="T6" fmla="*/ 60 w 71"/>
                <a:gd name="T7" fmla="*/ 21 h 58"/>
                <a:gd name="T8" fmla="*/ 57 w 71"/>
                <a:gd name="T9" fmla="*/ 26 h 58"/>
                <a:gd name="T10" fmla="*/ 57 w 71"/>
                <a:gd name="T11" fmla="*/ 30 h 58"/>
                <a:gd name="T12" fmla="*/ 57 w 71"/>
                <a:gd name="T13" fmla="*/ 33 h 58"/>
                <a:gd name="T14" fmla="*/ 54 w 71"/>
                <a:gd name="T15" fmla="*/ 37 h 58"/>
                <a:gd name="T16" fmla="*/ 55 w 71"/>
                <a:gd name="T17" fmla="*/ 37 h 58"/>
                <a:gd name="T18" fmla="*/ 56 w 71"/>
                <a:gd name="T19" fmla="*/ 38 h 58"/>
                <a:gd name="T20" fmla="*/ 54 w 71"/>
                <a:gd name="T21" fmla="*/ 42 h 58"/>
                <a:gd name="T22" fmla="*/ 47 w 71"/>
                <a:gd name="T23" fmla="*/ 43 h 58"/>
                <a:gd name="T24" fmla="*/ 43 w 71"/>
                <a:gd name="T25" fmla="*/ 49 h 58"/>
                <a:gd name="T26" fmla="*/ 39 w 71"/>
                <a:gd name="T27" fmla="*/ 51 h 58"/>
                <a:gd name="T28" fmla="*/ 38 w 71"/>
                <a:gd name="T29" fmla="*/ 50 h 58"/>
                <a:gd name="T30" fmla="*/ 33 w 71"/>
                <a:gd name="T31" fmla="*/ 51 h 58"/>
                <a:gd name="T32" fmla="*/ 32 w 71"/>
                <a:gd name="T33" fmla="*/ 55 h 58"/>
                <a:gd name="T34" fmla="*/ 29 w 71"/>
                <a:gd name="T35" fmla="*/ 56 h 58"/>
                <a:gd name="T36" fmla="*/ 27 w 71"/>
                <a:gd name="T37" fmla="*/ 56 h 58"/>
                <a:gd name="T38" fmla="*/ 25 w 71"/>
                <a:gd name="T39" fmla="*/ 55 h 58"/>
                <a:gd name="T40" fmla="*/ 23 w 71"/>
                <a:gd name="T41" fmla="*/ 53 h 58"/>
                <a:gd name="T42" fmla="*/ 15 w 71"/>
                <a:gd name="T43" fmla="*/ 52 h 58"/>
                <a:gd name="T44" fmla="*/ 10 w 71"/>
                <a:gd name="T45" fmla="*/ 51 h 58"/>
                <a:gd name="T46" fmla="*/ 2 w 71"/>
                <a:gd name="T47" fmla="*/ 47 h 58"/>
                <a:gd name="T48" fmla="*/ 2 w 71"/>
                <a:gd name="T49" fmla="*/ 40 h 58"/>
                <a:gd name="T50" fmla="*/ 1 w 71"/>
                <a:gd name="T51" fmla="*/ 34 h 58"/>
                <a:gd name="T52" fmla="*/ 0 w 71"/>
                <a:gd name="T53" fmla="*/ 28 h 58"/>
                <a:gd name="T54" fmla="*/ 0 w 71"/>
                <a:gd name="T55" fmla="*/ 24 h 58"/>
                <a:gd name="T56" fmla="*/ 5 w 71"/>
                <a:gd name="T57" fmla="*/ 19 h 58"/>
                <a:gd name="T58" fmla="*/ 11 w 71"/>
                <a:gd name="T59" fmla="*/ 16 h 58"/>
                <a:gd name="T60" fmla="*/ 20 w 71"/>
                <a:gd name="T61" fmla="*/ 12 h 58"/>
                <a:gd name="T62" fmla="*/ 16 w 71"/>
                <a:gd name="T63" fmla="*/ 11 h 58"/>
                <a:gd name="T64" fmla="*/ 20 w 71"/>
                <a:gd name="T65" fmla="*/ 6 h 58"/>
                <a:gd name="T66" fmla="*/ 25 w 71"/>
                <a:gd name="T67" fmla="*/ 8 h 58"/>
                <a:gd name="T68" fmla="*/ 26 w 71"/>
                <a:gd name="T69" fmla="*/ 5 h 58"/>
                <a:gd name="T70" fmla="*/ 33 w 71"/>
                <a:gd name="T71" fmla="*/ 4 h 58"/>
                <a:gd name="T72" fmla="*/ 35 w 71"/>
                <a:gd name="T73" fmla="*/ 6 h 58"/>
                <a:gd name="T74" fmla="*/ 38 w 71"/>
                <a:gd name="T75" fmla="*/ 4 h 58"/>
                <a:gd name="T76" fmla="*/ 40 w 71"/>
                <a:gd name="T77" fmla="*/ 6 h 58"/>
                <a:gd name="T78" fmla="*/ 43 w 71"/>
                <a:gd name="T79" fmla="*/ 4 h 58"/>
                <a:gd name="T80" fmla="*/ 47 w 71"/>
                <a:gd name="T81" fmla="*/ 3 h 58"/>
                <a:gd name="T82" fmla="*/ 51 w 71"/>
                <a:gd name="T83" fmla="*/ 2 h 58"/>
                <a:gd name="T84" fmla="*/ 57 w 71"/>
                <a:gd name="T85" fmla="*/ 4 h 58"/>
                <a:gd name="T86" fmla="*/ 58 w 71"/>
                <a:gd name="T87" fmla="*/ 6 h 58"/>
                <a:gd name="T88" fmla="*/ 57 w 71"/>
                <a:gd name="T89" fmla="*/ 2 h 58"/>
                <a:gd name="T90" fmla="*/ 60 w 71"/>
                <a:gd name="T91" fmla="*/ 0 h 58"/>
                <a:gd name="T92" fmla="*/ 64 w 71"/>
                <a:gd name="T93" fmla="*/ 4 h 58"/>
                <a:gd name="T94" fmla="*/ 68 w 71"/>
                <a:gd name="T95" fmla="*/ 8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58"/>
                <a:gd name="T146" fmla="*/ 71 w 71"/>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58">
                  <a:moveTo>
                    <a:pt x="70" y="10"/>
                  </a:moveTo>
                  <a:lnTo>
                    <a:pt x="69" y="13"/>
                  </a:lnTo>
                  <a:lnTo>
                    <a:pt x="70" y="14"/>
                  </a:lnTo>
                  <a:lnTo>
                    <a:pt x="68" y="15"/>
                  </a:lnTo>
                  <a:lnTo>
                    <a:pt x="67" y="16"/>
                  </a:lnTo>
                  <a:lnTo>
                    <a:pt x="64" y="17"/>
                  </a:lnTo>
                  <a:lnTo>
                    <a:pt x="64" y="16"/>
                  </a:lnTo>
                  <a:lnTo>
                    <a:pt x="65" y="14"/>
                  </a:lnTo>
                  <a:lnTo>
                    <a:pt x="63" y="15"/>
                  </a:lnTo>
                  <a:lnTo>
                    <a:pt x="63" y="16"/>
                  </a:lnTo>
                  <a:lnTo>
                    <a:pt x="63" y="18"/>
                  </a:lnTo>
                  <a:lnTo>
                    <a:pt x="60" y="21"/>
                  </a:lnTo>
                  <a:lnTo>
                    <a:pt x="60" y="22"/>
                  </a:lnTo>
                  <a:lnTo>
                    <a:pt x="60" y="24"/>
                  </a:lnTo>
                  <a:lnTo>
                    <a:pt x="57" y="26"/>
                  </a:lnTo>
                  <a:lnTo>
                    <a:pt x="57" y="27"/>
                  </a:lnTo>
                  <a:lnTo>
                    <a:pt x="57" y="28"/>
                  </a:lnTo>
                  <a:lnTo>
                    <a:pt x="57" y="30"/>
                  </a:lnTo>
                  <a:lnTo>
                    <a:pt x="57" y="29"/>
                  </a:lnTo>
                  <a:lnTo>
                    <a:pt x="57" y="30"/>
                  </a:lnTo>
                  <a:lnTo>
                    <a:pt x="57" y="33"/>
                  </a:lnTo>
                  <a:lnTo>
                    <a:pt x="56" y="34"/>
                  </a:lnTo>
                  <a:lnTo>
                    <a:pt x="56" y="36"/>
                  </a:lnTo>
                  <a:lnTo>
                    <a:pt x="54" y="37"/>
                  </a:lnTo>
                  <a:lnTo>
                    <a:pt x="53" y="38"/>
                  </a:lnTo>
                  <a:lnTo>
                    <a:pt x="55" y="38"/>
                  </a:lnTo>
                  <a:lnTo>
                    <a:pt x="55" y="37"/>
                  </a:lnTo>
                  <a:lnTo>
                    <a:pt x="56" y="36"/>
                  </a:lnTo>
                  <a:lnTo>
                    <a:pt x="56" y="37"/>
                  </a:lnTo>
                  <a:lnTo>
                    <a:pt x="56" y="38"/>
                  </a:lnTo>
                  <a:lnTo>
                    <a:pt x="56" y="39"/>
                  </a:lnTo>
                  <a:lnTo>
                    <a:pt x="54" y="40"/>
                  </a:lnTo>
                  <a:lnTo>
                    <a:pt x="54" y="42"/>
                  </a:lnTo>
                  <a:lnTo>
                    <a:pt x="52" y="42"/>
                  </a:lnTo>
                  <a:lnTo>
                    <a:pt x="50" y="42"/>
                  </a:lnTo>
                  <a:lnTo>
                    <a:pt x="47" y="43"/>
                  </a:lnTo>
                  <a:lnTo>
                    <a:pt x="46" y="45"/>
                  </a:lnTo>
                  <a:lnTo>
                    <a:pt x="44" y="46"/>
                  </a:lnTo>
                  <a:lnTo>
                    <a:pt x="43" y="49"/>
                  </a:lnTo>
                  <a:lnTo>
                    <a:pt x="42" y="49"/>
                  </a:lnTo>
                  <a:lnTo>
                    <a:pt x="42" y="51"/>
                  </a:lnTo>
                  <a:lnTo>
                    <a:pt x="39" y="51"/>
                  </a:lnTo>
                  <a:lnTo>
                    <a:pt x="40" y="49"/>
                  </a:lnTo>
                  <a:lnTo>
                    <a:pt x="39" y="50"/>
                  </a:lnTo>
                  <a:lnTo>
                    <a:pt x="38" y="50"/>
                  </a:lnTo>
                  <a:lnTo>
                    <a:pt x="36" y="51"/>
                  </a:lnTo>
                  <a:lnTo>
                    <a:pt x="34" y="51"/>
                  </a:lnTo>
                  <a:lnTo>
                    <a:pt x="33" y="51"/>
                  </a:lnTo>
                  <a:lnTo>
                    <a:pt x="33" y="53"/>
                  </a:lnTo>
                  <a:lnTo>
                    <a:pt x="33" y="54"/>
                  </a:lnTo>
                  <a:lnTo>
                    <a:pt x="32" y="55"/>
                  </a:lnTo>
                  <a:lnTo>
                    <a:pt x="31" y="56"/>
                  </a:lnTo>
                  <a:lnTo>
                    <a:pt x="30" y="55"/>
                  </a:lnTo>
                  <a:lnTo>
                    <a:pt x="29" y="56"/>
                  </a:lnTo>
                  <a:lnTo>
                    <a:pt x="28" y="57"/>
                  </a:lnTo>
                  <a:lnTo>
                    <a:pt x="26" y="57"/>
                  </a:lnTo>
                  <a:lnTo>
                    <a:pt x="27" y="56"/>
                  </a:lnTo>
                  <a:lnTo>
                    <a:pt x="26" y="55"/>
                  </a:lnTo>
                  <a:lnTo>
                    <a:pt x="23" y="56"/>
                  </a:lnTo>
                  <a:lnTo>
                    <a:pt x="25" y="55"/>
                  </a:lnTo>
                  <a:lnTo>
                    <a:pt x="25" y="54"/>
                  </a:lnTo>
                  <a:lnTo>
                    <a:pt x="25" y="53"/>
                  </a:lnTo>
                  <a:lnTo>
                    <a:pt x="23" y="53"/>
                  </a:lnTo>
                  <a:lnTo>
                    <a:pt x="19" y="53"/>
                  </a:lnTo>
                  <a:lnTo>
                    <a:pt x="16" y="53"/>
                  </a:lnTo>
                  <a:lnTo>
                    <a:pt x="15" y="52"/>
                  </a:lnTo>
                  <a:lnTo>
                    <a:pt x="13" y="52"/>
                  </a:lnTo>
                  <a:lnTo>
                    <a:pt x="11" y="51"/>
                  </a:lnTo>
                  <a:lnTo>
                    <a:pt x="10" y="51"/>
                  </a:lnTo>
                  <a:lnTo>
                    <a:pt x="7" y="50"/>
                  </a:lnTo>
                  <a:lnTo>
                    <a:pt x="5" y="47"/>
                  </a:lnTo>
                  <a:lnTo>
                    <a:pt x="2" y="47"/>
                  </a:lnTo>
                  <a:lnTo>
                    <a:pt x="1" y="45"/>
                  </a:lnTo>
                  <a:lnTo>
                    <a:pt x="2" y="42"/>
                  </a:lnTo>
                  <a:lnTo>
                    <a:pt x="2" y="40"/>
                  </a:lnTo>
                  <a:lnTo>
                    <a:pt x="0" y="38"/>
                  </a:lnTo>
                  <a:lnTo>
                    <a:pt x="0" y="36"/>
                  </a:lnTo>
                  <a:lnTo>
                    <a:pt x="1" y="34"/>
                  </a:lnTo>
                  <a:lnTo>
                    <a:pt x="1" y="33"/>
                  </a:lnTo>
                  <a:lnTo>
                    <a:pt x="0" y="31"/>
                  </a:lnTo>
                  <a:lnTo>
                    <a:pt x="0" y="28"/>
                  </a:lnTo>
                  <a:lnTo>
                    <a:pt x="1" y="26"/>
                  </a:lnTo>
                  <a:lnTo>
                    <a:pt x="0" y="26"/>
                  </a:lnTo>
                  <a:lnTo>
                    <a:pt x="0" y="24"/>
                  </a:lnTo>
                  <a:lnTo>
                    <a:pt x="1" y="24"/>
                  </a:lnTo>
                  <a:lnTo>
                    <a:pt x="2" y="21"/>
                  </a:lnTo>
                  <a:lnTo>
                    <a:pt x="5" y="19"/>
                  </a:lnTo>
                  <a:lnTo>
                    <a:pt x="9" y="18"/>
                  </a:lnTo>
                  <a:lnTo>
                    <a:pt x="10" y="16"/>
                  </a:lnTo>
                  <a:lnTo>
                    <a:pt x="11" y="16"/>
                  </a:lnTo>
                  <a:lnTo>
                    <a:pt x="15" y="14"/>
                  </a:lnTo>
                  <a:lnTo>
                    <a:pt x="18" y="12"/>
                  </a:lnTo>
                  <a:lnTo>
                    <a:pt x="20" y="12"/>
                  </a:lnTo>
                  <a:lnTo>
                    <a:pt x="20" y="10"/>
                  </a:lnTo>
                  <a:lnTo>
                    <a:pt x="19" y="10"/>
                  </a:lnTo>
                  <a:lnTo>
                    <a:pt x="16" y="11"/>
                  </a:lnTo>
                  <a:lnTo>
                    <a:pt x="16" y="9"/>
                  </a:lnTo>
                  <a:lnTo>
                    <a:pt x="19" y="7"/>
                  </a:lnTo>
                  <a:lnTo>
                    <a:pt x="20" y="6"/>
                  </a:lnTo>
                  <a:lnTo>
                    <a:pt x="23" y="7"/>
                  </a:lnTo>
                  <a:lnTo>
                    <a:pt x="25" y="8"/>
                  </a:lnTo>
                  <a:lnTo>
                    <a:pt x="26" y="8"/>
                  </a:lnTo>
                  <a:lnTo>
                    <a:pt x="26" y="7"/>
                  </a:lnTo>
                  <a:lnTo>
                    <a:pt x="26" y="5"/>
                  </a:lnTo>
                  <a:lnTo>
                    <a:pt x="29" y="4"/>
                  </a:lnTo>
                  <a:lnTo>
                    <a:pt x="31" y="4"/>
                  </a:lnTo>
                  <a:lnTo>
                    <a:pt x="33" y="4"/>
                  </a:lnTo>
                  <a:lnTo>
                    <a:pt x="34" y="5"/>
                  </a:lnTo>
                  <a:lnTo>
                    <a:pt x="35" y="4"/>
                  </a:lnTo>
                  <a:lnTo>
                    <a:pt x="35" y="6"/>
                  </a:lnTo>
                  <a:lnTo>
                    <a:pt x="36" y="5"/>
                  </a:lnTo>
                  <a:lnTo>
                    <a:pt x="37" y="4"/>
                  </a:lnTo>
                  <a:lnTo>
                    <a:pt x="38" y="4"/>
                  </a:lnTo>
                  <a:lnTo>
                    <a:pt x="39" y="4"/>
                  </a:lnTo>
                  <a:lnTo>
                    <a:pt x="39" y="5"/>
                  </a:lnTo>
                  <a:lnTo>
                    <a:pt x="40" y="6"/>
                  </a:lnTo>
                  <a:lnTo>
                    <a:pt x="40" y="5"/>
                  </a:lnTo>
                  <a:lnTo>
                    <a:pt x="43" y="4"/>
                  </a:lnTo>
                  <a:lnTo>
                    <a:pt x="43" y="3"/>
                  </a:lnTo>
                  <a:lnTo>
                    <a:pt x="46" y="2"/>
                  </a:lnTo>
                  <a:lnTo>
                    <a:pt x="47" y="3"/>
                  </a:lnTo>
                  <a:lnTo>
                    <a:pt x="48" y="2"/>
                  </a:lnTo>
                  <a:lnTo>
                    <a:pt x="49" y="2"/>
                  </a:lnTo>
                  <a:lnTo>
                    <a:pt x="51" y="2"/>
                  </a:lnTo>
                  <a:lnTo>
                    <a:pt x="55" y="4"/>
                  </a:lnTo>
                  <a:lnTo>
                    <a:pt x="56" y="4"/>
                  </a:lnTo>
                  <a:lnTo>
                    <a:pt x="57" y="4"/>
                  </a:lnTo>
                  <a:lnTo>
                    <a:pt x="57" y="6"/>
                  </a:lnTo>
                  <a:lnTo>
                    <a:pt x="58" y="6"/>
                  </a:lnTo>
                  <a:lnTo>
                    <a:pt x="58" y="4"/>
                  </a:lnTo>
                  <a:lnTo>
                    <a:pt x="57" y="4"/>
                  </a:lnTo>
                  <a:lnTo>
                    <a:pt x="57" y="2"/>
                  </a:lnTo>
                  <a:lnTo>
                    <a:pt x="57" y="1"/>
                  </a:lnTo>
                  <a:lnTo>
                    <a:pt x="59" y="1"/>
                  </a:lnTo>
                  <a:lnTo>
                    <a:pt x="60" y="0"/>
                  </a:lnTo>
                  <a:lnTo>
                    <a:pt x="60" y="1"/>
                  </a:lnTo>
                  <a:lnTo>
                    <a:pt x="63" y="3"/>
                  </a:lnTo>
                  <a:lnTo>
                    <a:pt x="64" y="4"/>
                  </a:lnTo>
                  <a:lnTo>
                    <a:pt x="67" y="4"/>
                  </a:lnTo>
                  <a:lnTo>
                    <a:pt x="68" y="6"/>
                  </a:lnTo>
                  <a:lnTo>
                    <a:pt x="68" y="8"/>
                  </a:lnTo>
                  <a:lnTo>
                    <a:pt x="70" y="10"/>
                  </a:lnTo>
                </a:path>
              </a:pathLst>
            </a:custGeom>
            <a:solidFill>
              <a:srgbClr val="CCFFFF"/>
            </a:solidFill>
            <a:ln w="12700">
              <a:solidFill>
                <a:srgbClr val="FFFF00"/>
              </a:solidFill>
              <a:round/>
              <a:headEnd/>
              <a:tailEnd/>
            </a:ln>
          </p:spPr>
          <p:txBody>
            <a:bodyPr/>
            <a:lstStyle/>
            <a:p>
              <a:endParaRPr lang="zh-CN" altLang="en-US"/>
            </a:p>
          </p:txBody>
        </p:sp>
        <p:sp>
          <p:nvSpPr>
            <p:cNvPr id="61497" name="Freeform 171">
              <a:extLst>
                <a:ext uri="{FF2B5EF4-FFF2-40B4-BE49-F238E27FC236}">
                  <a16:creationId xmlns:a16="http://schemas.microsoft.com/office/drawing/2014/main" id="{AB929315-A635-4902-A57F-C18CFFB2A352}"/>
                </a:ext>
              </a:extLst>
            </p:cNvPr>
            <p:cNvSpPr>
              <a:spLocks/>
            </p:cNvSpPr>
            <p:nvPr/>
          </p:nvSpPr>
          <p:spPr bwMode="auto">
            <a:xfrm>
              <a:off x="3018" y="2137"/>
              <a:ext cx="210" cy="132"/>
            </a:xfrm>
            <a:custGeom>
              <a:avLst/>
              <a:gdLst>
                <a:gd name="T0" fmla="*/ 9 w 210"/>
                <a:gd name="T1" fmla="*/ 83 h 132"/>
                <a:gd name="T2" fmla="*/ 16 w 210"/>
                <a:gd name="T3" fmla="*/ 83 h 132"/>
                <a:gd name="T4" fmla="*/ 24 w 210"/>
                <a:gd name="T5" fmla="*/ 83 h 132"/>
                <a:gd name="T6" fmla="*/ 30 w 210"/>
                <a:gd name="T7" fmla="*/ 82 h 132"/>
                <a:gd name="T8" fmla="*/ 44 w 210"/>
                <a:gd name="T9" fmla="*/ 75 h 132"/>
                <a:gd name="T10" fmla="*/ 47 w 210"/>
                <a:gd name="T11" fmla="*/ 68 h 132"/>
                <a:gd name="T12" fmla="*/ 48 w 210"/>
                <a:gd name="T13" fmla="*/ 59 h 132"/>
                <a:gd name="T14" fmla="*/ 44 w 210"/>
                <a:gd name="T15" fmla="*/ 54 h 132"/>
                <a:gd name="T16" fmla="*/ 36 w 210"/>
                <a:gd name="T17" fmla="*/ 47 h 132"/>
                <a:gd name="T18" fmla="*/ 34 w 210"/>
                <a:gd name="T19" fmla="*/ 37 h 132"/>
                <a:gd name="T20" fmla="*/ 33 w 210"/>
                <a:gd name="T21" fmla="*/ 24 h 132"/>
                <a:gd name="T22" fmla="*/ 46 w 210"/>
                <a:gd name="T23" fmla="*/ 22 h 132"/>
                <a:gd name="T24" fmla="*/ 47 w 210"/>
                <a:gd name="T25" fmla="*/ 14 h 132"/>
                <a:gd name="T26" fmla="*/ 38 w 210"/>
                <a:gd name="T27" fmla="*/ 6 h 132"/>
                <a:gd name="T28" fmla="*/ 36 w 210"/>
                <a:gd name="T29" fmla="*/ 1 h 132"/>
                <a:gd name="T30" fmla="*/ 54 w 210"/>
                <a:gd name="T31" fmla="*/ 3 h 132"/>
                <a:gd name="T32" fmla="*/ 62 w 210"/>
                <a:gd name="T33" fmla="*/ 5 h 132"/>
                <a:gd name="T34" fmla="*/ 76 w 210"/>
                <a:gd name="T35" fmla="*/ 7 h 132"/>
                <a:gd name="T36" fmla="*/ 82 w 210"/>
                <a:gd name="T37" fmla="*/ 17 h 132"/>
                <a:gd name="T38" fmla="*/ 95 w 210"/>
                <a:gd name="T39" fmla="*/ 25 h 132"/>
                <a:gd name="T40" fmla="*/ 108 w 210"/>
                <a:gd name="T41" fmla="*/ 28 h 132"/>
                <a:gd name="T42" fmla="*/ 124 w 210"/>
                <a:gd name="T43" fmla="*/ 26 h 132"/>
                <a:gd name="T44" fmla="*/ 137 w 210"/>
                <a:gd name="T45" fmla="*/ 27 h 132"/>
                <a:gd name="T46" fmla="*/ 140 w 210"/>
                <a:gd name="T47" fmla="*/ 34 h 132"/>
                <a:gd name="T48" fmla="*/ 150 w 210"/>
                <a:gd name="T49" fmla="*/ 45 h 132"/>
                <a:gd name="T50" fmla="*/ 163 w 210"/>
                <a:gd name="T51" fmla="*/ 45 h 132"/>
                <a:gd name="T52" fmla="*/ 173 w 210"/>
                <a:gd name="T53" fmla="*/ 54 h 132"/>
                <a:gd name="T54" fmla="*/ 182 w 210"/>
                <a:gd name="T55" fmla="*/ 52 h 132"/>
                <a:gd name="T56" fmla="*/ 190 w 210"/>
                <a:gd name="T57" fmla="*/ 59 h 132"/>
                <a:gd name="T58" fmla="*/ 198 w 210"/>
                <a:gd name="T59" fmla="*/ 62 h 132"/>
                <a:gd name="T60" fmla="*/ 205 w 210"/>
                <a:gd name="T61" fmla="*/ 67 h 132"/>
                <a:gd name="T62" fmla="*/ 198 w 210"/>
                <a:gd name="T63" fmla="*/ 76 h 132"/>
                <a:gd name="T64" fmla="*/ 201 w 210"/>
                <a:gd name="T65" fmla="*/ 86 h 132"/>
                <a:gd name="T66" fmla="*/ 208 w 210"/>
                <a:gd name="T67" fmla="*/ 97 h 132"/>
                <a:gd name="T68" fmla="*/ 204 w 210"/>
                <a:gd name="T69" fmla="*/ 106 h 132"/>
                <a:gd name="T70" fmla="*/ 192 w 210"/>
                <a:gd name="T71" fmla="*/ 105 h 132"/>
                <a:gd name="T72" fmla="*/ 182 w 210"/>
                <a:gd name="T73" fmla="*/ 110 h 132"/>
                <a:gd name="T74" fmla="*/ 178 w 210"/>
                <a:gd name="T75" fmla="*/ 115 h 132"/>
                <a:gd name="T76" fmla="*/ 167 w 210"/>
                <a:gd name="T77" fmla="*/ 121 h 132"/>
                <a:gd name="T78" fmla="*/ 155 w 210"/>
                <a:gd name="T79" fmla="*/ 126 h 132"/>
                <a:gd name="T80" fmla="*/ 147 w 210"/>
                <a:gd name="T81" fmla="*/ 129 h 132"/>
                <a:gd name="T82" fmla="*/ 143 w 210"/>
                <a:gd name="T83" fmla="*/ 121 h 132"/>
                <a:gd name="T84" fmla="*/ 143 w 210"/>
                <a:gd name="T85" fmla="*/ 112 h 132"/>
                <a:gd name="T86" fmla="*/ 128 w 210"/>
                <a:gd name="T87" fmla="*/ 119 h 132"/>
                <a:gd name="T88" fmla="*/ 123 w 210"/>
                <a:gd name="T89" fmla="*/ 113 h 132"/>
                <a:gd name="T90" fmla="*/ 116 w 210"/>
                <a:gd name="T91" fmla="*/ 114 h 132"/>
                <a:gd name="T92" fmla="*/ 106 w 210"/>
                <a:gd name="T93" fmla="*/ 118 h 132"/>
                <a:gd name="T94" fmla="*/ 94 w 210"/>
                <a:gd name="T95" fmla="*/ 106 h 132"/>
                <a:gd name="T96" fmla="*/ 80 w 210"/>
                <a:gd name="T97" fmla="*/ 104 h 132"/>
                <a:gd name="T98" fmla="*/ 69 w 210"/>
                <a:gd name="T99" fmla="*/ 99 h 132"/>
                <a:gd name="T100" fmla="*/ 58 w 210"/>
                <a:gd name="T101" fmla="*/ 101 h 132"/>
                <a:gd name="T102" fmla="*/ 62 w 210"/>
                <a:gd name="T103" fmla="*/ 109 h 132"/>
                <a:gd name="T104" fmla="*/ 54 w 210"/>
                <a:gd name="T105" fmla="*/ 114 h 132"/>
                <a:gd name="T106" fmla="*/ 38 w 210"/>
                <a:gd name="T107" fmla="*/ 113 h 132"/>
                <a:gd name="T108" fmla="*/ 27 w 210"/>
                <a:gd name="T109" fmla="*/ 122 h 132"/>
                <a:gd name="T110" fmla="*/ 23 w 210"/>
                <a:gd name="T111" fmla="*/ 128 h 132"/>
                <a:gd name="T112" fmla="*/ 15 w 210"/>
                <a:gd name="T113" fmla="*/ 123 h 132"/>
                <a:gd name="T114" fmla="*/ 15 w 210"/>
                <a:gd name="T115" fmla="*/ 115 h 132"/>
                <a:gd name="T116" fmla="*/ 9 w 210"/>
                <a:gd name="T117" fmla="*/ 106 h 132"/>
                <a:gd name="T118" fmla="*/ 0 w 210"/>
                <a:gd name="T119" fmla="*/ 107 h 132"/>
                <a:gd name="T120" fmla="*/ 6 w 210"/>
                <a:gd name="T121" fmla="*/ 97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132"/>
                <a:gd name="T185" fmla="*/ 210 w 210"/>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132">
                  <a:moveTo>
                    <a:pt x="1" y="88"/>
                  </a:moveTo>
                  <a:lnTo>
                    <a:pt x="1" y="87"/>
                  </a:lnTo>
                  <a:lnTo>
                    <a:pt x="3" y="87"/>
                  </a:lnTo>
                  <a:lnTo>
                    <a:pt x="3" y="86"/>
                  </a:lnTo>
                  <a:lnTo>
                    <a:pt x="6" y="87"/>
                  </a:lnTo>
                  <a:lnTo>
                    <a:pt x="9" y="83"/>
                  </a:lnTo>
                  <a:lnTo>
                    <a:pt x="9" y="84"/>
                  </a:lnTo>
                  <a:lnTo>
                    <a:pt x="10" y="86"/>
                  </a:lnTo>
                  <a:lnTo>
                    <a:pt x="11" y="87"/>
                  </a:lnTo>
                  <a:lnTo>
                    <a:pt x="12" y="86"/>
                  </a:lnTo>
                  <a:lnTo>
                    <a:pt x="15" y="84"/>
                  </a:lnTo>
                  <a:lnTo>
                    <a:pt x="16" y="83"/>
                  </a:lnTo>
                  <a:lnTo>
                    <a:pt x="18" y="81"/>
                  </a:lnTo>
                  <a:lnTo>
                    <a:pt x="19" y="81"/>
                  </a:lnTo>
                  <a:lnTo>
                    <a:pt x="19" y="84"/>
                  </a:lnTo>
                  <a:lnTo>
                    <a:pt x="21" y="85"/>
                  </a:lnTo>
                  <a:lnTo>
                    <a:pt x="23" y="85"/>
                  </a:lnTo>
                  <a:lnTo>
                    <a:pt x="24" y="83"/>
                  </a:lnTo>
                  <a:lnTo>
                    <a:pt x="26" y="83"/>
                  </a:lnTo>
                  <a:lnTo>
                    <a:pt x="27" y="85"/>
                  </a:lnTo>
                  <a:lnTo>
                    <a:pt x="27" y="87"/>
                  </a:lnTo>
                  <a:lnTo>
                    <a:pt x="27" y="86"/>
                  </a:lnTo>
                  <a:lnTo>
                    <a:pt x="28" y="84"/>
                  </a:lnTo>
                  <a:lnTo>
                    <a:pt x="30" y="82"/>
                  </a:lnTo>
                  <a:lnTo>
                    <a:pt x="33" y="81"/>
                  </a:lnTo>
                  <a:lnTo>
                    <a:pt x="35" y="79"/>
                  </a:lnTo>
                  <a:lnTo>
                    <a:pt x="36" y="78"/>
                  </a:lnTo>
                  <a:lnTo>
                    <a:pt x="36" y="76"/>
                  </a:lnTo>
                  <a:lnTo>
                    <a:pt x="39" y="74"/>
                  </a:lnTo>
                  <a:lnTo>
                    <a:pt x="44" y="75"/>
                  </a:lnTo>
                  <a:lnTo>
                    <a:pt x="46" y="76"/>
                  </a:lnTo>
                  <a:lnTo>
                    <a:pt x="47" y="76"/>
                  </a:lnTo>
                  <a:lnTo>
                    <a:pt x="48" y="72"/>
                  </a:lnTo>
                  <a:lnTo>
                    <a:pt x="48" y="71"/>
                  </a:lnTo>
                  <a:lnTo>
                    <a:pt x="47" y="70"/>
                  </a:lnTo>
                  <a:lnTo>
                    <a:pt x="47" y="68"/>
                  </a:lnTo>
                  <a:lnTo>
                    <a:pt x="48" y="67"/>
                  </a:lnTo>
                  <a:lnTo>
                    <a:pt x="48" y="66"/>
                  </a:lnTo>
                  <a:lnTo>
                    <a:pt x="48" y="65"/>
                  </a:lnTo>
                  <a:lnTo>
                    <a:pt x="48" y="63"/>
                  </a:lnTo>
                  <a:lnTo>
                    <a:pt x="48" y="61"/>
                  </a:lnTo>
                  <a:lnTo>
                    <a:pt x="48" y="59"/>
                  </a:lnTo>
                  <a:lnTo>
                    <a:pt x="48" y="58"/>
                  </a:lnTo>
                  <a:lnTo>
                    <a:pt x="47" y="58"/>
                  </a:lnTo>
                  <a:lnTo>
                    <a:pt x="46" y="57"/>
                  </a:lnTo>
                  <a:lnTo>
                    <a:pt x="45" y="56"/>
                  </a:lnTo>
                  <a:lnTo>
                    <a:pt x="44" y="56"/>
                  </a:lnTo>
                  <a:lnTo>
                    <a:pt x="44" y="54"/>
                  </a:lnTo>
                  <a:lnTo>
                    <a:pt x="42" y="52"/>
                  </a:lnTo>
                  <a:lnTo>
                    <a:pt x="39" y="50"/>
                  </a:lnTo>
                  <a:lnTo>
                    <a:pt x="38" y="47"/>
                  </a:lnTo>
                  <a:lnTo>
                    <a:pt x="36" y="47"/>
                  </a:lnTo>
                  <a:lnTo>
                    <a:pt x="33" y="48"/>
                  </a:lnTo>
                  <a:lnTo>
                    <a:pt x="34" y="45"/>
                  </a:lnTo>
                  <a:lnTo>
                    <a:pt x="34" y="42"/>
                  </a:lnTo>
                  <a:lnTo>
                    <a:pt x="34" y="41"/>
                  </a:lnTo>
                  <a:lnTo>
                    <a:pt x="33" y="38"/>
                  </a:lnTo>
                  <a:lnTo>
                    <a:pt x="34" y="37"/>
                  </a:lnTo>
                  <a:lnTo>
                    <a:pt x="34" y="34"/>
                  </a:lnTo>
                  <a:lnTo>
                    <a:pt x="33" y="33"/>
                  </a:lnTo>
                  <a:lnTo>
                    <a:pt x="31" y="32"/>
                  </a:lnTo>
                  <a:lnTo>
                    <a:pt x="30" y="29"/>
                  </a:lnTo>
                  <a:lnTo>
                    <a:pt x="33" y="27"/>
                  </a:lnTo>
                  <a:lnTo>
                    <a:pt x="33" y="24"/>
                  </a:lnTo>
                  <a:lnTo>
                    <a:pt x="34" y="21"/>
                  </a:lnTo>
                  <a:lnTo>
                    <a:pt x="36" y="21"/>
                  </a:lnTo>
                  <a:lnTo>
                    <a:pt x="39" y="22"/>
                  </a:lnTo>
                  <a:lnTo>
                    <a:pt x="42" y="21"/>
                  </a:lnTo>
                  <a:lnTo>
                    <a:pt x="45" y="22"/>
                  </a:lnTo>
                  <a:lnTo>
                    <a:pt x="46" y="22"/>
                  </a:lnTo>
                  <a:lnTo>
                    <a:pt x="47" y="21"/>
                  </a:lnTo>
                  <a:lnTo>
                    <a:pt x="48" y="21"/>
                  </a:lnTo>
                  <a:lnTo>
                    <a:pt x="48" y="20"/>
                  </a:lnTo>
                  <a:lnTo>
                    <a:pt x="48" y="17"/>
                  </a:lnTo>
                  <a:lnTo>
                    <a:pt x="48" y="15"/>
                  </a:lnTo>
                  <a:lnTo>
                    <a:pt x="47" y="14"/>
                  </a:lnTo>
                  <a:lnTo>
                    <a:pt x="46" y="12"/>
                  </a:lnTo>
                  <a:lnTo>
                    <a:pt x="42" y="12"/>
                  </a:lnTo>
                  <a:lnTo>
                    <a:pt x="39" y="12"/>
                  </a:lnTo>
                  <a:lnTo>
                    <a:pt x="38" y="12"/>
                  </a:lnTo>
                  <a:lnTo>
                    <a:pt x="38" y="6"/>
                  </a:lnTo>
                  <a:lnTo>
                    <a:pt x="34" y="5"/>
                  </a:lnTo>
                  <a:lnTo>
                    <a:pt x="33" y="4"/>
                  </a:lnTo>
                  <a:lnTo>
                    <a:pt x="30" y="3"/>
                  </a:lnTo>
                  <a:lnTo>
                    <a:pt x="31" y="2"/>
                  </a:lnTo>
                  <a:lnTo>
                    <a:pt x="34" y="0"/>
                  </a:lnTo>
                  <a:lnTo>
                    <a:pt x="36" y="1"/>
                  </a:lnTo>
                  <a:lnTo>
                    <a:pt x="39" y="2"/>
                  </a:lnTo>
                  <a:lnTo>
                    <a:pt x="42" y="2"/>
                  </a:lnTo>
                  <a:lnTo>
                    <a:pt x="46" y="2"/>
                  </a:lnTo>
                  <a:lnTo>
                    <a:pt x="48" y="2"/>
                  </a:lnTo>
                  <a:lnTo>
                    <a:pt x="50" y="3"/>
                  </a:lnTo>
                  <a:lnTo>
                    <a:pt x="54" y="3"/>
                  </a:lnTo>
                  <a:lnTo>
                    <a:pt x="56" y="3"/>
                  </a:lnTo>
                  <a:lnTo>
                    <a:pt x="57" y="2"/>
                  </a:lnTo>
                  <a:lnTo>
                    <a:pt x="58" y="1"/>
                  </a:lnTo>
                  <a:lnTo>
                    <a:pt x="60" y="3"/>
                  </a:lnTo>
                  <a:lnTo>
                    <a:pt x="62" y="4"/>
                  </a:lnTo>
                  <a:lnTo>
                    <a:pt x="62" y="5"/>
                  </a:lnTo>
                  <a:lnTo>
                    <a:pt x="68" y="2"/>
                  </a:lnTo>
                  <a:lnTo>
                    <a:pt x="69" y="0"/>
                  </a:lnTo>
                  <a:lnTo>
                    <a:pt x="71" y="3"/>
                  </a:lnTo>
                  <a:lnTo>
                    <a:pt x="73" y="3"/>
                  </a:lnTo>
                  <a:lnTo>
                    <a:pt x="73" y="6"/>
                  </a:lnTo>
                  <a:lnTo>
                    <a:pt x="76" y="7"/>
                  </a:lnTo>
                  <a:lnTo>
                    <a:pt x="77" y="9"/>
                  </a:lnTo>
                  <a:lnTo>
                    <a:pt x="77" y="10"/>
                  </a:lnTo>
                  <a:lnTo>
                    <a:pt x="77" y="12"/>
                  </a:lnTo>
                  <a:lnTo>
                    <a:pt x="80" y="12"/>
                  </a:lnTo>
                  <a:lnTo>
                    <a:pt x="81" y="15"/>
                  </a:lnTo>
                  <a:lnTo>
                    <a:pt x="82" y="17"/>
                  </a:lnTo>
                  <a:lnTo>
                    <a:pt x="84" y="19"/>
                  </a:lnTo>
                  <a:lnTo>
                    <a:pt x="86" y="20"/>
                  </a:lnTo>
                  <a:lnTo>
                    <a:pt x="90" y="21"/>
                  </a:lnTo>
                  <a:lnTo>
                    <a:pt x="91" y="22"/>
                  </a:lnTo>
                  <a:lnTo>
                    <a:pt x="93" y="24"/>
                  </a:lnTo>
                  <a:lnTo>
                    <a:pt x="95" y="25"/>
                  </a:lnTo>
                  <a:lnTo>
                    <a:pt x="97" y="25"/>
                  </a:lnTo>
                  <a:lnTo>
                    <a:pt x="98" y="25"/>
                  </a:lnTo>
                  <a:lnTo>
                    <a:pt x="101" y="27"/>
                  </a:lnTo>
                  <a:lnTo>
                    <a:pt x="102" y="27"/>
                  </a:lnTo>
                  <a:lnTo>
                    <a:pt x="104" y="29"/>
                  </a:lnTo>
                  <a:lnTo>
                    <a:pt x="108" y="28"/>
                  </a:lnTo>
                  <a:lnTo>
                    <a:pt x="111" y="27"/>
                  </a:lnTo>
                  <a:lnTo>
                    <a:pt x="115" y="28"/>
                  </a:lnTo>
                  <a:lnTo>
                    <a:pt x="117" y="27"/>
                  </a:lnTo>
                  <a:lnTo>
                    <a:pt x="120" y="26"/>
                  </a:lnTo>
                  <a:lnTo>
                    <a:pt x="123" y="26"/>
                  </a:lnTo>
                  <a:lnTo>
                    <a:pt x="124" y="26"/>
                  </a:lnTo>
                  <a:lnTo>
                    <a:pt x="125" y="27"/>
                  </a:lnTo>
                  <a:lnTo>
                    <a:pt x="127" y="26"/>
                  </a:lnTo>
                  <a:lnTo>
                    <a:pt x="129" y="27"/>
                  </a:lnTo>
                  <a:lnTo>
                    <a:pt x="130" y="29"/>
                  </a:lnTo>
                  <a:lnTo>
                    <a:pt x="134" y="29"/>
                  </a:lnTo>
                  <a:lnTo>
                    <a:pt x="137" y="27"/>
                  </a:lnTo>
                  <a:lnTo>
                    <a:pt x="139" y="26"/>
                  </a:lnTo>
                  <a:lnTo>
                    <a:pt x="140" y="25"/>
                  </a:lnTo>
                  <a:lnTo>
                    <a:pt x="142" y="28"/>
                  </a:lnTo>
                  <a:lnTo>
                    <a:pt x="140" y="30"/>
                  </a:lnTo>
                  <a:lnTo>
                    <a:pt x="142" y="33"/>
                  </a:lnTo>
                  <a:lnTo>
                    <a:pt x="140" y="34"/>
                  </a:lnTo>
                  <a:lnTo>
                    <a:pt x="142" y="36"/>
                  </a:lnTo>
                  <a:lnTo>
                    <a:pt x="144" y="42"/>
                  </a:lnTo>
                  <a:lnTo>
                    <a:pt x="147" y="42"/>
                  </a:lnTo>
                  <a:lnTo>
                    <a:pt x="147" y="45"/>
                  </a:lnTo>
                  <a:lnTo>
                    <a:pt x="147" y="46"/>
                  </a:lnTo>
                  <a:lnTo>
                    <a:pt x="150" y="45"/>
                  </a:lnTo>
                  <a:lnTo>
                    <a:pt x="151" y="43"/>
                  </a:lnTo>
                  <a:lnTo>
                    <a:pt x="152" y="42"/>
                  </a:lnTo>
                  <a:lnTo>
                    <a:pt x="154" y="42"/>
                  </a:lnTo>
                  <a:lnTo>
                    <a:pt x="157" y="45"/>
                  </a:lnTo>
                  <a:lnTo>
                    <a:pt x="158" y="45"/>
                  </a:lnTo>
                  <a:lnTo>
                    <a:pt x="163" y="45"/>
                  </a:lnTo>
                  <a:lnTo>
                    <a:pt x="164" y="46"/>
                  </a:lnTo>
                  <a:lnTo>
                    <a:pt x="163" y="49"/>
                  </a:lnTo>
                  <a:lnTo>
                    <a:pt x="163" y="50"/>
                  </a:lnTo>
                  <a:lnTo>
                    <a:pt x="166" y="50"/>
                  </a:lnTo>
                  <a:lnTo>
                    <a:pt x="170" y="52"/>
                  </a:lnTo>
                  <a:lnTo>
                    <a:pt x="173" y="54"/>
                  </a:lnTo>
                  <a:lnTo>
                    <a:pt x="175" y="52"/>
                  </a:lnTo>
                  <a:lnTo>
                    <a:pt x="177" y="52"/>
                  </a:lnTo>
                  <a:lnTo>
                    <a:pt x="179" y="50"/>
                  </a:lnTo>
                  <a:lnTo>
                    <a:pt x="180" y="49"/>
                  </a:lnTo>
                  <a:lnTo>
                    <a:pt x="182" y="50"/>
                  </a:lnTo>
                  <a:lnTo>
                    <a:pt x="182" y="52"/>
                  </a:lnTo>
                  <a:lnTo>
                    <a:pt x="182" y="55"/>
                  </a:lnTo>
                  <a:lnTo>
                    <a:pt x="186" y="55"/>
                  </a:lnTo>
                  <a:lnTo>
                    <a:pt x="186" y="57"/>
                  </a:lnTo>
                  <a:lnTo>
                    <a:pt x="188" y="58"/>
                  </a:lnTo>
                  <a:lnTo>
                    <a:pt x="190" y="59"/>
                  </a:lnTo>
                  <a:lnTo>
                    <a:pt x="191" y="61"/>
                  </a:lnTo>
                  <a:lnTo>
                    <a:pt x="193" y="60"/>
                  </a:lnTo>
                  <a:lnTo>
                    <a:pt x="195" y="60"/>
                  </a:lnTo>
                  <a:lnTo>
                    <a:pt x="197" y="61"/>
                  </a:lnTo>
                  <a:lnTo>
                    <a:pt x="197" y="63"/>
                  </a:lnTo>
                  <a:lnTo>
                    <a:pt x="198" y="62"/>
                  </a:lnTo>
                  <a:lnTo>
                    <a:pt x="199" y="62"/>
                  </a:lnTo>
                  <a:lnTo>
                    <a:pt x="200" y="62"/>
                  </a:lnTo>
                  <a:lnTo>
                    <a:pt x="201" y="64"/>
                  </a:lnTo>
                  <a:lnTo>
                    <a:pt x="203" y="65"/>
                  </a:lnTo>
                  <a:lnTo>
                    <a:pt x="204" y="65"/>
                  </a:lnTo>
                  <a:lnTo>
                    <a:pt x="205" y="67"/>
                  </a:lnTo>
                  <a:lnTo>
                    <a:pt x="203" y="68"/>
                  </a:lnTo>
                  <a:lnTo>
                    <a:pt x="200" y="71"/>
                  </a:lnTo>
                  <a:lnTo>
                    <a:pt x="200" y="72"/>
                  </a:lnTo>
                  <a:lnTo>
                    <a:pt x="199" y="74"/>
                  </a:lnTo>
                  <a:lnTo>
                    <a:pt x="198" y="75"/>
                  </a:lnTo>
                  <a:lnTo>
                    <a:pt x="198" y="76"/>
                  </a:lnTo>
                  <a:lnTo>
                    <a:pt x="198" y="78"/>
                  </a:lnTo>
                  <a:lnTo>
                    <a:pt x="200" y="80"/>
                  </a:lnTo>
                  <a:lnTo>
                    <a:pt x="201" y="82"/>
                  </a:lnTo>
                  <a:lnTo>
                    <a:pt x="203" y="84"/>
                  </a:lnTo>
                  <a:lnTo>
                    <a:pt x="202" y="85"/>
                  </a:lnTo>
                  <a:lnTo>
                    <a:pt x="201" y="86"/>
                  </a:lnTo>
                  <a:lnTo>
                    <a:pt x="202" y="88"/>
                  </a:lnTo>
                  <a:lnTo>
                    <a:pt x="204" y="88"/>
                  </a:lnTo>
                  <a:lnTo>
                    <a:pt x="205" y="91"/>
                  </a:lnTo>
                  <a:lnTo>
                    <a:pt x="207" y="92"/>
                  </a:lnTo>
                  <a:lnTo>
                    <a:pt x="208" y="95"/>
                  </a:lnTo>
                  <a:lnTo>
                    <a:pt x="208" y="97"/>
                  </a:lnTo>
                  <a:lnTo>
                    <a:pt x="209" y="100"/>
                  </a:lnTo>
                  <a:lnTo>
                    <a:pt x="209" y="101"/>
                  </a:lnTo>
                  <a:lnTo>
                    <a:pt x="209" y="104"/>
                  </a:lnTo>
                  <a:lnTo>
                    <a:pt x="208" y="104"/>
                  </a:lnTo>
                  <a:lnTo>
                    <a:pt x="207" y="106"/>
                  </a:lnTo>
                  <a:lnTo>
                    <a:pt x="204" y="106"/>
                  </a:lnTo>
                  <a:lnTo>
                    <a:pt x="203" y="107"/>
                  </a:lnTo>
                  <a:lnTo>
                    <a:pt x="201" y="106"/>
                  </a:lnTo>
                  <a:lnTo>
                    <a:pt x="198" y="105"/>
                  </a:lnTo>
                  <a:lnTo>
                    <a:pt x="197" y="104"/>
                  </a:lnTo>
                  <a:lnTo>
                    <a:pt x="196" y="104"/>
                  </a:lnTo>
                  <a:lnTo>
                    <a:pt x="192" y="105"/>
                  </a:lnTo>
                  <a:lnTo>
                    <a:pt x="191" y="106"/>
                  </a:lnTo>
                  <a:lnTo>
                    <a:pt x="191" y="107"/>
                  </a:lnTo>
                  <a:lnTo>
                    <a:pt x="190" y="109"/>
                  </a:lnTo>
                  <a:lnTo>
                    <a:pt x="188" y="111"/>
                  </a:lnTo>
                  <a:lnTo>
                    <a:pt x="185" y="110"/>
                  </a:lnTo>
                  <a:lnTo>
                    <a:pt x="182" y="110"/>
                  </a:lnTo>
                  <a:lnTo>
                    <a:pt x="182" y="111"/>
                  </a:lnTo>
                  <a:lnTo>
                    <a:pt x="182" y="113"/>
                  </a:lnTo>
                  <a:lnTo>
                    <a:pt x="182" y="114"/>
                  </a:lnTo>
                  <a:lnTo>
                    <a:pt x="179" y="114"/>
                  </a:lnTo>
                  <a:lnTo>
                    <a:pt x="178" y="114"/>
                  </a:lnTo>
                  <a:lnTo>
                    <a:pt x="178" y="115"/>
                  </a:lnTo>
                  <a:lnTo>
                    <a:pt x="176" y="115"/>
                  </a:lnTo>
                  <a:lnTo>
                    <a:pt x="175" y="117"/>
                  </a:lnTo>
                  <a:lnTo>
                    <a:pt x="173" y="119"/>
                  </a:lnTo>
                  <a:lnTo>
                    <a:pt x="172" y="119"/>
                  </a:lnTo>
                  <a:lnTo>
                    <a:pt x="170" y="120"/>
                  </a:lnTo>
                  <a:lnTo>
                    <a:pt x="167" y="121"/>
                  </a:lnTo>
                  <a:lnTo>
                    <a:pt x="163" y="121"/>
                  </a:lnTo>
                  <a:lnTo>
                    <a:pt x="161" y="120"/>
                  </a:lnTo>
                  <a:lnTo>
                    <a:pt x="160" y="121"/>
                  </a:lnTo>
                  <a:lnTo>
                    <a:pt x="161" y="124"/>
                  </a:lnTo>
                  <a:lnTo>
                    <a:pt x="160" y="125"/>
                  </a:lnTo>
                  <a:lnTo>
                    <a:pt x="155" y="126"/>
                  </a:lnTo>
                  <a:lnTo>
                    <a:pt x="151" y="128"/>
                  </a:lnTo>
                  <a:lnTo>
                    <a:pt x="151" y="130"/>
                  </a:lnTo>
                  <a:lnTo>
                    <a:pt x="151" y="131"/>
                  </a:lnTo>
                  <a:lnTo>
                    <a:pt x="149" y="131"/>
                  </a:lnTo>
                  <a:lnTo>
                    <a:pt x="149" y="130"/>
                  </a:lnTo>
                  <a:lnTo>
                    <a:pt x="147" y="129"/>
                  </a:lnTo>
                  <a:lnTo>
                    <a:pt x="146" y="130"/>
                  </a:lnTo>
                  <a:lnTo>
                    <a:pt x="143" y="129"/>
                  </a:lnTo>
                  <a:lnTo>
                    <a:pt x="143" y="127"/>
                  </a:lnTo>
                  <a:lnTo>
                    <a:pt x="144" y="125"/>
                  </a:lnTo>
                  <a:lnTo>
                    <a:pt x="142" y="124"/>
                  </a:lnTo>
                  <a:lnTo>
                    <a:pt x="143" y="121"/>
                  </a:lnTo>
                  <a:lnTo>
                    <a:pt x="144" y="120"/>
                  </a:lnTo>
                  <a:lnTo>
                    <a:pt x="144" y="119"/>
                  </a:lnTo>
                  <a:lnTo>
                    <a:pt x="144" y="117"/>
                  </a:lnTo>
                  <a:lnTo>
                    <a:pt x="143" y="115"/>
                  </a:lnTo>
                  <a:lnTo>
                    <a:pt x="144" y="114"/>
                  </a:lnTo>
                  <a:lnTo>
                    <a:pt x="143" y="112"/>
                  </a:lnTo>
                  <a:lnTo>
                    <a:pt x="139" y="111"/>
                  </a:lnTo>
                  <a:lnTo>
                    <a:pt x="139" y="106"/>
                  </a:lnTo>
                  <a:lnTo>
                    <a:pt x="137" y="109"/>
                  </a:lnTo>
                  <a:lnTo>
                    <a:pt x="134" y="112"/>
                  </a:lnTo>
                  <a:lnTo>
                    <a:pt x="130" y="115"/>
                  </a:lnTo>
                  <a:lnTo>
                    <a:pt x="128" y="119"/>
                  </a:lnTo>
                  <a:lnTo>
                    <a:pt x="127" y="118"/>
                  </a:lnTo>
                  <a:lnTo>
                    <a:pt x="126" y="117"/>
                  </a:lnTo>
                  <a:lnTo>
                    <a:pt x="124" y="118"/>
                  </a:lnTo>
                  <a:lnTo>
                    <a:pt x="123" y="115"/>
                  </a:lnTo>
                  <a:lnTo>
                    <a:pt x="123" y="113"/>
                  </a:lnTo>
                  <a:lnTo>
                    <a:pt x="122" y="110"/>
                  </a:lnTo>
                  <a:lnTo>
                    <a:pt x="122" y="109"/>
                  </a:lnTo>
                  <a:lnTo>
                    <a:pt x="120" y="110"/>
                  </a:lnTo>
                  <a:lnTo>
                    <a:pt x="117" y="113"/>
                  </a:lnTo>
                  <a:lnTo>
                    <a:pt x="116" y="114"/>
                  </a:lnTo>
                  <a:lnTo>
                    <a:pt x="115" y="114"/>
                  </a:lnTo>
                  <a:lnTo>
                    <a:pt x="113" y="114"/>
                  </a:lnTo>
                  <a:lnTo>
                    <a:pt x="110" y="114"/>
                  </a:lnTo>
                  <a:lnTo>
                    <a:pt x="109" y="115"/>
                  </a:lnTo>
                  <a:lnTo>
                    <a:pt x="107" y="117"/>
                  </a:lnTo>
                  <a:lnTo>
                    <a:pt x="106" y="118"/>
                  </a:lnTo>
                  <a:lnTo>
                    <a:pt x="106" y="115"/>
                  </a:lnTo>
                  <a:lnTo>
                    <a:pt x="104" y="114"/>
                  </a:lnTo>
                  <a:lnTo>
                    <a:pt x="103" y="113"/>
                  </a:lnTo>
                  <a:lnTo>
                    <a:pt x="100" y="112"/>
                  </a:lnTo>
                  <a:lnTo>
                    <a:pt x="99" y="109"/>
                  </a:lnTo>
                  <a:lnTo>
                    <a:pt x="94" y="106"/>
                  </a:lnTo>
                  <a:lnTo>
                    <a:pt x="93" y="106"/>
                  </a:lnTo>
                  <a:lnTo>
                    <a:pt x="92" y="105"/>
                  </a:lnTo>
                  <a:lnTo>
                    <a:pt x="90" y="106"/>
                  </a:lnTo>
                  <a:lnTo>
                    <a:pt x="86" y="106"/>
                  </a:lnTo>
                  <a:lnTo>
                    <a:pt x="82" y="106"/>
                  </a:lnTo>
                  <a:lnTo>
                    <a:pt x="80" y="104"/>
                  </a:lnTo>
                  <a:lnTo>
                    <a:pt x="80" y="103"/>
                  </a:lnTo>
                  <a:lnTo>
                    <a:pt x="79" y="102"/>
                  </a:lnTo>
                  <a:lnTo>
                    <a:pt x="78" y="101"/>
                  </a:lnTo>
                  <a:lnTo>
                    <a:pt x="74" y="101"/>
                  </a:lnTo>
                  <a:lnTo>
                    <a:pt x="69" y="100"/>
                  </a:lnTo>
                  <a:lnTo>
                    <a:pt x="69" y="99"/>
                  </a:lnTo>
                  <a:lnTo>
                    <a:pt x="68" y="99"/>
                  </a:lnTo>
                  <a:lnTo>
                    <a:pt x="63" y="98"/>
                  </a:lnTo>
                  <a:lnTo>
                    <a:pt x="64" y="101"/>
                  </a:lnTo>
                  <a:lnTo>
                    <a:pt x="62" y="101"/>
                  </a:lnTo>
                  <a:lnTo>
                    <a:pt x="58" y="100"/>
                  </a:lnTo>
                  <a:lnTo>
                    <a:pt x="58" y="101"/>
                  </a:lnTo>
                  <a:lnTo>
                    <a:pt x="58" y="102"/>
                  </a:lnTo>
                  <a:lnTo>
                    <a:pt x="59" y="103"/>
                  </a:lnTo>
                  <a:lnTo>
                    <a:pt x="58" y="104"/>
                  </a:lnTo>
                  <a:lnTo>
                    <a:pt x="58" y="105"/>
                  </a:lnTo>
                  <a:lnTo>
                    <a:pt x="59" y="106"/>
                  </a:lnTo>
                  <a:lnTo>
                    <a:pt x="62" y="109"/>
                  </a:lnTo>
                  <a:lnTo>
                    <a:pt x="61" y="110"/>
                  </a:lnTo>
                  <a:lnTo>
                    <a:pt x="61" y="111"/>
                  </a:lnTo>
                  <a:lnTo>
                    <a:pt x="59" y="112"/>
                  </a:lnTo>
                  <a:lnTo>
                    <a:pt x="57" y="112"/>
                  </a:lnTo>
                  <a:lnTo>
                    <a:pt x="56" y="114"/>
                  </a:lnTo>
                  <a:lnTo>
                    <a:pt x="54" y="114"/>
                  </a:lnTo>
                  <a:lnTo>
                    <a:pt x="51" y="112"/>
                  </a:lnTo>
                  <a:lnTo>
                    <a:pt x="48" y="110"/>
                  </a:lnTo>
                  <a:lnTo>
                    <a:pt x="46" y="109"/>
                  </a:lnTo>
                  <a:lnTo>
                    <a:pt x="42" y="109"/>
                  </a:lnTo>
                  <a:lnTo>
                    <a:pt x="39" y="110"/>
                  </a:lnTo>
                  <a:lnTo>
                    <a:pt x="38" y="113"/>
                  </a:lnTo>
                  <a:lnTo>
                    <a:pt x="36" y="113"/>
                  </a:lnTo>
                  <a:lnTo>
                    <a:pt x="33" y="114"/>
                  </a:lnTo>
                  <a:lnTo>
                    <a:pt x="31" y="115"/>
                  </a:lnTo>
                  <a:lnTo>
                    <a:pt x="30" y="115"/>
                  </a:lnTo>
                  <a:lnTo>
                    <a:pt x="30" y="117"/>
                  </a:lnTo>
                  <a:lnTo>
                    <a:pt x="27" y="122"/>
                  </a:lnTo>
                  <a:lnTo>
                    <a:pt x="27" y="125"/>
                  </a:lnTo>
                  <a:lnTo>
                    <a:pt x="24" y="127"/>
                  </a:lnTo>
                  <a:lnTo>
                    <a:pt x="24" y="130"/>
                  </a:lnTo>
                  <a:lnTo>
                    <a:pt x="23" y="129"/>
                  </a:lnTo>
                  <a:lnTo>
                    <a:pt x="23" y="128"/>
                  </a:lnTo>
                  <a:lnTo>
                    <a:pt x="21" y="127"/>
                  </a:lnTo>
                  <a:lnTo>
                    <a:pt x="21" y="125"/>
                  </a:lnTo>
                  <a:lnTo>
                    <a:pt x="19" y="121"/>
                  </a:lnTo>
                  <a:lnTo>
                    <a:pt x="18" y="122"/>
                  </a:lnTo>
                  <a:lnTo>
                    <a:pt x="18" y="123"/>
                  </a:lnTo>
                  <a:lnTo>
                    <a:pt x="15" y="123"/>
                  </a:lnTo>
                  <a:lnTo>
                    <a:pt x="15" y="121"/>
                  </a:lnTo>
                  <a:lnTo>
                    <a:pt x="15" y="119"/>
                  </a:lnTo>
                  <a:lnTo>
                    <a:pt x="13" y="119"/>
                  </a:lnTo>
                  <a:lnTo>
                    <a:pt x="13" y="118"/>
                  </a:lnTo>
                  <a:lnTo>
                    <a:pt x="15" y="117"/>
                  </a:lnTo>
                  <a:lnTo>
                    <a:pt x="15" y="115"/>
                  </a:lnTo>
                  <a:lnTo>
                    <a:pt x="12" y="113"/>
                  </a:lnTo>
                  <a:lnTo>
                    <a:pt x="11" y="112"/>
                  </a:lnTo>
                  <a:lnTo>
                    <a:pt x="9" y="112"/>
                  </a:lnTo>
                  <a:lnTo>
                    <a:pt x="9" y="109"/>
                  </a:lnTo>
                  <a:lnTo>
                    <a:pt x="9" y="107"/>
                  </a:lnTo>
                  <a:lnTo>
                    <a:pt x="9" y="106"/>
                  </a:lnTo>
                  <a:lnTo>
                    <a:pt x="6" y="106"/>
                  </a:lnTo>
                  <a:lnTo>
                    <a:pt x="4" y="109"/>
                  </a:lnTo>
                  <a:lnTo>
                    <a:pt x="3" y="110"/>
                  </a:lnTo>
                  <a:lnTo>
                    <a:pt x="3" y="109"/>
                  </a:lnTo>
                  <a:lnTo>
                    <a:pt x="1" y="109"/>
                  </a:lnTo>
                  <a:lnTo>
                    <a:pt x="0" y="107"/>
                  </a:lnTo>
                  <a:lnTo>
                    <a:pt x="0" y="106"/>
                  </a:lnTo>
                  <a:lnTo>
                    <a:pt x="3" y="106"/>
                  </a:lnTo>
                  <a:lnTo>
                    <a:pt x="4" y="105"/>
                  </a:lnTo>
                  <a:lnTo>
                    <a:pt x="4" y="102"/>
                  </a:lnTo>
                  <a:lnTo>
                    <a:pt x="4" y="99"/>
                  </a:lnTo>
                  <a:lnTo>
                    <a:pt x="6" y="97"/>
                  </a:lnTo>
                  <a:lnTo>
                    <a:pt x="6" y="94"/>
                  </a:lnTo>
                  <a:lnTo>
                    <a:pt x="3" y="92"/>
                  </a:lnTo>
                  <a:lnTo>
                    <a:pt x="0" y="90"/>
                  </a:lnTo>
                  <a:lnTo>
                    <a:pt x="1" y="88"/>
                  </a:lnTo>
                </a:path>
              </a:pathLst>
            </a:custGeom>
            <a:solidFill>
              <a:srgbClr val="CCFFFF"/>
            </a:solidFill>
            <a:ln w="12700">
              <a:solidFill>
                <a:srgbClr val="FFFF00"/>
              </a:solidFill>
              <a:round/>
              <a:headEnd/>
              <a:tailEnd/>
            </a:ln>
          </p:spPr>
          <p:txBody>
            <a:bodyPr/>
            <a:lstStyle/>
            <a:p>
              <a:endParaRPr lang="zh-CN" altLang="en-US"/>
            </a:p>
          </p:txBody>
        </p:sp>
        <p:sp>
          <p:nvSpPr>
            <p:cNvPr id="61498" name="Freeform 172">
              <a:extLst>
                <a:ext uri="{FF2B5EF4-FFF2-40B4-BE49-F238E27FC236}">
                  <a16:creationId xmlns:a16="http://schemas.microsoft.com/office/drawing/2014/main" id="{4A78A885-DC07-42C8-A02A-092FAB1E9864}"/>
                </a:ext>
              </a:extLst>
            </p:cNvPr>
            <p:cNvSpPr>
              <a:spLocks/>
            </p:cNvSpPr>
            <p:nvPr/>
          </p:nvSpPr>
          <p:spPr bwMode="auto">
            <a:xfrm>
              <a:off x="3029" y="2239"/>
              <a:ext cx="152" cy="172"/>
            </a:xfrm>
            <a:custGeom>
              <a:avLst/>
              <a:gdLst>
                <a:gd name="T0" fmla="*/ 9 w 152"/>
                <a:gd name="T1" fmla="*/ 87 h 172"/>
                <a:gd name="T2" fmla="*/ 19 w 152"/>
                <a:gd name="T3" fmla="*/ 77 h 172"/>
                <a:gd name="T4" fmla="*/ 14 w 152"/>
                <a:gd name="T5" fmla="*/ 69 h 172"/>
                <a:gd name="T6" fmla="*/ 13 w 152"/>
                <a:gd name="T7" fmla="*/ 58 h 172"/>
                <a:gd name="T8" fmla="*/ 11 w 152"/>
                <a:gd name="T9" fmla="*/ 47 h 172"/>
                <a:gd name="T10" fmla="*/ 16 w 152"/>
                <a:gd name="T11" fmla="*/ 34 h 172"/>
                <a:gd name="T12" fmla="*/ 20 w 152"/>
                <a:gd name="T13" fmla="*/ 18 h 172"/>
                <a:gd name="T14" fmla="*/ 28 w 152"/>
                <a:gd name="T15" fmla="*/ 12 h 172"/>
                <a:gd name="T16" fmla="*/ 45 w 152"/>
                <a:gd name="T17" fmla="*/ 16 h 172"/>
                <a:gd name="T18" fmla="*/ 48 w 152"/>
                <a:gd name="T19" fmla="*/ 8 h 172"/>
                <a:gd name="T20" fmla="*/ 47 w 152"/>
                <a:gd name="T21" fmla="*/ 2 h 172"/>
                <a:gd name="T22" fmla="*/ 58 w 152"/>
                <a:gd name="T23" fmla="*/ 2 h 172"/>
                <a:gd name="T24" fmla="*/ 70 w 152"/>
                <a:gd name="T25" fmla="*/ 8 h 172"/>
                <a:gd name="T26" fmla="*/ 87 w 152"/>
                <a:gd name="T27" fmla="*/ 11 h 172"/>
                <a:gd name="T28" fmla="*/ 94 w 152"/>
                <a:gd name="T29" fmla="*/ 19 h 172"/>
                <a:gd name="T30" fmla="*/ 101 w 152"/>
                <a:gd name="T31" fmla="*/ 16 h 172"/>
                <a:gd name="T32" fmla="*/ 109 w 152"/>
                <a:gd name="T33" fmla="*/ 10 h 172"/>
                <a:gd name="T34" fmla="*/ 115 w 152"/>
                <a:gd name="T35" fmla="*/ 20 h 172"/>
                <a:gd name="T36" fmla="*/ 127 w 152"/>
                <a:gd name="T37" fmla="*/ 8 h 172"/>
                <a:gd name="T38" fmla="*/ 132 w 152"/>
                <a:gd name="T39" fmla="*/ 21 h 172"/>
                <a:gd name="T40" fmla="*/ 131 w 152"/>
                <a:gd name="T41" fmla="*/ 31 h 172"/>
                <a:gd name="T42" fmla="*/ 139 w 152"/>
                <a:gd name="T43" fmla="*/ 34 h 172"/>
                <a:gd name="T44" fmla="*/ 145 w 152"/>
                <a:gd name="T45" fmla="*/ 40 h 172"/>
                <a:gd name="T46" fmla="*/ 149 w 152"/>
                <a:gd name="T47" fmla="*/ 53 h 172"/>
                <a:gd name="T48" fmla="*/ 140 w 152"/>
                <a:gd name="T49" fmla="*/ 65 h 172"/>
                <a:gd name="T50" fmla="*/ 131 w 152"/>
                <a:gd name="T51" fmla="*/ 79 h 172"/>
                <a:gd name="T52" fmla="*/ 133 w 152"/>
                <a:gd name="T53" fmla="*/ 86 h 172"/>
                <a:gd name="T54" fmla="*/ 137 w 152"/>
                <a:gd name="T55" fmla="*/ 95 h 172"/>
                <a:gd name="T56" fmla="*/ 139 w 152"/>
                <a:gd name="T57" fmla="*/ 108 h 172"/>
                <a:gd name="T58" fmla="*/ 142 w 152"/>
                <a:gd name="T59" fmla="*/ 123 h 172"/>
                <a:gd name="T60" fmla="*/ 146 w 152"/>
                <a:gd name="T61" fmla="*/ 125 h 172"/>
                <a:gd name="T62" fmla="*/ 141 w 152"/>
                <a:gd name="T63" fmla="*/ 138 h 172"/>
                <a:gd name="T64" fmla="*/ 139 w 152"/>
                <a:gd name="T65" fmla="*/ 148 h 172"/>
                <a:gd name="T66" fmla="*/ 122 w 152"/>
                <a:gd name="T67" fmla="*/ 145 h 172"/>
                <a:gd name="T68" fmla="*/ 117 w 152"/>
                <a:gd name="T69" fmla="*/ 152 h 172"/>
                <a:gd name="T70" fmla="*/ 112 w 152"/>
                <a:gd name="T71" fmla="*/ 163 h 172"/>
                <a:gd name="T72" fmla="*/ 101 w 152"/>
                <a:gd name="T73" fmla="*/ 155 h 172"/>
                <a:gd name="T74" fmla="*/ 94 w 152"/>
                <a:gd name="T75" fmla="*/ 163 h 172"/>
                <a:gd name="T76" fmla="*/ 80 w 152"/>
                <a:gd name="T77" fmla="*/ 170 h 172"/>
                <a:gd name="T78" fmla="*/ 74 w 152"/>
                <a:gd name="T79" fmla="*/ 163 h 172"/>
                <a:gd name="T80" fmla="*/ 69 w 152"/>
                <a:gd name="T81" fmla="*/ 155 h 172"/>
                <a:gd name="T82" fmla="*/ 61 w 152"/>
                <a:gd name="T83" fmla="*/ 161 h 172"/>
                <a:gd name="T84" fmla="*/ 67 w 152"/>
                <a:gd name="T85" fmla="*/ 148 h 172"/>
                <a:gd name="T86" fmla="*/ 73 w 152"/>
                <a:gd name="T87" fmla="*/ 136 h 172"/>
                <a:gd name="T88" fmla="*/ 68 w 152"/>
                <a:gd name="T89" fmla="*/ 129 h 172"/>
                <a:gd name="T90" fmla="*/ 61 w 152"/>
                <a:gd name="T91" fmla="*/ 117 h 172"/>
                <a:gd name="T92" fmla="*/ 49 w 152"/>
                <a:gd name="T93" fmla="*/ 120 h 172"/>
                <a:gd name="T94" fmla="*/ 40 w 152"/>
                <a:gd name="T95" fmla="*/ 129 h 172"/>
                <a:gd name="T96" fmla="*/ 29 w 152"/>
                <a:gd name="T97" fmla="*/ 129 h 172"/>
                <a:gd name="T98" fmla="*/ 25 w 152"/>
                <a:gd name="T99" fmla="*/ 132 h 172"/>
                <a:gd name="T100" fmla="*/ 20 w 152"/>
                <a:gd name="T101" fmla="*/ 125 h 172"/>
                <a:gd name="T102" fmla="*/ 14 w 152"/>
                <a:gd name="T103" fmla="*/ 116 h 172"/>
                <a:gd name="T104" fmla="*/ 20 w 152"/>
                <a:gd name="T105" fmla="*/ 105 h 172"/>
                <a:gd name="T106" fmla="*/ 20 w 152"/>
                <a:gd name="T107" fmla="*/ 96 h 172"/>
                <a:gd name="T108" fmla="*/ 10 w 152"/>
                <a:gd name="T109" fmla="*/ 96 h 172"/>
                <a:gd name="T110" fmla="*/ 0 w 152"/>
                <a:gd name="T111" fmla="*/ 96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172"/>
                <a:gd name="T170" fmla="*/ 152 w 152"/>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172">
                  <a:moveTo>
                    <a:pt x="0" y="96"/>
                  </a:moveTo>
                  <a:lnTo>
                    <a:pt x="1" y="94"/>
                  </a:lnTo>
                  <a:lnTo>
                    <a:pt x="3" y="92"/>
                  </a:lnTo>
                  <a:lnTo>
                    <a:pt x="5" y="90"/>
                  </a:lnTo>
                  <a:lnTo>
                    <a:pt x="7" y="89"/>
                  </a:lnTo>
                  <a:lnTo>
                    <a:pt x="9" y="87"/>
                  </a:lnTo>
                  <a:lnTo>
                    <a:pt x="11" y="84"/>
                  </a:lnTo>
                  <a:lnTo>
                    <a:pt x="14" y="84"/>
                  </a:lnTo>
                  <a:lnTo>
                    <a:pt x="14" y="83"/>
                  </a:lnTo>
                  <a:lnTo>
                    <a:pt x="16" y="82"/>
                  </a:lnTo>
                  <a:lnTo>
                    <a:pt x="19" y="80"/>
                  </a:lnTo>
                  <a:lnTo>
                    <a:pt x="19" y="77"/>
                  </a:lnTo>
                  <a:lnTo>
                    <a:pt x="18" y="76"/>
                  </a:lnTo>
                  <a:lnTo>
                    <a:pt x="18" y="75"/>
                  </a:lnTo>
                  <a:lnTo>
                    <a:pt x="15" y="75"/>
                  </a:lnTo>
                  <a:lnTo>
                    <a:pt x="14" y="73"/>
                  </a:lnTo>
                  <a:lnTo>
                    <a:pt x="14" y="72"/>
                  </a:lnTo>
                  <a:lnTo>
                    <a:pt x="14" y="69"/>
                  </a:lnTo>
                  <a:lnTo>
                    <a:pt x="16" y="66"/>
                  </a:lnTo>
                  <a:lnTo>
                    <a:pt x="14" y="65"/>
                  </a:lnTo>
                  <a:lnTo>
                    <a:pt x="16" y="61"/>
                  </a:lnTo>
                  <a:lnTo>
                    <a:pt x="16" y="59"/>
                  </a:lnTo>
                  <a:lnTo>
                    <a:pt x="15" y="58"/>
                  </a:lnTo>
                  <a:lnTo>
                    <a:pt x="13" y="58"/>
                  </a:lnTo>
                  <a:lnTo>
                    <a:pt x="14" y="55"/>
                  </a:lnTo>
                  <a:lnTo>
                    <a:pt x="14" y="54"/>
                  </a:lnTo>
                  <a:lnTo>
                    <a:pt x="13" y="51"/>
                  </a:lnTo>
                  <a:lnTo>
                    <a:pt x="14" y="49"/>
                  </a:lnTo>
                  <a:lnTo>
                    <a:pt x="15" y="48"/>
                  </a:lnTo>
                  <a:lnTo>
                    <a:pt x="11" y="47"/>
                  </a:lnTo>
                  <a:lnTo>
                    <a:pt x="13" y="46"/>
                  </a:lnTo>
                  <a:lnTo>
                    <a:pt x="14" y="44"/>
                  </a:lnTo>
                  <a:lnTo>
                    <a:pt x="13" y="43"/>
                  </a:lnTo>
                  <a:lnTo>
                    <a:pt x="13" y="39"/>
                  </a:lnTo>
                  <a:lnTo>
                    <a:pt x="13" y="37"/>
                  </a:lnTo>
                  <a:lnTo>
                    <a:pt x="16" y="34"/>
                  </a:lnTo>
                  <a:lnTo>
                    <a:pt x="14" y="32"/>
                  </a:lnTo>
                  <a:lnTo>
                    <a:pt x="13" y="32"/>
                  </a:lnTo>
                  <a:lnTo>
                    <a:pt x="14" y="29"/>
                  </a:lnTo>
                  <a:lnTo>
                    <a:pt x="16" y="26"/>
                  </a:lnTo>
                  <a:lnTo>
                    <a:pt x="16" y="24"/>
                  </a:lnTo>
                  <a:lnTo>
                    <a:pt x="20" y="18"/>
                  </a:lnTo>
                  <a:lnTo>
                    <a:pt x="20" y="17"/>
                  </a:lnTo>
                  <a:lnTo>
                    <a:pt x="21" y="17"/>
                  </a:lnTo>
                  <a:lnTo>
                    <a:pt x="22" y="16"/>
                  </a:lnTo>
                  <a:lnTo>
                    <a:pt x="26" y="15"/>
                  </a:lnTo>
                  <a:lnTo>
                    <a:pt x="27" y="15"/>
                  </a:lnTo>
                  <a:lnTo>
                    <a:pt x="28" y="12"/>
                  </a:lnTo>
                  <a:lnTo>
                    <a:pt x="31" y="11"/>
                  </a:lnTo>
                  <a:lnTo>
                    <a:pt x="34" y="11"/>
                  </a:lnTo>
                  <a:lnTo>
                    <a:pt x="38" y="12"/>
                  </a:lnTo>
                  <a:lnTo>
                    <a:pt x="41" y="13"/>
                  </a:lnTo>
                  <a:lnTo>
                    <a:pt x="43" y="16"/>
                  </a:lnTo>
                  <a:lnTo>
                    <a:pt x="45" y="16"/>
                  </a:lnTo>
                  <a:lnTo>
                    <a:pt x="46" y="13"/>
                  </a:lnTo>
                  <a:lnTo>
                    <a:pt x="48" y="13"/>
                  </a:lnTo>
                  <a:lnTo>
                    <a:pt x="49" y="13"/>
                  </a:lnTo>
                  <a:lnTo>
                    <a:pt x="49" y="12"/>
                  </a:lnTo>
                  <a:lnTo>
                    <a:pt x="51" y="10"/>
                  </a:lnTo>
                  <a:lnTo>
                    <a:pt x="48" y="8"/>
                  </a:lnTo>
                  <a:lnTo>
                    <a:pt x="47" y="6"/>
                  </a:lnTo>
                  <a:lnTo>
                    <a:pt x="47" y="5"/>
                  </a:lnTo>
                  <a:lnTo>
                    <a:pt x="48" y="5"/>
                  </a:lnTo>
                  <a:lnTo>
                    <a:pt x="47" y="4"/>
                  </a:lnTo>
                  <a:lnTo>
                    <a:pt x="46" y="3"/>
                  </a:lnTo>
                  <a:lnTo>
                    <a:pt x="47" y="2"/>
                  </a:lnTo>
                  <a:lnTo>
                    <a:pt x="51" y="3"/>
                  </a:lnTo>
                  <a:lnTo>
                    <a:pt x="52" y="3"/>
                  </a:lnTo>
                  <a:lnTo>
                    <a:pt x="52" y="0"/>
                  </a:lnTo>
                  <a:lnTo>
                    <a:pt x="57" y="1"/>
                  </a:lnTo>
                  <a:lnTo>
                    <a:pt x="58" y="1"/>
                  </a:lnTo>
                  <a:lnTo>
                    <a:pt x="58" y="2"/>
                  </a:lnTo>
                  <a:lnTo>
                    <a:pt x="63" y="3"/>
                  </a:lnTo>
                  <a:lnTo>
                    <a:pt x="67" y="3"/>
                  </a:lnTo>
                  <a:lnTo>
                    <a:pt x="68" y="4"/>
                  </a:lnTo>
                  <a:lnTo>
                    <a:pt x="68" y="5"/>
                  </a:lnTo>
                  <a:lnTo>
                    <a:pt x="70" y="8"/>
                  </a:lnTo>
                  <a:lnTo>
                    <a:pt x="74" y="8"/>
                  </a:lnTo>
                  <a:lnTo>
                    <a:pt x="79" y="8"/>
                  </a:lnTo>
                  <a:lnTo>
                    <a:pt x="80" y="6"/>
                  </a:lnTo>
                  <a:lnTo>
                    <a:pt x="82" y="8"/>
                  </a:lnTo>
                  <a:lnTo>
                    <a:pt x="87" y="11"/>
                  </a:lnTo>
                  <a:lnTo>
                    <a:pt x="89" y="13"/>
                  </a:lnTo>
                  <a:lnTo>
                    <a:pt x="92" y="15"/>
                  </a:lnTo>
                  <a:lnTo>
                    <a:pt x="92" y="16"/>
                  </a:lnTo>
                  <a:lnTo>
                    <a:pt x="94" y="17"/>
                  </a:lnTo>
                  <a:lnTo>
                    <a:pt x="94" y="21"/>
                  </a:lnTo>
                  <a:lnTo>
                    <a:pt x="94" y="19"/>
                  </a:lnTo>
                  <a:lnTo>
                    <a:pt x="95" y="20"/>
                  </a:lnTo>
                  <a:lnTo>
                    <a:pt x="94" y="19"/>
                  </a:lnTo>
                  <a:lnTo>
                    <a:pt x="95" y="18"/>
                  </a:lnTo>
                  <a:lnTo>
                    <a:pt x="97" y="17"/>
                  </a:lnTo>
                  <a:lnTo>
                    <a:pt x="98" y="16"/>
                  </a:lnTo>
                  <a:lnTo>
                    <a:pt x="101" y="16"/>
                  </a:lnTo>
                  <a:lnTo>
                    <a:pt x="103" y="16"/>
                  </a:lnTo>
                  <a:lnTo>
                    <a:pt x="104" y="16"/>
                  </a:lnTo>
                  <a:lnTo>
                    <a:pt x="105" y="15"/>
                  </a:lnTo>
                  <a:lnTo>
                    <a:pt x="108" y="12"/>
                  </a:lnTo>
                  <a:lnTo>
                    <a:pt x="109" y="11"/>
                  </a:lnTo>
                  <a:lnTo>
                    <a:pt x="109" y="10"/>
                  </a:lnTo>
                  <a:lnTo>
                    <a:pt x="110" y="12"/>
                  </a:lnTo>
                  <a:lnTo>
                    <a:pt x="111" y="15"/>
                  </a:lnTo>
                  <a:lnTo>
                    <a:pt x="111" y="17"/>
                  </a:lnTo>
                  <a:lnTo>
                    <a:pt x="112" y="19"/>
                  </a:lnTo>
                  <a:lnTo>
                    <a:pt x="114" y="18"/>
                  </a:lnTo>
                  <a:lnTo>
                    <a:pt x="115" y="20"/>
                  </a:lnTo>
                  <a:lnTo>
                    <a:pt x="116" y="19"/>
                  </a:lnTo>
                  <a:lnTo>
                    <a:pt x="116" y="21"/>
                  </a:lnTo>
                  <a:lnTo>
                    <a:pt x="118" y="17"/>
                  </a:lnTo>
                  <a:lnTo>
                    <a:pt x="121" y="13"/>
                  </a:lnTo>
                  <a:lnTo>
                    <a:pt x="125" y="10"/>
                  </a:lnTo>
                  <a:lnTo>
                    <a:pt x="127" y="8"/>
                  </a:lnTo>
                  <a:lnTo>
                    <a:pt x="127" y="13"/>
                  </a:lnTo>
                  <a:lnTo>
                    <a:pt x="130" y="13"/>
                  </a:lnTo>
                  <a:lnTo>
                    <a:pt x="132" y="16"/>
                  </a:lnTo>
                  <a:lnTo>
                    <a:pt x="130" y="17"/>
                  </a:lnTo>
                  <a:lnTo>
                    <a:pt x="132" y="18"/>
                  </a:lnTo>
                  <a:lnTo>
                    <a:pt x="132" y="21"/>
                  </a:lnTo>
                  <a:lnTo>
                    <a:pt x="132" y="22"/>
                  </a:lnTo>
                  <a:lnTo>
                    <a:pt x="131" y="23"/>
                  </a:lnTo>
                  <a:lnTo>
                    <a:pt x="129" y="25"/>
                  </a:lnTo>
                  <a:lnTo>
                    <a:pt x="132" y="26"/>
                  </a:lnTo>
                  <a:lnTo>
                    <a:pt x="131" y="29"/>
                  </a:lnTo>
                  <a:lnTo>
                    <a:pt x="131" y="31"/>
                  </a:lnTo>
                  <a:lnTo>
                    <a:pt x="133" y="32"/>
                  </a:lnTo>
                  <a:lnTo>
                    <a:pt x="135" y="31"/>
                  </a:lnTo>
                  <a:lnTo>
                    <a:pt x="136" y="32"/>
                  </a:lnTo>
                  <a:lnTo>
                    <a:pt x="137" y="33"/>
                  </a:lnTo>
                  <a:lnTo>
                    <a:pt x="139" y="33"/>
                  </a:lnTo>
                  <a:lnTo>
                    <a:pt x="139" y="34"/>
                  </a:lnTo>
                  <a:lnTo>
                    <a:pt x="139" y="35"/>
                  </a:lnTo>
                  <a:lnTo>
                    <a:pt x="140" y="37"/>
                  </a:lnTo>
                  <a:lnTo>
                    <a:pt x="142" y="38"/>
                  </a:lnTo>
                  <a:lnTo>
                    <a:pt x="144" y="39"/>
                  </a:lnTo>
                  <a:lnTo>
                    <a:pt x="144" y="40"/>
                  </a:lnTo>
                  <a:lnTo>
                    <a:pt x="145" y="40"/>
                  </a:lnTo>
                  <a:lnTo>
                    <a:pt x="144" y="43"/>
                  </a:lnTo>
                  <a:lnTo>
                    <a:pt x="144" y="47"/>
                  </a:lnTo>
                  <a:lnTo>
                    <a:pt x="147" y="50"/>
                  </a:lnTo>
                  <a:lnTo>
                    <a:pt x="146" y="51"/>
                  </a:lnTo>
                  <a:lnTo>
                    <a:pt x="148" y="53"/>
                  </a:lnTo>
                  <a:lnTo>
                    <a:pt x="149" y="53"/>
                  </a:lnTo>
                  <a:lnTo>
                    <a:pt x="148" y="55"/>
                  </a:lnTo>
                  <a:lnTo>
                    <a:pt x="146" y="58"/>
                  </a:lnTo>
                  <a:lnTo>
                    <a:pt x="144" y="59"/>
                  </a:lnTo>
                  <a:lnTo>
                    <a:pt x="141" y="60"/>
                  </a:lnTo>
                  <a:lnTo>
                    <a:pt x="142" y="63"/>
                  </a:lnTo>
                  <a:lnTo>
                    <a:pt x="140" y="65"/>
                  </a:lnTo>
                  <a:lnTo>
                    <a:pt x="137" y="67"/>
                  </a:lnTo>
                  <a:lnTo>
                    <a:pt x="135" y="68"/>
                  </a:lnTo>
                  <a:lnTo>
                    <a:pt x="135" y="69"/>
                  </a:lnTo>
                  <a:lnTo>
                    <a:pt x="136" y="71"/>
                  </a:lnTo>
                  <a:lnTo>
                    <a:pt x="133" y="75"/>
                  </a:lnTo>
                  <a:lnTo>
                    <a:pt x="131" y="79"/>
                  </a:lnTo>
                  <a:lnTo>
                    <a:pt x="131" y="80"/>
                  </a:lnTo>
                  <a:lnTo>
                    <a:pt x="131" y="83"/>
                  </a:lnTo>
                  <a:lnTo>
                    <a:pt x="132" y="84"/>
                  </a:lnTo>
                  <a:lnTo>
                    <a:pt x="131" y="86"/>
                  </a:lnTo>
                  <a:lnTo>
                    <a:pt x="133" y="86"/>
                  </a:lnTo>
                  <a:lnTo>
                    <a:pt x="135" y="84"/>
                  </a:lnTo>
                  <a:lnTo>
                    <a:pt x="139" y="84"/>
                  </a:lnTo>
                  <a:lnTo>
                    <a:pt x="139" y="88"/>
                  </a:lnTo>
                  <a:lnTo>
                    <a:pt x="137" y="92"/>
                  </a:lnTo>
                  <a:lnTo>
                    <a:pt x="137" y="93"/>
                  </a:lnTo>
                  <a:lnTo>
                    <a:pt x="137" y="95"/>
                  </a:lnTo>
                  <a:lnTo>
                    <a:pt x="139" y="96"/>
                  </a:lnTo>
                  <a:lnTo>
                    <a:pt x="140" y="98"/>
                  </a:lnTo>
                  <a:lnTo>
                    <a:pt x="139" y="103"/>
                  </a:lnTo>
                  <a:lnTo>
                    <a:pt x="139" y="105"/>
                  </a:lnTo>
                  <a:lnTo>
                    <a:pt x="139" y="106"/>
                  </a:lnTo>
                  <a:lnTo>
                    <a:pt x="139" y="108"/>
                  </a:lnTo>
                  <a:lnTo>
                    <a:pt x="142" y="108"/>
                  </a:lnTo>
                  <a:lnTo>
                    <a:pt x="146" y="109"/>
                  </a:lnTo>
                  <a:lnTo>
                    <a:pt x="147" y="112"/>
                  </a:lnTo>
                  <a:lnTo>
                    <a:pt x="146" y="115"/>
                  </a:lnTo>
                  <a:lnTo>
                    <a:pt x="144" y="118"/>
                  </a:lnTo>
                  <a:lnTo>
                    <a:pt x="142" y="123"/>
                  </a:lnTo>
                  <a:lnTo>
                    <a:pt x="144" y="122"/>
                  </a:lnTo>
                  <a:lnTo>
                    <a:pt x="146" y="122"/>
                  </a:lnTo>
                  <a:lnTo>
                    <a:pt x="150" y="121"/>
                  </a:lnTo>
                  <a:lnTo>
                    <a:pt x="151" y="121"/>
                  </a:lnTo>
                  <a:lnTo>
                    <a:pt x="151" y="123"/>
                  </a:lnTo>
                  <a:lnTo>
                    <a:pt x="146" y="125"/>
                  </a:lnTo>
                  <a:lnTo>
                    <a:pt x="145" y="126"/>
                  </a:lnTo>
                  <a:lnTo>
                    <a:pt x="145" y="129"/>
                  </a:lnTo>
                  <a:lnTo>
                    <a:pt x="145" y="130"/>
                  </a:lnTo>
                  <a:lnTo>
                    <a:pt x="144" y="132"/>
                  </a:lnTo>
                  <a:lnTo>
                    <a:pt x="142" y="136"/>
                  </a:lnTo>
                  <a:lnTo>
                    <a:pt x="141" y="138"/>
                  </a:lnTo>
                  <a:lnTo>
                    <a:pt x="145" y="141"/>
                  </a:lnTo>
                  <a:lnTo>
                    <a:pt x="144" y="143"/>
                  </a:lnTo>
                  <a:lnTo>
                    <a:pt x="143" y="145"/>
                  </a:lnTo>
                  <a:lnTo>
                    <a:pt x="141" y="146"/>
                  </a:lnTo>
                  <a:lnTo>
                    <a:pt x="140" y="147"/>
                  </a:lnTo>
                  <a:lnTo>
                    <a:pt x="139" y="148"/>
                  </a:lnTo>
                  <a:lnTo>
                    <a:pt x="134" y="148"/>
                  </a:lnTo>
                  <a:lnTo>
                    <a:pt x="130" y="147"/>
                  </a:lnTo>
                  <a:lnTo>
                    <a:pt x="127" y="147"/>
                  </a:lnTo>
                  <a:lnTo>
                    <a:pt x="127" y="146"/>
                  </a:lnTo>
                  <a:lnTo>
                    <a:pt x="126" y="144"/>
                  </a:lnTo>
                  <a:lnTo>
                    <a:pt x="122" y="145"/>
                  </a:lnTo>
                  <a:lnTo>
                    <a:pt x="120" y="146"/>
                  </a:lnTo>
                  <a:lnTo>
                    <a:pt x="118" y="148"/>
                  </a:lnTo>
                  <a:lnTo>
                    <a:pt x="116" y="150"/>
                  </a:lnTo>
                  <a:lnTo>
                    <a:pt x="113" y="150"/>
                  </a:lnTo>
                  <a:lnTo>
                    <a:pt x="114" y="152"/>
                  </a:lnTo>
                  <a:lnTo>
                    <a:pt x="117" y="152"/>
                  </a:lnTo>
                  <a:lnTo>
                    <a:pt x="118" y="154"/>
                  </a:lnTo>
                  <a:lnTo>
                    <a:pt x="116" y="155"/>
                  </a:lnTo>
                  <a:lnTo>
                    <a:pt x="118" y="160"/>
                  </a:lnTo>
                  <a:lnTo>
                    <a:pt x="118" y="162"/>
                  </a:lnTo>
                  <a:lnTo>
                    <a:pt x="112" y="163"/>
                  </a:lnTo>
                  <a:lnTo>
                    <a:pt x="109" y="158"/>
                  </a:lnTo>
                  <a:lnTo>
                    <a:pt x="108" y="155"/>
                  </a:lnTo>
                  <a:lnTo>
                    <a:pt x="105" y="155"/>
                  </a:lnTo>
                  <a:lnTo>
                    <a:pt x="102" y="154"/>
                  </a:lnTo>
                  <a:lnTo>
                    <a:pt x="101" y="155"/>
                  </a:lnTo>
                  <a:lnTo>
                    <a:pt x="96" y="155"/>
                  </a:lnTo>
                  <a:lnTo>
                    <a:pt x="94" y="154"/>
                  </a:lnTo>
                  <a:lnTo>
                    <a:pt x="94" y="158"/>
                  </a:lnTo>
                  <a:lnTo>
                    <a:pt x="92" y="159"/>
                  </a:lnTo>
                  <a:lnTo>
                    <a:pt x="92" y="161"/>
                  </a:lnTo>
                  <a:lnTo>
                    <a:pt x="94" y="163"/>
                  </a:lnTo>
                  <a:lnTo>
                    <a:pt x="92" y="166"/>
                  </a:lnTo>
                  <a:lnTo>
                    <a:pt x="92" y="167"/>
                  </a:lnTo>
                  <a:lnTo>
                    <a:pt x="90" y="168"/>
                  </a:lnTo>
                  <a:lnTo>
                    <a:pt x="82" y="167"/>
                  </a:lnTo>
                  <a:lnTo>
                    <a:pt x="81" y="167"/>
                  </a:lnTo>
                  <a:lnTo>
                    <a:pt x="80" y="170"/>
                  </a:lnTo>
                  <a:lnTo>
                    <a:pt x="77" y="171"/>
                  </a:lnTo>
                  <a:lnTo>
                    <a:pt x="76" y="170"/>
                  </a:lnTo>
                  <a:lnTo>
                    <a:pt x="74" y="168"/>
                  </a:lnTo>
                  <a:lnTo>
                    <a:pt x="76" y="166"/>
                  </a:lnTo>
                  <a:lnTo>
                    <a:pt x="74" y="165"/>
                  </a:lnTo>
                  <a:lnTo>
                    <a:pt x="74" y="163"/>
                  </a:lnTo>
                  <a:lnTo>
                    <a:pt x="74" y="160"/>
                  </a:lnTo>
                  <a:lnTo>
                    <a:pt x="74" y="159"/>
                  </a:lnTo>
                  <a:lnTo>
                    <a:pt x="73" y="158"/>
                  </a:lnTo>
                  <a:lnTo>
                    <a:pt x="73" y="156"/>
                  </a:lnTo>
                  <a:lnTo>
                    <a:pt x="70" y="158"/>
                  </a:lnTo>
                  <a:lnTo>
                    <a:pt x="69" y="155"/>
                  </a:lnTo>
                  <a:lnTo>
                    <a:pt x="68" y="155"/>
                  </a:lnTo>
                  <a:lnTo>
                    <a:pt x="68" y="158"/>
                  </a:lnTo>
                  <a:lnTo>
                    <a:pt x="64" y="159"/>
                  </a:lnTo>
                  <a:lnTo>
                    <a:pt x="64" y="162"/>
                  </a:lnTo>
                  <a:lnTo>
                    <a:pt x="61" y="163"/>
                  </a:lnTo>
                  <a:lnTo>
                    <a:pt x="61" y="161"/>
                  </a:lnTo>
                  <a:lnTo>
                    <a:pt x="60" y="158"/>
                  </a:lnTo>
                  <a:lnTo>
                    <a:pt x="61" y="155"/>
                  </a:lnTo>
                  <a:lnTo>
                    <a:pt x="64" y="154"/>
                  </a:lnTo>
                  <a:lnTo>
                    <a:pt x="64" y="152"/>
                  </a:lnTo>
                  <a:lnTo>
                    <a:pt x="65" y="150"/>
                  </a:lnTo>
                  <a:lnTo>
                    <a:pt x="67" y="148"/>
                  </a:lnTo>
                  <a:lnTo>
                    <a:pt x="69" y="147"/>
                  </a:lnTo>
                  <a:lnTo>
                    <a:pt x="69" y="146"/>
                  </a:lnTo>
                  <a:lnTo>
                    <a:pt x="70" y="145"/>
                  </a:lnTo>
                  <a:lnTo>
                    <a:pt x="70" y="141"/>
                  </a:lnTo>
                  <a:lnTo>
                    <a:pt x="70" y="138"/>
                  </a:lnTo>
                  <a:lnTo>
                    <a:pt x="73" y="136"/>
                  </a:lnTo>
                  <a:lnTo>
                    <a:pt x="73" y="134"/>
                  </a:lnTo>
                  <a:lnTo>
                    <a:pt x="73" y="133"/>
                  </a:lnTo>
                  <a:lnTo>
                    <a:pt x="70" y="132"/>
                  </a:lnTo>
                  <a:lnTo>
                    <a:pt x="68" y="134"/>
                  </a:lnTo>
                  <a:lnTo>
                    <a:pt x="67" y="131"/>
                  </a:lnTo>
                  <a:lnTo>
                    <a:pt x="68" y="129"/>
                  </a:lnTo>
                  <a:lnTo>
                    <a:pt x="69" y="126"/>
                  </a:lnTo>
                  <a:lnTo>
                    <a:pt x="68" y="123"/>
                  </a:lnTo>
                  <a:lnTo>
                    <a:pt x="68" y="121"/>
                  </a:lnTo>
                  <a:lnTo>
                    <a:pt x="65" y="119"/>
                  </a:lnTo>
                  <a:lnTo>
                    <a:pt x="61" y="119"/>
                  </a:lnTo>
                  <a:lnTo>
                    <a:pt x="61" y="117"/>
                  </a:lnTo>
                  <a:lnTo>
                    <a:pt x="60" y="117"/>
                  </a:lnTo>
                  <a:lnTo>
                    <a:pt x="58" y="121"/>
                  </a:lnTo>
                  <a:lnTo>
                    <a:pt x="55" y="122"/>
                  </a:lnTo>
                  <a:lnTo>
                    <a:pt x="55" y="120"/>
                  </a:lnTo>
                  <a:lnTo>
                    <a:pt x="49" y="119"/>
                  </a:lnTo>
                  <a:lnTo>
                    <a:pt x="49" y="120"/>
                  </a:lnTo>
                  <a:lnTo>
                    <a:pt x="48" y="123"/>
                  </a:lnTo>
                  <a:lnTo>
                    <a:pt x="46" y="125"/>
                  </a:lnTo>
                  <a:lnTo>
                    <a:pt x="45" y="126"/>
                  </a:lnTo>
                  <a:lnTo>
                    <a:pt x="42" y="130"/>
                  </a:lnTo>
                  <a:lnTo>
                    <a:pt x="41" y="130"/>
                  </a:lnTo>
                  <a:lnTo>
                    <a:pt x="40" y="129"/>
                  </a:lnTo>
                  <a:lnTo>
                    <a:pt x="36" y="129"/>
                  </a:lnTo>
                  <a:lnTo>
                    <a:pt x="36" y="126"/>
                  </a:lnTo>
                  <a:lnTo>
                    <a:pt x="36" y="123"/>
                  </a:lnTo>
                  <a:lnTo>
                    <a:pt x="34" y="123"/>
                  </a:lnTo>
                  <a:lnTo>
                    <a:pt x="31" y="126"/>
                  </a:lnTo>
                  <a:lnTo>
                    <a:pt x="29" y="129"/>
                  </a:lnTo>
                  <a:lnTo>
                    <a:pt x="28" y="129"/>
                  </a:lnTo>
                  <a:lnTo>
                    <a:pt x="29" y="130"/>
                  </a:lnTo>
                  <a:lnTo>
                    <a:pt x="29" y="134"/>
                  </a:lnTo>
                  <a:lnTo>
                    <a:pt x="27" y="134"/>
                  </a:lnTo>
                  <a:lnTo>
                    <a:pt x="25" y="133"/>
                  </a:lnTo>
                  <a:lnTo>
                    <a:pt x="25" y="132"/>
                  </a:lnTo>
                  <a:lnTo>
                    <a:pt x="25" y="129"/>
                  </a:lnTo>
                  <a:lnTo>
                    <a:pt x="23" y="127"/>
                  </a:lnTo>
                  <a:lnTo>
                    <a:pt x="21" y="129"/>
                  </a:lnTo>
                  <a:lnTo>
                    <a:pt x="19" y="129"/>
                  </a:lnTo>
                  <a:lnTo>
                    <a:pt x="20" y="125"/>
                  </a:lnTo>
                  <a:lnTo>
                    <a:pt x="18" y="124"/>
                  </a:lnTo>
                  <a:lnTo>
                    <a:pt x="18" y="119"/>
                  </a:lnTo>
                  <a:lnTo>
                    <a:pt x="16" y="121"/>
                  </a:lnTo>
                  <a:lnTo>
                    <a:pt x="13" y="121"/>
                  </a:lnTo>
                  <a:lnTo>
                    <a:pt x="12" y="118"/>
                  </a:lnTo>
                  <a:lnTo>
                    <a:pt x="14" y="116"/>
                  </a:lnTo>
                  <a:lnTo>
                    <a:pt x="17" y="112"/>
                  </a:lnTo>
                  <a:lnTo>
                    <a:pt x="16" y="109"/>
                  </a:lnTo>
                  <a:lnTo>
                    <a:pt x="14" y="108"/>
                  </a:lnTo>
                  <a:lnTo>
                    <a:pt x="15" y="106"/>
                  </a:lnTo>
                  <a:lnTo>
                    <a:pt x="20" y="105"/>
                  </a:lnTo>
                  <a:lnTo>
                    <a:pt x="20" y="104"/>
                  </a:lnTo>
                  <a:lnTo>
                    <a:pt x="20" y="102"/>
                  </a:lnTo>
                  <a:lnTo>
                    <a:pt x="18" y="101"/>
                  </a:lnTo>
                  <a:lnTo>
                    <a:pt x="20" y="99"/>
                  </a:lnTo>
                  <a:lnTo>
                    <a:pt x="21" y="97"/>
                  </a:lnTo>
                  <a:lnTo>
                    <a:pt x="20" y="96"/>
                  </a:lnTo>
                  <a:lnTo>
                    <a:pt x="19" y="96"/>
                  </a:lnTo>
                  <a:lnTo>
                    <a:pt x="18" y="94"/>
                  </a:lnTo>
                  <a:lnTo>
                    <a:pt x="16" y="93"/>
                  </a:lnTo>
                  <a:lnTo>
                    <a:pt x="15" y="93"/>
                  </a:lnTo>
                  <a:lnTo>
                    <a:pt x="12" y="94"/>
                  </a:lnTo>
                  <a:lnTo>
                    <a:pt x="10" y="96"/>
                  </a:lnTo>
                  <a:lnTo>
                    <a:pt x="9" y="96"/>
                  </a:lnTo>
                  <a:lnTo>
                    <a:pt x="9" y="94"/>
                  </a:lnTo>
                  <a:lnTo>
                    <a:pt x="6" y="96"/>
                  </a:lnTo>
                  <a:lnTo>
                    <a:pt x="5" y="96"/>
                  </a:lnTo>
                  <a:lnTo>
                    <a:pt x="3" y="97"/>
                  </a:lnTo>
                  <a:lnTo>
                    <a:pt x="0" y="96"/>
                  </a:lnTo>
                </a:path>
              </a:pathLst>
            </a:custGeom>
            <a:solidFill>
              <a:srgbClr val="CCFFFF"/>
            </a:solidFill>
            <a:ln w="12700">
              <a:solidFill>
                <a:srgbClr val="FFFF00"/>
              </a:solidFill>
              <a:round/>
              <a:headEnd/>
              <a:tailEnd/>
            </a:ln>
          </p:spPr>
          <p:txBody>
            <a:bodyPr/>
            <a:lstStyle/>
            <a:p>
              <a:endParaRPr lang="zh-CN" altLang="en-US"/>
            </a:p>
          </p:txBody>
        </p:sp>
        <p:sp>
          <p:nvSpPr>
            <p:cNvPr id="61499" name="Freeform 173">
              <a:extLst>
                <a:ext uri="{FF2B5EF4-FFF2-40B4-BE49-F238E27FC236}">
                  <a16:creationId xmlns:a16="http://schemas.microsoft.com/office/drawing/2014/main" id="{676887E3-6306-4B2E-A7F0-5359C99D522A}"/>
                </a:ext>
              </a:extLst>
            </p:cNvPr>
            <p:cNvSpPr>
              <a:spLocks/>
            </p:cNvSpPr>
            <p:nvPr/>
          </p:nvSpPr>
          <p:spPr bwMode="auto">
            <a:xfrm>
              <a:off x="3163" y="2234"/>
              <a:ext cx="134" cy="180"/>
            </a:xfrm>
            <a:custGeom>
              <a:avLst/>
              <a:gdLst>
                <a:gd name="T0" fmla="*/ 1 w 134"/>
                <a:gd name="T1" fmla="*/ 80 h 180"/>
                <a:gd name="T2" fmla="*/ 9 w 134"/>
                <a:gd name="T3" fmla="*/ 69 h 180"/>
                <a:gd name="T4" fmla="*/ 16 w 134"/>
                <a:gd name="T5" fmla="*/ 59 h 180"/>
                <a:gd name="T6" fmla="*/ 12 w 134"/>
                <a:gd name="T7" fmla="*/ 52 h 180"/>
                <a:gd name="T8" fmla="*/ 11 w 134"/>
                <a:gd name="T9" fmla="*/ 42 h 180"/>
                <a:gd name="T10" fmla="*/ 7 w 134"/>
                <a:gd name="T11" fmla="*/ 36 h 180"/>
                <a:gd name="T12" fmla="*/ 15 w 134"/>
                <a:gd name="T13" fmla="*/ 27 h 180"/>
                <a:gd name="T14" fmla="*/ 27 w 134"/>
                <a:gd name="T15" fmla="*/ 25 h 180"/>
                <a:gd name="T16" fmla="*/ 34 w 134"/>
                <a:gd name="T17" fmla="*/ 20 h 180"/>
                <a:gd name="T18" fmla="*/ 38 w 134"/>
                <a:gd name="T19" fmla="*/ 16 h 180"/>
                <a:gd name="T20" fmla="*/ 48 w 134"/>
                <a:gd name="T21" fmla="*/ 11 h 180"/>
                <a:gd name="T22" fmla="*/ 57 w 134"/>
                <a:gd name="T23" fmla="*/ 12 h 180"/>
                <a:gd name="T24" fmla="*/ 65 w 134"/>
                <a:gd name="T25" fmla="*/ 9 h 180"/>
                <a:gd name="T26" fmla="*/ 72 w 134"/>
                <a:gd name="T27" fmla="*/ 8 h 180"/>
                <a:gd name="T28" fmla="*/ 78 w 134"/>
                <a:gd name="T29" fmla="*/ 1 h 180"/>
                <a:gd name="T30" fmla="*/ 84 w 134"/>
                <a:gd name="T31" fmla="*/ 9 h 180"/>
                <a:gd name="T32" fmla="*/ 81 w 134"/>
                <a:gd name="T33" fmla="*/ 16 h 180"/>
                <a:gd name="T34" fmla="*/ 92 w 134"/>
                <a:gd name="T35" fmla="*/ 9 h 180"/>
                <a:gd name="T36" fmla="*/ 98 w 134"/>
                <a:gd name="T37" fmla="*/ 5 h 180"/>
                <a:gd name="T38" fmla="*/ 108 w 134"/>
                <a:gd name="T39" fmla="*/ 14 h 180"/>
                <a:gd name="T40" fmla="*/ 120 w 134"/>
                <a:gd name="T41" fmla="*/ 17 h 180"/>
                <a:gd name="T42" fmla="*/ 119 w 134"/>
                <a:gd name="T43" fmla="*/ 23 h 180"/>
                <a:gd name="T44" fmla="*/ 123 w 134"/>
                <a:gd name="T45" fmla="*/ 31 h 180"/>
                <a:gd name="T46" fmla="*/ 129 w 134"/>
                <a:gd name="T47" fmla="*/ 41 h 180"/>
                <a:gd name="T48" fmla="*/ 132 w 134"/>
                <a:gd name="T49" fmla="*/ 53 h 180"/>
                <a:gd name="T50" fmla="*/ 129 w 134"/>
                <a:gd name="T51" fmla="*/ 59 h 180"/>
                <a:gd name="T52" fmla="*/ 120 w 134"/>
                <a:gd name="T53" fmla="*/ 63 h 180"/>
                <a:gd name="T54" fmla="*/ 114 w 134"/>
                <a:gd name="T55" fmla="*/ 68 h 180"/>
                <a:gd name="T56" fmla="*/ 105 w 134"/>
                <a:gd name="T57" fmla="*/ 66 h 180"/>
                <a:gd name="T58" fmla="*/ 98 w 134"/>
                <a:gd name="T59" fmla="*/ 74 h 180"/>
                <a:gd name="T60" fmla="*/ 95 w 134"/>
                <a:gd name="T61" fmla="*/ 79 h 180"/>
                <a:gd name="T62" fmla="*/ 98 w 134"/>
                <a:gd name="T63" fmla="*/ 88 h 180"/>
                <a:gd name="T64" fmla="*/ 90 w 134"/>
                <a:gd name="T65" fmla="*/ 95 h 180"/>
                <a:gd name="T66" fmla="*/ 84 w 134"/>
                <a:gd name="T67" fmla="*/ 107 h 180"/>
                <a:gd name="T68" fmla="*/ 81 w 134"/>
                <a:gd name="T69" fmla="*/ 119 h 180"/>
                <a:gd name="T70" fmla="*/ 81 w 134"/>
                <a:gd name="T71" fmla="*/ 127 h 180"/>
                <a:gd name="T72" fmla="*/ 74 w 134"/>
                <a:gd name="T73" fmla="*/ 132 h 180"/>
                <a:gd name="T74" fmla="*/ 72 w 134"/>
                <a:gd name="T75" fmla="*/ 143 h 180"/>
                <a:gd name="T76" fmla="*/ 69 w 134"/>
                <a:gd name="T77" fmla="*/ 152 h 180"/>
                <a:gd name="T78" fmla="*/ 69 w 134"/>
                <a:gd name="T79" fmla="*/ 163 h 180"/>
                <a:gd name="T80" fmla="*/ 65 w 134"/>
                <a:gd name="T81" fmla="*/ 170 h 180"/>
                <a:gd name="T82" fmla="*/ 60 w 134"/>
                <a:gd name="T83" fmla="*/ 172 h 180"/>
                <a:gd name="T84" fmla="*/ 51 w 134"/>
                <a:gd name="T85" fmla="*/ 170 h 180"/>
                <a:gd name="T86" fmla="*/ 41 w 134"/>
                <a:gd name="T87" fmla="*/ 174 h 180"/>
                <a:gd name="T88" fmla="*/ 33 w 134"/>
                <a:gd name="T89" fmla="*/ 176 h 180"/>
                <a:gd name="T90" fmla="*/ 26 w 134"/>
                <a:gd name="T91" fmla="*/ 177 h 180"/>
                <a:gd name="T92" fmla="*/ 25 w 134"/>
                <a:gd name="T93" fmla="*/ 167 h 180"/>
                <a:gd name="T94" fmla="*/ 36 w 134"/>
                <a:gd name="T95" fmla="*/ 159 h 180"/>
                <a:gd name="T96" fmla="*/ 31 w 134"/>
                <a:gd name="T97" fmla="*/ 152 h 180"/>
                <a:gd name="T98" fmla="*/ 24 w 134"/>
                <a:gd name="T99" fmla="*/ 152 h 180"/>
                <a:gd name="T100" fmla="*/ 13 w 134"/>
                <a:gd name="T101" fmla="*/ 151 h 180"/>
                <a:gd name="T102" fmla="*/ 11 w 134"/>
                <a:gd name="T103" fmla="*/ 140 h 180"/>
                <a:gd name="T104" fmla="*/ 14 w 134"/>
                <a:gd name="T105" fmla="*/ 130 h 180"/>
                <a:gd name="T106" fmla="*/ 12 w 134"/>
                <a:gd name="T107" fmla="*/ 127 h 180"/>
                <a:gd name="T108" fmla="*/ 14 w 134"/>
                <a:gd name="T109" fmla="*/ 114 h 180"/>
                <a:gd name="T110" fmla="*/ 7 w 134"/>
                <a:gd name="T111" fmla="*/ 107 h 180"/>
                <a:gd name="T112" fmla="*/ 5 w 134"/>
                <a:gd name="T113" fmla="*/ 97 h 180"/>
                <a:gd name="T114" fmla="*/ 0 w 134"/>
                <a:gd name="T115" fmla="*/ 90 h 1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
                <a:gd name="T175" fmla="*/ 0 h 180"/>
                <a:gd name="T176" fmla="*/ 134 w 134"/>
                <a:gd name="T177" fmla="*/ 180 h 1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 h="180">
                  <a:moveTo>
                    <a:pt x="0" y="87"/>
                  </a:moveTo>
                  <a:lnTo>
                    <a:pt x="0" y="85"/>
                  </a:lnTo>
                  <a:lnTo>
                    <a:pt x="0" y="84"/>
                  </a:lnTo>
                  <a:lnTo>
                    <a:pt x="0" y="83"/>
                  </a:lnTo>
                  <a:lnTo>
                    <a:pt x="1" y="80"/>
                  </a:lnTo>
                  <a:lnTo>
                    <a:pt x="4" y="75"/>
                  </a:lnTo>
                  <a:lnTo>
                    <a:pt x="3" y="74"/>
                  </a:lnTo>
                  <a:lnTo>
                    <a:pt x="3" y="73"/>
                  </a:lnTo>
                  <a:lnTo>
                    <a:pt x="5" y="71"/>
                  </a:lnTo>
                  <a:lnTo>
                    <a:pt x="9" y="69"/>
                  </a:lnTo>
                  <a:lnTo>
                    <a:pt x="11" y="67"/>
                  </a:lnTo>
                  <a:lnTo>
                    <a:pt x="10" y="65"/>
                  </a:lnTo>
                  <a:lnTo>
                    <a:pt x="12" y="63"/>
                  </a:lnTo>
                  <a:lnTo>
                    <a:pt x="14" y="62"/>
                  </a:lnTo>
                  <a:lnTo>
                    <a:pt x="16" y="59"/>
                  </a:lnTo>
                  <a:lnTo>
                    <a:pt x="17" y="57"/>
                  </a:lnTo>
                  <a:lnTo>
                    <a:pt x="16" y="57"/>
                  </a:lnTo>
                  <a:lnTo>
                    <a:pt x="14" y="55"/>
                  </a:lnTo>
                  <a:lnTo>
                    <a:pt x="15" y="54"/>
                  </a:lnTo>
                  <a:lnTo>
                    <a:pt x="12" y="52"/>
                  </a:lnTo>
                  <a:lnTo>
                    <a:pt x="12" y="47"/>
                  </a:lnTo>
                  <a:lnTo>
                    <a:pt x="13" y="44"/>
                  </a:lnTo>
                  <a:lnTo>
                    <a:pt x="12" y="44"/>
                  </a:lnTo>
                  <a:lnTo>
                    <a:pt x="12" y="43"/>
                  </a:lnTo>
                  <a:lnTo>
                    <a:pt x="11" y="42"/>
                  </a:lnTo>
                  <a:lnTo>
                    <a:pt x="9" y="41"/>
                  </a:lnTo>
                  <a:lnTo>
                    <a:pt x="8" y="40"/>
                  </a:lnTo>
                  <a:lnTo>
                    <a:pt x="8" y="38"/>
                  </a:lnTo>
                  <a:lnTo>
                    <a:pt x="7" y="37"/>
                  </a:lnTo>
                  <a:lnTo>
                    <a:pt x="7" y="36"/>
                  </a:lnTo>
                  <a:lnTo>
                    <a:pt x="8" y="34"/>
                  </a:lnTo>
                  <a:lnTo>
                    <a:pt x="11" y="31"/>
                  </a:lnTo>
                  <a:lnTo>
                    <a:pt x="15" y="30"/>
                  </a:lnTo>
                  <a:lnTo>
                    <a:pt x="16" y="29"/>
                  </a:lnTo>
                  <a:lnTo>
                    <a:pt x="15" y="27"/>
                  </a:lnTo>
                  <a:lnTo>
                    <a:pt x="17" y="26"/>
                  </a:lnTo>
                  <a:lnTo>
                    <a:pt x="20" y="27"/>
                  </a:lnTo>
                  <a:lnTo>
                    <a:pt x="23" y="27"/>
                  </a:lnTo>
                  <a:lnTo>
                    <a:pt x="25" y="26"/>
                  </a:lnTo>
                  <a:lnTo>
                    <a:pt x="27" y="25"/>
                  </a:lnTo>
                  <a:lnTo>
                    <a:pt x="29" y="25"/>
                  </a:lnTo>
                  <a:lnTo>
                    <a:pt x="31" y="22"/>
                  </a:lnTo>
                  <a:lnTo>
                    <a:pt x="33" y="21"/>
                  </a:lnTo>
                  <a:lnTo>
                    <a:pt x="34" y="21"/>
                  </a:lnTo>
                  <a:lnTo>
                    <a:pt x="34" y="20"/>
                  </a:lnTo>
                  <a:lnTo>
                    <a:pt x="36" y="20"/>
                  </a:lnTo>
                  <a:lnTo>
                    <a:pt x="38" y="20"/>
                  </a:lnTo>
                  <a:lnTo>
                    <a:pt x="38" y="18"/>
                  </a:lnTo>
                  <a:lnTo>
                    <a:pt x="37" y="17"/>
                  </a:lnTo>
                  <a:lnTo>
                    <a:pt x="38" y="16"/>
                  </a:lnTo>
                  <a:lnTo>
                    <a:pt x="40" y="16"/>
                  </a:lnTo>
                  <a:lnTo>
                    <a:pt x="45" y="17"/>
                  </a:lnTo>
                  <a:lnTo>
                    <a:pt x="46" y="15"/>
                  </a:lnTo>
                  <a:lnTo>
                    <a:pt x="48" y="13"/>
                  </a:lnTo>
                  <a:lnTo>
                    <a:pt x="48" y="11"/>
                  </a:lnTo>
                  <a:lnTo>
                    <a:pt x="48" y="10"/>
                  </a:lnTo>
                  <a:lnTo>
                    <a:pt x="51" y="9"/>
                  </a:lnTo>
                  <a:lnTo>
                    <a:pt x="52" y="9"/>
                  </a:lnTo>
                  <a:lnTo>
                    <a:pt x="54" y="10"/>
                  </a:lnTo>
                  <a:lnTo>
                    <a:pt x="57" y="12"/>
                  </a:lnTo>
                  <a:lnTo>
                    <a:pt x="60" y="13"/>
                  </a:lnTo>
                  <a:lnTo>
                    <a:pt x="60" y="12"/>
                  </a:lnTo>
                  <a:lnTo>
                    <a:pt x="62" y="11"/>
                  </a:lnTo>
                  <a:lnTo>
                    <a:pt x="63" y="9"/>
                  </a:lnTo>
                  <a:lnTo>
                    <a:pt x="65" y="9"/>
                  </a:lnTo>
                  <a:lnTo>
                    <a:pt x="66" y="9"/>
                  </a:lnTo>
                  <a:lnTo>
                    <a:pt x="67" y="9"/>
                  </a:lnTo>
                  <a:lnTo>
                    <a:pt x="69" y="10"/>
                  </a:lnTo>
                  <a:lnTo>
                    <a:pt x="70" y="9"/>
                  </a:lnTo>
                  <a:lnTo>
                    <a:pt x="72" y="8"/>
                  </a:lnTo>
                  <a:lnTo>
                    <a:pt x="74" y="5"/>
                  </a:lnTo>
                  <a:lnTo>
                    <a:pt x="75" y="4"/>
                  </a:lnTo>
                  <a:lnTo>
                    <a:pt x="77" y="3"/>
                  </a:lnTo>
                  <a:lnTo>
                    <a:pt x="78" y="2"/>
                  </a:lnTo>
                  <a:lnTo>
                    <a:pt x="78" y="1"/>
                  </a:lnTo>
                  <a:lnTo>
                    <a:pt x="80" y="0"/>
                  </a:lnTo>
                  <a:lnTo>
                    <a:pt x="82" y="2"/>
                  </a:lnTo>
                  <a:lnTo>
                    <a:pt x="84" y="3"/>
                  </a:lnTo>
                  <a:lnTo>
                    <a:pt x="84" y="5"/>
                  </a:lnTo>
                  <a:lnTo>
                    <a:pt x="84" y="9"/>
                  </a:lnTo>
                  <a:lnTo>
                    <a:pt x="81" y="9"/>
                  </a:lnTo>
                  <a:lnTo>
                    <a:pt x="80" y="10"/>
                  </a:lnTo>
                  <a:lnTo>
                    <a:pt x="80" y="14"/>
                  </a:lnTo>
                  <a:lnTo>
                    <a:pt x="80" y="15"/>
                  </a:lnTo>
                  <a:lnTo>
                    <a:pt x="81" y="16"/>
                  </a:lnTo>
                  <a:lnTo>
                    <a:pt x="84" y="16"/>
                  </a:lnTo>
                  <a:lnTo>
                    <a:pt x="84" y="14"/>
                  </a:lnTo>
                  <a:lnTo>
                    <a:pt x="89" y="12"/>
                  </a:lnTo>
                  <a:lnTo>
                    <a:pt x="90" y="11"/>
                  </a:lnTo>
                  <a:lnTo>
                    <a:pt x="92" y="9"/>
                  </a:lnTo>
                  <a:lnTo>
                    <a:pt x="93" y="9"/>
                  </a:lnTo>
                  <a:lnTo>
                    <a:pt x="90" y="5"/>
                  </a:lnTo>
                  <a:lnTo>
                    <a:pt x="95" y="3"/>
                  </a:lnTo>
                  <a:lnTo>
                    <a:pt x="96" y="5"/>
                  </a:lnTo>
                  <a:lnTo>
                    <a:pt x="98" y="5"/>
                  </a:lnTo>
                  <a:lnTo>
                    <a:pt x="99" y="7"/>
                  </a:lnTo>
                  <a:lnTo>
                    <a:pt x="102" y="11"/>
                  </a:lnTo>
                  <a:lnTo>
                    <a:pt x="104" y="14"/>
                  </a:lnTo>
                  <a:lnTo>
                    <a:pt x="105" y="13"/>
                  </a:lnTo>
                  <a:lnTo>
                    <a:pt x="108" y="14"/>
                  </a:lnTo>
                  <a:lnTo>
                    <a:pt x="108" y="15"/>
                  </a:lnTo>
                  <a:lnTo>
                    <a:pt x="111" y="14"/>
                  </a:lnTo>
                  <a:lnTo>
                    <a:pt x="117" y="13"/>
                  </a:lnTo>
                  <a:lnTo>
                    <a:pt x="120" y="14"/>
                  </a:lnTo>
                  <a:lnTo>
                    <a:pt x="120" y="17"/>
                  </a:lnTo>
                  <a:lnTo>
                    <a:pt x="122" y="18"/>
                  </a:lnTo>
                  <a:lnTo>
                    <a:pt x="121" y="20"/>
                  </a:lnTo>
                  <a:lnTo>
                    <a:pt x="121" y="21"/>
                  </a:lnTo>
                  <a:lnTo>
                    <a:pt x="120" y="21"/>
                  </a:lnTo>
                  <a:lnTo>
                    <a:pt x="119" y="23"/>
                  </a:lnTo>
                  <a:lnTo>
                    <a:pt x="117" y="25"/>
                  </a:lnTo>
                  <a:lnTo>
                    <a:pt x="117" y="26"/>
                  </a:lnTo>
                  <a:lnTo>
                    <a:pt x="120" y="31"/>
                  </a:lnTo>
                  <a:lnTo>
                    <a:pt x="122" y="31"/>
                  </a:lnTo>
                  <a:lnTo>
                    <a:pt x="123" y="31"/>
                  </a:lnTo>
                  <a:lnTo>
                    <a:pt x="122" y="33"/>
                  </a:lnTo>
                  <a:lnTo>
                    <a:pt x="125" y="33"/>
                  </a:lnTo>
                  <a:lnTo>
                    <a:pt x="125" y="34"/>
                  </a:lnTo>
                  <a:lnTo>
                    <a:pt x="129" y="37"/>
                  </a:lnTo>
                  <a:lnTo>
                    <a:pt x="129" y="41"/>
                  </a:lnTo>
                  <a:lnTo>
                    <a:pt x="131" y="45"/>
                  </a:lnTo>
                  <a:lnTo>
                    <a:pt x="132" y="47"/>
                  </a:lnTo>
                  <a:lnTo>
                    <a:pt x="132" y="49"/>
                  </a:lnTo>
                  <a:lnTo>
                    <a:pt x="133" y="50"/>
                  </a:lnTo>
                  <a:lnTo>
                    <a:pt x="132" y="53"/>
                  </a:lnTo>
                  <a:lnTo>
                    <a:pt x="131" y="53"/>
                  </a:lnTo>
                  <a:lnTo>
                    <a:pt x="129" y="54"/>
                  </a:lnTo>
                  <a:lnTo>
                    <a:pt x="131" y="56"/>
                  </a:lnTo>
                  <a:lnTo>
                    <a:pt x="129" y="59"/>
                  </a:lnTo>
                  <a:lnTo>
                    <a:pt x="126" y="60"/>
                  </a:lnTo>
                  <a:lnTo>
                    <a:pt x="124" y="62"/>
                  </a:lnTo>
                  <a:lnTo>
                    <a:pt x="122" y="63"/>
                  </a:lnTo>
                  <a:lnTo>
                    <a:pt x="120" y="63"/>
                  </a:lnTo>
                  <a:lnTo>
                    <a:pt x="119" y="63"/>
                  </a:lnTo>
                  <a:lnTo>
                    <a:pt x="116" y="65"/>
                  </a:lnTo>
                  <a:lnTo>
                    <a:pt x="114" y="66"/>
                  </a:lnTo>
                  <a:lnTo>
                    <a:pt x="114" y="68"/>
                  </a:lnTo>
                  <a:lnTo>
                    <a:pt x="111" y="70"/>
                  </a:lnTo>
                  <a:lnTo>
                    <a:pt x="109" y="67"/>
                  </a:lnTo>
                  <a:lnTo>
                    <a:pt x="108" y="65"/>
                  </a:lnTo>
                  <a:lnTo>
                    <a:pt x="107" y="65"/>
                  </a:lnTo>
                  <a:lnTo>
                    <a:pt x="105" y="66"/>
                  </a:lnTo>
                  <a:lnTo>
                    <a:pt x="104" y="67"/>
                  </a:lnTo>
                  <a:lnTo>
                    <a:pt x="101" y="69"/>
                  </a:lnTo>
                  <a:lnTo>
                    <a:pt x="102" y="72"/>
                  </a:lnTo>
                  <a:lnTo>
                    <a:pt x="99" y="73"/>
                  </a:lnTo>
                  <a:lnTo>
                    <a:pt x="98" y="74"/>
                  </a:lnTo>
                  <a:lnTo>
                    <a:pt x="96" y="74"/>
                  </a:lnTo>
                  <a:lnTo>
                    <a:pt x="96" y="76"/>
                  </a:lnTo>
                  <a:lnTo>
                    <a:pt x="95" y="75"/>
                  </a:lnTo>
                  <a:lnTo>
                    <a:pt x="93" y="75"/>
                  </a:lnTo>
                  <a:lnTo>
                    <a:pt x="95" y="79"/>
                  </a:lnTo>
                  <a:lnTo>
                    <a:pt x="96" y="80"/>
                  </a:lnTo>
                  <a:lnTo>
                    <a:pt x="96" y="84"/>
                  </a:lnTo>
                  <a:lnTo>
                    <a:pt x="96" y="85"/>
                  </a:lnTo>
                  <a:lnTo>
                    <a:pt x="98" y="86"/>
                  </a:lnTo>
                  <a:lnTo>
                    <a:pt x="98" y="88"/>
                  </a:lnTo>
                  <a:lnTo>
                    <a:pt x="96" y="91"/>
                  </a:lnTo>
                  <a:lnTo>
                    <a:pt x="96" y="93"/>
                  </a:lnTo>
                  <a:lnTo>
                    <a:pt x="96" y="94"/>
                  </a:lnTo>
                  <a:lnTo>
                    <a:pt x="93" y="95"/>
                  </a:lnTo>
                  <a:lnTo>
                    <a:pt x="90" y="95"/>
                  </a:lnTo>
                  <a:lnTo>
                    <a:pt x="87" y="97"/>
                  </a:lnTo>
                  <a:lnTo>
                    <a:pt x="84" y="99"/>
                  </a:lnTo>
                  <a:lnTo>
                    <a:pt x="84" y="102"/>
                  </a:lnTo>
                  <a:lnTo>
                    <a:pt x="82" y="107"/>
                  </a:lnTo>
                  <a:lnTo>
                    <a:pt x="84" y="107"/>
                  </a:lnTo>
                  <a:lnTo>
                    <a:pt x="84" y="111"/>
                  </a:lnTo>
                  <a:lnTo>
                    <a:pt x="86" y="114"/>
                  </a:lnTo>
                  <a:lnTo>
                    <a:pt x="84" y="117"/>
                  </a:lnTo>
                  <a:lnTo>
                    <a:pt x="81" y="119"/>
                  </a:lnTo>
                  <a:lnTo>
                    <a:pt x="80" y="122"/>
                  </a:lnTo>
                  <a:lnTo>
                    <a:pt x="82" y="123"/>
                  </a:lnTo>
                  <a:lnTo>
                    <a:pt x="84" y="124"/>
                  </a:lnTo>
                  <a:lnTo>
                    <a:pt x="82" y="126"/>
                  </a:lnTo>
                  <a:lnTo>
                    <a:pt x="81" y="127"/>
                  </a:lnTo>
                  <a:lnTo>
                    <a:pt x="80" y="129"/>
                  </a:lnTo>
                  <a:lnTo>
                    <a:pt x="80" y="130"/>
                  </a:lnTo>
                  <a:lnTo>
                    <a:pt x="78" y="131"/>
                  </a:lnTo>
                  <a:lnTo>
                    <a:pt x="74" y="132"/>
                  </a:lnTo>
                  <a:lnTo>
                    <a:pt x="72" y="134"/>
                  </a:lnTo>
                  <a:lnTo>
                    <a:pt x="74" y="136"/>
                  </a:lnTo>
                  <a:lnTo>
                    <a:pt x="74" y="138"/>
                  </a:lnTo>
                  <a:lnTo>
                    <a:pt x="72" y="139"/>
                  </a:lnTo>
                  <a:lnTo>
                    <a:pt x="72" y="143"/>
                  </a:lnTo>
                  <a:lnTo>
                    <a:pt x="72" y="145"/>
                  </a:lnTo>
                  <a:lnTo>
                    <a:pt x="70" y="146"/>
                  </a:lnTo>
                  <a:lnTo>
                    <a:pt x="72" y="148"/>
                  </a:lnTo>
                  <a:lnTo>
                    <a:pt x="70" y="150"/>
                  </a:lnTo>
                  <a:lnTo>
                    <a:pt x="69" y="152"/>
                  </a:lnTo>
                  <a:lnTo>
                    <a:pt x="66" y="154"/>
                  </a:lnTo>
                  <a:lnTo>
                    <a:pt x="66" y="155"/>
                  </a:lnTo>
                  <a:lnTo>
                    <a:pt x="69" y="159"/>
                  </a:lnTo>
                  <a:lnTo>
                    <a:pt x="67" y="161"/>
                  </a:lnTo>
                  <a:lnTo>
                    <a:pt x="69" y="163"/>
                  </a:lnTo>
                  <a:lnTo>
                    <a:pt x="67" y="163"/>
                  </a:lnTo>
                  <a:lnTo>
                    <a:pt x="69" y="164"/>
                  </a:lnTo>
                  <a:lnTo>
                    <a:pt x="66" y="164"/>
                  </a:lnTo>
                  <a:lnTo>
                    <a:pt x="65" y="167"/>
                  </a:lnTo>
                  <a:lnTo>
                    <a:pt x="65" y="170"/>
                  </a:lnTo>
                  <a:lnTo>
                    <a:pt x="66" y="172"/>
                  </a:lnTo>
                  <a:lnTo>
                    <a:pt x="67" y="174"/>
                  </a:lnTo>
                  <a:lnTo>
                    <a:pt x="63" y="175"/>
                  </a:lnTo>
                  <a:lnTo>
                    <a:pt x="60" y="174"/>
                  </a:lnTo>
                  <a:lnTo>
                    <a:pt x="60" y="172"/>
                  </a:lnTo>
                  <a:lnTo>
                    <a:pt x="58" y="170"/>
                  </a:lnTo>
                  <a:lnTo>
                    <a:pt x="54" y="168"/>
                  </a:lnTo>
                  <a:lnTo>
                    <a:pt x="54" y="170"/>
                  </a:lnTo>
                  <a:lnTo>
                    <a:pt x="51" y="170"/>
                  </a:lnTo>
                  <a:lnTo>
                    <a:pt x="50" y="171"/>
                  </a:lnTo>
                  <a:lnTo>
                    <a:pt x="48" y="172"/>
                  </a:lnTo>
                  <a:lnTo>
                    <a:pt x="46" y="172"/>
                  </a:lnTo>
                  <a:lnTo>
                    <a:pt x="41" y="174"/>
                  </a:lnTo>
                  <a:lnTo>
                    <a:pt x="40" y="175"/>
                  </a:lnTo>
                  <a:lnTo>
                    <a:pt x="38" y="175"/>
                  </a:lnTo>
                  <a:lnTo>
                    <a:pt x="36" y="175"/>
                  </a:lnTo>
                  <a:lnTo>
                    <a:pt x="36" y="177"/>
                  </a:lnTo>
                  <a:lnTo>
                    <a:pt x="33" y="176"/>
                  </a:lnTo>
                  <a:lnTo>
                    <a:pt x="33" y="177"/>
                  </a:lnTo>
                  <a:lnTo>
                    <a:pt x="28" y="179"/>
                  </a:lnTo>
                  <a:lnTo>
                    <a:pt x="27" y="179"/>
                  </a:lnTo>
                  <a:lnTo>
                    <a:pt x="26" y="179"/>
                  </a:lnTo>
                  <a:lnTo>
                    <a:pt x="26" y="177"/>
                  </a:lnTo>
                  <a:lnTo>
                    <a:pt x="24" y="175"/>
                  </a:lnTo>
                  <a:lnTo>
                    <a:pt x="21" y="174"/>
                  </a:lnTo>
                  <a:lnTo>
                    <a:pt x="24" y="172"/>
                  </a:lnTo>
                  <a:lnTo>
                    <a:pt x="24" y="170"/>
                  </a:lnTo>
                  <a:lnTo>
                    <a:pt x="25" y="167"/>
                  </a:lnTo>
                  <a:lnTo>
                    <a:pt x="26" y="164"/>
                  </a:lnTo>
                  <a:lnTo>
                    <a:pt x="28" y="163"/>
                  </a:lnTo>
                  <a:lnTo>
                    <a:pt x="29" y="160"/>
                  </a:lnTo>
                  <a:lnTo>
                    <a:pt x="33" y="161"/>
                  </a:lnTo>
                  <a:lnTo>
                    <a:pt x="36" y="159"/>
                  </a:lnTo>
                  <a:lnTo>
                    <a:pt x="36" y="158"/>
                  </a:lnTo>
                  <a:lnTo>
                    <a:pt x="34" y="157"/>
                  </a:lnTo>
                  <a:lnTo>
                    <a:pt x="36" y="155"/>
                  </a:lnTo>
                  <a:lnTo>
                    <a:pt x="34" y="154"/>
                  </a:lnTo>
                  <a:lnTo>
                    <a:pt x="31" y="152"/>
                  </a:lnTo>
                  <a:lnTo>
                    <a:pt x="29" y="151"/>
                  </a:lnTo>
                  <a:lnTo>
                    <a:pt x="29" y="150"/>
                  </a:lnTo>
                  <a:lnTo>
                    <a:pt x="27" y="151"/>
                  </a:lnTo>
                  <a:lnTo>
                    <a:pt x="25" y="151"/>
                  </a:lnTo>
                  <a:lnTo>
                    <a:pt x="24" y="152"/>
                  </a:lnTo>
                  <a:lnTo>
                    <a:pt x="21" y="154"/>
                  </a:lnTo>
                  <a:lnTo>
                    <a:pt x="19" y="154"/>
                  </a:lnTo>
                  <a:lnTo>
                    <a:pt x="18" y="155"/>
                  </a:lnTo>
                  <a:lnTo>
                    <a:pt x="15" y="155"/>
                  </a:lnTo>
                  <a:lnTo>
                    <a:pt x="13" y="151"/>
                  </a:lnTo>
                  <a:lnTo>
                    <a:pt x="12" y="150"/>
                  </a:lnTo>
                  <a:lnTo>
                    <a:pt x="12" y="148"/>
                  </a:lnTo>
                  <a:lnTo>
                    <a:pt x="13" y="146"/>
                  </a:lnTo>
                  <a:lnTo>
                    <a:pt x="10" y="143"/>
                  </a:lnTo>
                  <a:lnTo>
                    <a:pt x="11" y="140"/>
                  </a:lnTo>
                  <a:lnTo>
                    <a:pt x="12" y="137"/>
                  </a:lnTo>
                  <a:lnTo>
                    <a:pt x="13" y="135"/>
                  </a:lnTo>
                  <a:lnTo>
                    <a:pt x="13" y="133"/>
                  </a:lnTo>
                  <a:lnTo>
                    <a:pt x="13" y="131"/>
                  </a:lnTo>
                  <a:lnTo>
                    <a:pt x="14" y="130"/>
                  </a:lnTo>
                  <a:lnTo>
                    <a:pt x="19" y="127"/>
                  </a:lnTo>
                  <a:lnTo>
                    <a:pt x="19" y="126"/>
                  </a:lnTo>
                  <a:lnTo>
                    <a:pt x="18" y="126"/>
                  </a:lnTo>
                  <a:lnTo>
                    <a:pt x="14" y="127"/>
                  </a:lnTo>
                  <a:lnTo>
                    <a:pt x="12" y="127"/>
                  </a:lnTo>
                  <a:lnTo>
                    <a:pt x="11" y="127"/>
                  </a:lnTo>
                  <a:lnTo>
                    <a:pt x="12" y="123"/>
                  </a:lnTo>
                  <a:lnTo>
                    <a:pt x="14" y="119"/>
                  </a:lnTo>
                  <a:lnTo>
                    <a:pt x="15" y="117"/>
                  </a:lnTo>
                  <a:lnTo>
                    <a:pt x="14" y="114"/>
                  </a:lnTo>
                  <a:lnTo>
                    <a:pt x="11" y="113"/>
                  </a:lnTo>
                  <a:lnTo>
                    <a:pt x="8" y="112"/>
                  </a:lnTo>
                  <a:lnTo>
                    <a:pt x="8" y="111"/>
                  </a:lnTo>
                  <a:lnTo>
                    <a:pt x="7" y="110"/>
                  </a:lnTo>
                  <a:lnTo>
                    <a:pt x="7" y="107"/>
                  </a:lnTo>
                  <a:lnTo>
                    <a:pt x="9" y="103"/>
                  </a:lnTo>
                  <a:lnTo>
                    <a:pt x="8" y="101"/>
                  </a:lnTo>
                  <a:lnTo>
                    <a:pt x="5" y="99"/>
                  </a:lnTo>
                  <a:lnTo>
                    <a:pt x="5" y="98"/>
                  </a:lnTo>
                  <a:lnTo>
                    <a:pt x="5" y="97"/>
                  </a:lnTo>
                  <a:lnTo>
                    <a:pt x="7" y="93"/>
                  </a:lnTo>
                  <a:lnTo>
                    <a:pt x="7" y="89"/>
                  </a:lnTo>
                  <a:lnTo>
                    <a:pt x="3" y="89"/>
                  </a:lnTo>
                  <a:lnTo>
                    <a:pt x="1" y="90"/>
                  </a:lnTo>
                  <a:lnTo>
                    <a:pt x="0" y="90"/>
                  </a:lnTo>
                  <a:lnTo>
                    <a:pt x="0" y="89"/>
                  </a:lnTo>
                  <a:lnTo>
                    <a:pt x="0" y="87"/>
                  </a:lnTo>
                </a:path>
              </a:pathLst>
            </a:custGeom>
            <a:solidFill>
              <a:srgbClr val="CCFFFF"/>
            </a:solidFill>
            <a:ln w="12700">
              <a:solidFill>
                <a:srgbClr val="FFFF00"/>
              </a:solidFill>
              <a:round/>
              <a:headEnd/>
              <a:tailEnd/>
            </a:ln>
          </p:spPr>
          <p:txBody>
            <a:bodyPr/>
            <a:lstStyle/>
            <a:p>
              <a:endParaRPr lang="zh-CN" altLang="en-US"/>
            </a:p>
          </p:txBody>
        </p:sp>
        <p:sp>
          <p:nvSpPr>
            <p:cNvPr id="61500" name="Freeform 174">
              <a:extLst>
                <a:ext uri="{FF2B5EF4-FFF2-40B4-BE49-F238E27FC236}">
                  <a16:creationId xmlns:a16="http://schemas.microsoft.com/office/drawing/2014/main" id="{944BC832-6E18-491C-86E5-6911A4EC8AA7}"/>
                </a:ext>
              </a:extLst>
            </p:cNvPr>
            <p:cNvSpPr>
              <a:spLocks/>
            </p:cNvSpPr>
            <p:nvPr/>
          </p:nvSpPr>
          <p:spPr bwMode="auto">
            <a:xfrm>
              <a:off x="3231" y="2287"/>
              <a:ext cx="124" cy="150"/>
            </a:xfrm>
            <a:custGeom>
              <a:avLst/>
              <a:gdLst>
                <a:gd name="T0" fmla="*/ 4 w 124"/>
                <a:gd name="T1" fmla="*/ 93 h 150"/>
                <a:gd name="T2" fmla="*/ 12 w 124"/>
                <a:gd name="T3" fmla="*/ 79 h 150"/>
                <a:gd name="T4" fmla="*/ 15 w 124"/>
                <a:gd name="T5" fmla="*/ 71 h 150"/>
                <a:gd name="T6" fmla="*/ 16 w 124"/>
                <a:gd name="T7" fmla="*/ 56 h 150"/>
                <a:gd name="T8" fmla="*/ 28 w 124"/>
                <a:gd name="T9" fmla="*/ 42 h 150"/>
                <a:gd name="T10" fmla="*/ 29 w 124"/>
                <a:gd name="T11" fmla="*/ 28 h 150"/>
                <a:gd name="T12" fmla="*/ 33 w 124"/>
                <a:gd name="T13" fmla="*/ 21 h 150"/>
                <a:gd name="T14" fmla="*/ 42 w 124"/>
                <a:gd name="T15" fmla="*/ 16 h 150"/>
                <a:gd name="T16" fmla="*/ 53 w 124"/>
                <a:gd name="T17" fmla="*/ 12 h 150"/>
                <a:gd name="T18" fmla="*/ 61 w 124"/>
                <a:gd name="T19" fmla="*/ 3 h 150"/>
                <a:gd name="T20" fmla="*/ 74 w 124"/>
                <a:gd name="T21" fmla="*/ 3 h 150"/>
                <a:gd name="T22" fmla="*/ 77 w 124"/>
                <a:gd name="T23" fmla="*/ 16 h 150"/>
                <a:gd name="T24" fmla="*/ 86 w 124"/>
                <a:gd name="T25" fmla="*/ 26 h 150"/>
                <a:gd name="T26" fmla="*/ 98 w 124"/>
                <a:gd name="T27" fmla="*/ 20 h 150"/>
                <a:gd name="T28" fmla="*/ 108 w 124"/>
                <a:gd name="T29" fmla="*/ 26 h 150"/>
                <a:gd name="T30" fmla="*/ 119 w 124"/>
                <a:gd name="T31" fmla="*/ 24 h 150"/>
                <a:gd name="T32" fmla="*/ 117 w 124"/>
                <a:gd name="T33" fmla="*/ 26 h 150"/>
                <a:gd name="T34" fmla="*/ 123 w 124"/>
                <a:gd name="T35" fmla="*/ 31 h 150"/>
                <a:gd name="T36" fmla="*/ 117 w 124"/>
                <a:gd name="T37" fmla="*/ 37 h 150"/>
                <a:gd name="T38" fmla="*/ 115 w 124"/>
                <a:gd name="T39" fmla="*/ 42 h 150"/>
                <a:gd name="T40" fmla="*/ 113 w 124"/>
                <a:gd name="T41" fmla="*/ 49 h 150"/>
                <a:gd name="T42" fmla="*/ 111 w 124"/>
                <a:gd name="T43" fmla="*/ 48 h 150"/>
                <a:gd name="T44" fmla="*/ 108 w 124"/>
                <a:gd name="T45" fmla="*/ 46 h 150"/>
                <a:gd name="T46" fmla="*/ 102 w 124"/>
                <a:gd name="T47" fmla="*/ 42 h 150"/>
                <a:gd name="T48" fmla="*/ 101 w 124"/>
                <a:gd name="T49" fmla="*/ 45 h 150"/>
                <a:gd name="T50" fmla="*/ 106 w 124"/>
                <a:gd name="T51" fmla="*/ 51 h 150"/>
                <a:gd name="T52" fmla="*/ 101 w 124"/>
                <a:gd name="T53" fmla="*/ 56 h 150"/>
                <a:gd name="T54" fmla="*/ 108 w 124"/>
                <a:gd name="T55" fmla="*/ 56 h 150"/>
                <a:gd name="T56" fmla="*/ 103 w 124"/>
                <a:gd name="T57" fmla="*/ 64 h 150"/>
                <a:gd name="T58" fmla="*/ 93 w 124"/>
                <a:gd name="T59" fmla="*/ 67 h 150"/>
                <a:gd name="T60" fmla="*/ 106 w 124"/>
                <a:gd name="T61" fmla="*/ 70 h 150"/>
                <a:gd name="T62" fmla="*/ 103 w 124"/>
                <a:gd name="T63" fmla="*/ 79 h 150"/>
                <a:gd name="T64" fmla="*/ 104 w 124"/>
                <a:gd name="T65" fmla="*/ 85 h 150"/>
                <a:gd name="T66" fmla="*/ 104 w 124"/>
                <a:gd name="T67" fmla="*/ 89 h 150"/>
                <a:gd name="T68" fmla="*/ 101 w 124"/>
                <a:gd name="T69" fmla="*/ 84 h 150"/>
                <a:gd name="T70" fmla="*/ 93 w 124"/>
                <a:gd name="T71" fmla="*/ 90 h 150"/>
                <a:gd name="T72" fmla="*/ 98 w 124"/>
                <a:gd name="T73" fmla="*/ 93 h 150"/>
                <a:gd name="T74" fmla="*/ 92 w 124"/>
                <a:gd name="T75" fmla="*/ 97 h 150"/>
                <a:gd name="T76" fmla="*/ 90 w 124"/>
                <a:gd name="T77" fmla="*/ 92 h 150"/>
                <a:gd name="T78" fmla="*/ 86 w 124"/>
                <a:gd name="T79" fmla="*/ 99 h 150"/>
                <a:gd name="T80" fmla="*/ 89 w 124"/>
                <a:gd name="T81" fmla="*/ 105 h 150"/>
                <a:gd name="T82" fmla="*/ 80 w 124"/>
                <a:gd name="T83" fmla="*/ 105 h 150"/>
                <a:gd name="T84" fmla="*/ 84 w 124"/>
                <a:gd name="T85" fmla="*/ 110 h 150"/>
                <a:gd name="T86" fmla="*/ 79 w 124"/>
                <a:gd name="T87" fmla="*/ 116 h 150"/>
                <a:gd name="T88" fmla="*/ 71 w 124"/>
                <a:gd name="T89" fmla="*/ 116 h 150"/>
                <a:gd name="T90" fmla="*/ 68 w 124"/>
                <a:gd name="T91" fmla="*/ 119 h 150"/>
                <a:gd name="T92" fmla="*/ 61 w 124"/>
                <a:gd name="T93" fmla="*/ 119 h 150"/>
                <a:gd name="T94" fmla="*/ 59 w 124"/>
                <a:gd name="T95" fmla="*/ 123 h 150"/>
                <a:gd name="T96" fmla="*/ 64 w 124"/>
                <a:gd name="T97" fmla="*/ 129 h 150"/>
                <a:gd name="T98" fmla="*/ 58 w 124"/>
                <a:gd name="T99" fmla="*/ 136 h 150"/>
                <a:gd name="T100" fmla="*/ 55 w 124"/>
                <a:gd name="T101" fmla="*/ 137 h 150"/>
                <a:gd name="T102" fmla="*/ 53 w 124"/>
                <a:gd name="T103" fmla="*/ 140 h 150"/>
                <a:gd name="T104" fmla="*/ 49 w 124"/>
                <a:gd name="T105" fmla="*/ 141 h 150"/>
                <a:gd name="T106" fmla="*/ 49 w 124"/>
                <a:gd name="T107" fmla="*/ 145 h 150"/>
                <a:gd name="T108" fmla="*/ 46 w 124"/>
                <a:gd name="T109" fmla="*/ 144 h 150"/>
                <a:gd name="T110" fmla="*/ 36 w 124"/>
                <a:gd name="T111" fmla="*/ 141 h 150"/>
                <a:gd name="T112" fmla="*/ 31 w 124"/>
                <a:gd name="T113" fmla="*/ 126 h 150"/>
                <a:gd name="T114" fmla="*/ 19 w 124"/>
                <a:gd name="T115" fmla="*/ 118 h 150"/>
                <a:gd name="T116" fmla="*/ 12 w 124"/>
                <a:gd name="T117" fmla="*/ 114 h 150"/>
                <a:gd name="T118" fmla="*/ 0 w 124"/>
                <a:gd name="T119" fmla="*/ 109 h 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
                <a:gd name="T181" fmla="*/ 0 h 150"/>
                <a:gd name="T182" fmla="*/ 124 w 124"/>
                <a:gd name="T183" fmla="*/ 150 h 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 h="150">
                  <a:moveTo>
                    <a:pt x="0" y="103"/>
                  </a:moveTo>
                  <a:lnTo>
                    <a:pt x="0" y="101"/>
                  </a:lnTo>
                  <a:lnTo>
                    <a:pt x="1" y="100"/>
                  </a:lnTo>
                  <a:lnTo>
                    <a:pt x="3" y="98"/>
                  </a:lnTo>
                  <a:lnTo>
                    <a:pt x="4" y="96"/>
                  </a:lnTo>
                  <a:lnTo>
                    <a:pt x="3" y="94"/>
                  </a:lnTo>
                  <a:lnTo>
                    <a:pt x="4" y="93"/>
                  </a:lnTo>
                  <a:lnTo>
                    <a:pt x="4" y="91"/>
                  </a:lnTo>
                  <a:lnTo>
                    <a:pt x="5" y="87"/>
                  </a:lnTo>
                  <a:lnTo>
                    <a:pt x="7" y="86"/>
                  </a:lnTo>
                  <a:lnTo>
                    <a:pt x="8" y="84"/>
                  </a:lnTo>
                  <a:lnTo>
                    <a:pt x="6" y="82"/>
                  </a:lnTo>
                  <a:lnTo>
                    <a:pt x="8" y="80"/>
                  </a:lnTo>
                  <a:lnTo>
                    <a:pt x="12" y="79"/>
                  </a:lnTo>
                  <a:lnTo>
                    <a:pt x="12" y="78"/>
                  </a:lnTo>
                  <a:lnTo>
                    <a:pt x="12" y="77"/>
                  </a:lnTo>
                  <a:lnTo>
                    <a:pt x="13" y="76"/>
                  </a:lnTo>
                  <a:lnTo>
                    <a:pt x="14" y="76"/>
                  </a:lnTo>
                  <a:lnTo>
                    <a:pt x="15" y="74"/>
                  </a:lnTo>
                  <a:lnTo>
                    <a:pt x="16" y="72"/>
                  </a:lnTo>
                  <a:lnTo>
                    <a:pt x="15" y="71"/>
                  </a:lnTo>
                  <a:lnTo>
                    <a:pt x="12" y="70"/>
                  </a:lnTo>
                  <a:lnTo>
                    <a:pt x="14" y="67"/>
                  </a:lnTo>
                  <a:lnTo>
                    <a:pt x="16" y="65"/>
                  </a:lnTo>
                  <a:lnTo>
                    <a:pt x="18" y="65"/>
                  </a:lnTo>
                  <a:lnTo>
                    <a:pt x="19" y="62"/>
                  </a:lnTo>
                  <a:lnTo>
                    <a:pt x="16" y="59"/>
                  </a:lnTo>
                  <a:lnTo>
                    <a:pt x="16" y="56"/>
                  </a:lnTo>
                  <a:lnTo>
                    <a:pt x="15" y="55"/>
                  </a:lnTo>
                  <a:lnTo>
                    <a:pt x="16" y="50"/>
                  </a:lnTo>
                  <a:lnTo>
                    <a:pt x="17" y="48"/>
                  </a:lnTo>
                  <a:lnTo>
                    <a:pt x="21" y="45"/>
                  </a:lnTo>
                  <a:lnTo>
                    <a:pt x="23" y="44"/>
                  </a:lnTo>
                  <a:lnTo>
                    <a:pt x="25" y="44"/>
                  </a:lnTo>
                  <a:lnTo>
                    <a:pt x="28" y="42"/>
                  </a:lnTo>
                  <a:lnTo>
                    <a:pt x="29" y="41"/>
                  </a:lnTo>
                  <a:lnTo>
                    <a:pt x="29" y="39"/>
                  </a:lnTo>
                  <a:lnTo>
                    <a:pt x="31" y="37"/>
                  </a:lnTo>
                  <a:lnTo>
                    <a:pt x="31" y="35"/>
                  </a:lnTo>
                  <a:lnTo>
                    <a:pt x="29" y="33"/>
                  </a:lnTo>
                  <a:lnTo>
                    <a:pt x="30" y="32"/>
                  </a:lnTo>
                  <a:lnTo>
                    <a:pt x="29" y="28"/>
                  </a:lnTo>
                  <a:lnTo>
                    <a:pt x="27" y="28"/>
                  </a:lnTo>
                  <a:lnTo>
                    <a:pt x="26" y="24"/>
                  </a:lnTo>
                  <a:lnTo>
                    <a:pt x="27" y="24"/>
                  </a:lnTo>
                  <a:lnTo>
                    <a:pt x="29" y="25"/>
                  </a:lnTo>
                  <a:lnTo>
                    <a:pt x="29" y="23"/>
                  </a:lnTo>
                  <a:lnTo>
                    <a:pt x="31" y="23"/>
                  </a:lnTo>
                  <a:lnTo>
                    <a:pt x="33" y="21"/>
                  </a:lnTo>
                  <a:lnTo>
                    <a:pt x="35" y="20"/>
                  </a:lnTo>
                  <a:lnTo>
                    <a:pt x="34" y="17"/>
                  </a:lnTo>
                  <a:lnTo>
                    <a:pt x="36" y="16"/>
                  </a:lnTo>
                  <a:lnTo>
                    <a:pt x="38" y="15"/>
                  </a:lnTo>
                  <a:lnTo>
                    <a:pt x="39" y="13"/>
                  </a:lnTo>
                  <a:lnTo>
                    <a:pt x="40" y="13"/>
                  </a:lnTo>
                  <a:lnTo>
                    <a:pt x="42" y="16"/>
                  </a:lnTo>
                  <a:lnTo>
                    <a:pt x="45" y="18"/>
                  </a:lnTo>
                  <a:lnTo>
                    <a:pt x="47" y="16"/>
                  </a:lnTo>
                  <a:lnTo>
                    <a:pt x="48" y="15"/>
                  </a:lnTo>
                  <a:lnTo>
                    <a:pt x="49" y="13"/>
                  </a:lnTo>
                  <a:lnTo>
                    <a:pt x="51" y="12"/>
                  </a:lnTo>
                  <a:lnTo>
                    <a:pt x="52" y="12"/>
                  </a:lnTo>
                  <a:lnTo>
                    <a:pt x="53" y="12"/>
                  </a:lnTo>
                  <a:lnTo>
                    <a:pt x="55" y="12"/>
                  </a:lnTo>
                  <a:lnTo>
                    <a:pt x="57" y="10"/>
                  </a:lnTo>
                  <a:lnTo>
                    <a:pt x="59" y="8"/>
                  </a:lnTo>
                  <a:lnTo>
                    <a:pt x="61" y="8"/>
                  </a:lnTo>
                  <a:lnTo>
                    <a:pt x="63" y="5"/>
                  </a:lnTo>
                  <a:lnTo>
                    <a:pt x="61" y="3"/>
                  </a:lnTo>
                  <a:lnTo>
                    <a:pt x="63" y="2"/>
                  </a:lnTo>
                  <a:lnTo>
                    <a:pt x="65" y="3"/>
                  </a:lnTo>
                  <a:lnTo>
                    <a:pt x="67" y="1"/>
                  </a:lnTo>
                  <a:lnTo>
                    <a:pt x="68" y="1"/>
                  </a:lnTo>
                  <a:lnTo>
                    <a:pt x="71" y="0"/>
                  </a:lnTo>
                  <a:lnTo>
                    <a:pt x="73" y="1"/>
                  </a:lnTo>
                  <a:lnTo>
                    <a:pt x="74" y="3"/>
                  </a:lnTo>
                  <a:lnTo>
                    <a:pt x="73" y="4"/>
                  </a:lnTo>
                  <a:lnTo>
                    <a:pt x="74" y="5"/>
                  </a:lnTo>
                  <a:lnTo>
                    <a:pt x="73" y="8"/>
                  </a:lnTo>
                  <a:lnTo>
                    <a:pt x="73" y="11"/>
                  </a:lnTo>
                  <a:lnTo>
                    <a:pt x="74" y="12"/>
                  </a:lnTo>
                  <a:lnTo>
                    <a:pt x="76" y="15"/>
                  </a:lnTo>
                  <a:lnTo>
                    <a:pt x="77" y="16"/>
                  </a:lnTo>
                  <a:lnTo>
                    <a:pt x="79" y="23"/>
                  </a:lnTo>
                  <a:lnTo>
                    <a:pt x="77" y="24"/>
                  </a:lnTo>
                  <a:lnTo>
                    <a:pt x="79" y="25"/>
                  </a:lnTo>
                  <a:lnTo>
                    <a:pt x="80" y="25"/>
                  </a:lnTo>
                  <a:lnTo>
                    <a:pt x="86" y="25"/>
                  </a:lnTo>
                  <a:lnTo>
                    <a:pt x="86" y="26"/>
                  </a:lnTo>
                  <a:lnTo>
                    <a:pt x="89" y="25"/>
                  </a:lnTo>
                  <a:lnTo>
                    <a:pt x="92" y="24"/>
                  </a:lnTo>
                  <a:lnTo>
                    <a:pt x="92" y="22"/>
                  </a:lnTo>
                  <a:lnTo>
                    <a:pt x="93" y="23"/>
                  </a:lnTo>
                  <a:lnTo>
                    <a:pt x="96" y="17"/>
                  </a:lnTo>
                  <a:lnTo>
                    <a:pt x="98" y="17"/>
                  </a:lnTo>
                  <a:lnTo>
                    <a:pt x="98" y="20"/>
                  </a:lnTo>
                  <a:lnTo>
                    <a:pt x="101" y="21"/>
                  </a:lnTo>
                  <a:lnTo>
                    <a:pt x="102" y="25"/>
                  </a:lnTo>
                  <a:lnTo>
                    <a:pt x="104" y="28"/>
                  </a:lnTo>
                  <a:lnTo>
                    <a:pt x="106" y="28"/>
                  </a:lnTo>
                  <a:lnTo>
                    <a:pt x="108" y="28"/>
                  </a:lnTo>
                  <a:lnTo>
                    <a:pt x="108" y="26"/>
                  </a:lnTo>
                  <a:lnTo>
                    <a:pt x="109" y="26"/>
                  </a:lnTo>
                  <a:lnTo>
                    <a:pt x="111" y="25"/>
                  </a:lnTo>
                  <a:lnTo>
                    <a:pt x="113" y="25"/>
                  </a:lnTo>
                  <a:lnTo>
                    <a:pt x="116" y="24"/>
                  </a:lnTo>
                  <a:lnTo>
                    <a:pt x="117" y="24"/>
                  </a:lnTo>
                  <a:lnTo>
                    <a:pt x="118" y="24"/>
                  </a:lnTo>
                  <a:lnTo>
                    <a:pt x="119" y="24"/>
                  </a:lnTo>
                  <a:lnTo>
                    <a:pt x="121" y="26"/>
                  </a:lnTo>
                  <a:lnTo>
                    <a:pt x="122" y="28"/>
                  </a:lnTo>
                  <a:lnTo>
                    <a:pt x="121" y="28"/>
                  </a:lnTo>
                  <a:lnTo>
                    <a:pt x="119" y="28"/>
                  </a:lnTo>
                  <a:lnTo>
                    <a:pt x="119" y="26"/>
                  </a:lnTo>
                  <a:lnTo>
                    <a:pt x="117" y="26"/>
                  </a:lnTo>
                  <a:lnTo>
                    <a:pt x="115" y="28"/>
                  </a:lnTo>
                  <a:lnTo>
                    <a:pt x="115" y="29"/>
                  </a:lnTo>
                  <a:lnTo>
                    <a:pt x="117" y="28"/>
                  </a:lnTo>
                  <a:lnTo>
                    <a:pt x="119" y="30"/>
                  </a:lnTo>
                  <a:lnTo>
                    <a:pt x="121" y="29"/>
                  </a:lnTo>
                  <a:lnTo>
                    <a:pt x="121" y="30"/>
                  </a:lnTo>
                  <a:lnTo>
                    <a:pt x="123" y="31"/>
                  </a:lnTo>
                  <a:lnTo>
                    <a:pt x="122" y="32"/>
                  </a:lnTo>
                  <a:lnTo>
                    <a:pt x="121" y="33"/>
                  </a:lnTo>
                  <a:lnTo>
                    <a:pt x="119" y="33"/>
                  </a:lnTo>
                  <a:lnTo>
                    <a:pt x="119" y="34"/>
                  </a:lnTo>
                  <a:lnTo>
                    <a:pt x="118" y="36"/>
                  </a:lnTo>
                  <a:lnTo>
                    <a:pt x="117" y="37"/>
                  </a:lnTo>
                  <a:lnTo>
                    <a:pt x="118" y="37"/>
                  </a:lnTo>
                  <a:lnTo>
                    <a:pt x="118" y="38"/>
                  </a:lnTo>
                  <a:lnTo>
                    <a:pt x="116" y="38"/>
                  </a:lnTo>
                  <a:lnTo>
                    <a:pt x="115" y="39"/>
                  </a:lnTo>
                  <a:lnTo>
                    <a:pt x="113" y="41"/>
                  </a:lnTo>
                  <a:lnTo>
                    <a:pt x="113" y="43"/>
                  </a:lnTo>
                  <a:lnTo>
                    <a:pt x="115" y="42"/>
                  </a:lnTo>
                  <a:lnTo>
                    <a:pt x="115" y="45"/>
                  </a:lnTo>
                  <a:lnTo>
                    <a:pt x="116" y="45"/>
                  </a:lnTo>
                  <a:lnTo>
                    <a:pt x="115" y="46"/>
                  </a:lnTo>
                  <a:lnTo>
                    <a:pt x="115" y="48"/>
                  </a:lnTo>
                  <a:lnTo>
                    <a:pt x="115" y="49"/>
                  </a:lnTo>
                  <a:lnTo>
                    <a:pt x="114" y="48"/>
                  </a:lnTo>
                  <a:lnTo>
                    <a:pt x="113" y="49"/>
                  </a:lnTo>
                  <a:lnTo>
                    <a:pt x="111" y="49"/>
                  </a:lnTo>
                  <a:lnTo>
                    <a:pt x="110" y="51"/>
                  </a:lnTo>
                  <a:lnTo>
                    <a:pt x="109" y="52"/>
                  </a:lnTo>
                  <a:lnTo>
                    <a:pt x="109" y="50"/>
                  </a:lnTo>
                  <a:lnTo>
                    <a:pt x="109" y="49"/>
                  </a:lnTo>
                  <a:lnTo>
                    <a:pt x="110" y="49"/>
                  </a:lnTo>
                  <a:lnTo>
                    <a:pt x="111" y="48"/>
                  </a:lnTo>
                  <a:lnTo>
                    <a:pt x="114" y="43"/>
                  </a:lnTo>
                  <a:lnTo>
                    <a:pt x="110" y="43"/>
                  </a:lnTo>
                  <a:lnTo>
                    <a:pt x="110" y="45"/>
                  </a:lnTo>
                  <a:lnTo>
                    <a:pt x="110" y="46"/>
                  </a:lnTo>
                  <a:lnTo>
                    <a:pt x="109" y="49"/>
                  </a:lnTo>
                  <a:lnTo>
                    <a:pt x="109" y="46"/>
                  </a:lnTo>
                  <a:lnTo>
                    <a:pt x="108" y="46"/>
                  </a:lnTo>
                  <a:lnTo>
                    <a:pt x="108" y="44"/>
                  </a:lnTo>
                  <a:lnTo>
                    <a:pt x="108" y="43"/>
                  </a:lnTo>
                  <a:lnTo>
                    <a:pt x="106" y="43"/>
                  </a:lnTo>
                  <a:lnTo>
                    <a:pt x="105" y="46"/>
                  </a:lnTo>
                  <a:lnTo>
                    <a:pt x="104" y="43"/>
                  </a:lnTo>
                  <a:lnTo>
                    <a:pt x="102" y="42"/>
                  </a:lnTo>
                  <a:lnTo>
                    <a:pt x="103" y="45"/>
                  </a:lnTo>
                  <a:lnTo>
                    <a:pt x="104" y="46"/>
                  </a:lnTo>
                  <a:lnTo>
                    <a:pt x="105" y="48"/>
                  </a:lnTo>
                  <a:lnTo>
                    <a:pt x="105" y="49"/>
                  </a:lnTo>
                  <a:lnTo>
                    <a:pt x="103" y="49"/>
                  </a:lnTo>
                  <a:lnTo>
                    <a:pt x="103" y="46"/>
                  </a:lnTo>
                  <a:lnTo>
                    <a:pt x="101" y="45"/>
                  </a:lnTo>
                  <a:lnTo>
                    <a:pt x="101" y="44"/>
                  </a:lnTo>
                  <a:lnTo>
                    <a:pt x="101" y="45"/>
                  </a:lnTo>
                  <a:lnTo>
                    <a:pt x="99" y="46"/>
                  </a:lnTo>
                  <a:lnTo>
                    <a:pt x="99" y="49"/>
                  </a:lnTo>
                  <a:lnTo>
                    <a:pt x="101" y="50"/>
                  </a:lnTo>
                  <a:lnTo>
                    <a:pt x="104" y="50"/>
                  </a:lnTo>
                  <a:lnTo>
                    <a:pt x="106" y="51"/>
                  </a:lnTo>
                  <a:lnTo>
                    <a:pt x="108" y="53"/>
                  </a:lnTo>
                  <a:lnTo>
                    <a:pt x="108" y="55"/>
                  </a:lnTo>
                  <a:lnTo>
                    <a:pt x="104" y="54"/>
                  </a:lnTo>
                  <a:lnTo>
                    <a:pt x="103" y="53"/>
                  </a:lnTo>
                  <a:lnTo>
                    <a:pt x="101" y="54"/>
                  </a:lnTo>
                  <a:lnTo>
                    <a:pt x="101" y="56"/>
                  </a:lnTo>
                  <a:lnTo>
                    <a:pt x="103" y="56"/>
                  </a:lnTo>
                  <a:lnTo>
                    <a:pt x="104" y="57"/>
                  </a:lnTo>
                  <a:lnTo>
                    <a:pt x="104" y="58"/>
                  </a:lnTo>
                  <a:lnTo>
                    <a:pt x="105" y="58"/>
                  </a:lnTo>
                  <a:lnTo>
                    <a:pt x="106" y="58"/>
                  </a:lnTo>
                  <a:lnTo>
                    <a:pt x="108" y="57"/>
                  </a:lnTo>
                  <a:lnTo>
                    <a:pt x="108" y="56"/>
                  </a:lnTo>
                  <a:lnTo>
                    <a:pt x="110" y="58"/>
                  </a:lnTo>
                  <a:lnTo>
                    <a:pt x="111" y="58"/>
                  </a:lnTo>
                  <a:lnTo>
                    <a:pt x="109" y="58"/>
                  </a:lnTo>
                  <a:lnTo>
                    <a:pt x="109" y="59"/>
                  </a:lnTo>
                  <a:lnTo>
                    <a:pt x="105" y="60"/>
                  </a:lnTo>
                  <a:lnTo>
                    <a:pt x="104" y="61"/>
                  </a:lnTo>
                  <a:lnTo>
                    <a:pt x="103" y="64"/>
                  </a:lnTo>
                  <a:lnTo>
                    <a:pt x="102" y="65"/>
                  </a:lnTo>
                  <a:lnTo>
                    <a:pt x="101" y="65"/>
                  </a:lnTo>
                  <a:lnTo>
                    <a:pt x="101" y="67"/>
                  </a:lnTo>
                  <a:lnTo>
                    <a:pt x="98" y="69"/>
                  </a:lnTo>
                  <a:lnTo>
                    <a:pt x="93" y="67"/>
                  </a:lnTo>
                  <a:lnTo>
                    <a:pt x="92" y="67"/>
                  </a:lnTo>
                  <a:lnTo>
                    <a:pt x="93" y="71"/>
                  </a:lnTo>
                  <a:lnTo>
                    <a:pt x="98" y="71"/>
                  </a:lnTo>
                  <a:lnTo>
                    <a:pt x="101" y="70"/>
                  </a:lnTo>
                  <a:lnTo>
                    <a:pt x="101" y="69"/>
                  </a:lnTo>
                  <a:lnTo>
                    <a:pt x="108" y="69"/>
                  </a:lnTo>
                  <a:lnTo>
                    <a:pt x="106" y="70"/>
                  </a:lnTo>
                  <a:lnTo>
                    <a:pt x="106" y="71"/>
                  </a:lnTo>
                  <a:lnTo>
                    <a:pt x="105" y="72"/>
                  </a:lnTo>
                  <a:lnTo>
                    <a:pt x="104" y="74"/>
                  </a:lnTo>
                  <a:lnTo>
                    <a:pt x="105" y="76"/>
                  </a:lnTo>
                  <a:lnTo>
                    <a:pt x="105" y="78"/>
                  </a:lnTo>
                  <a:lnTo>
                    <a:pt x="104" y="79"/>
                  </a:lnTo>
                  <a:lnTo>
                    <a:pt x="103" y="79"/>
                  </a:lnTo>
                  <a:lnTo>
                    <a:pt x="102" y="79"/>
                  </a:lnTo>
                  <a:lnTo>
                    <a:pt x="101" y="79"/>
                  </a:lnTo>
                  <a:lnTo>
                    <a:pt x="101" y="80"/>
                  </a:lnTo>
                  <a:lnTo>
                    <a:pt x="101" y="82"/>
                  </a:lnTo>
                  <a:lnTo>
                    <a:pt x="102" y="83"/>
                  </a:lnTo>
                  <a:lnTo>
                    <a:pt x="104" y="83"/>
                  </a:lnTo>
                  <a:lnTo>
                    <a:pt x="104" y="85"/>
                  </a:lnTo>
                  <a:lnTo>
                    <a:pt x="108" y="87"/>
                  </a:lnTo>
                  <a:lnTo>
                    <a:pt x="108" y="89"/>
                  </a:lnTo>
                  <a:lnTo>
                    <a:pt x="106" y="90"/>
                  </a:lnTo>
                  <a:lnTo>
                    <a:pt x="105" y="87"/>
                  </a:lnTo>
                  <a:lnTo>
                    <a:pt x="106" y="87"/>
                  </a:lnTo>
                  <a:lnTo>
                    <a:pt x="104" y="87"/>
                  </a:lnTo>
                  <a:lnTo>
                    <a:pt x="104" y="89"/>
                  </a:lnTo>
                  <a:lnTo>
                    <a:pt x="103" y="90"/>
                  </a:lnTo>
                  <a:lnTo>
                    <a:pt x="102" y="89"/>
                  </a:lnTo>
                  <a:lnTo>
                    <a:pt x="103" y="87"/>
                  </a:lnTo>
                  <a:lnTo>
                    <a:pt x="102" y="86"/>
                  </a:lnTo>
                  <a:lnTo>
                    <a:pt x="101" y="86"/>
                  </a:lnTo>
                  <a:lnTo>
                    <a:pt x="101" y="87"/>
                  </a:lnTo>
                  <a:lnTo>
                    <a:pt x="101" y="84"/>
                  </a:lnTo>
                  <a:lnTo>
                    <a:pt x="98" y="84"/>
                  </a:lnTo>
                  <a:lnTo>
                    <a:pt x="98" y="82"/>
                  </a:lnTo>
                  <a:lnTo>
                    <a:pt x="96" y="83"/>
                  </a:lnTo>
                  <a:lnTo>
                    <a:pt x="96" y="87"/>
                  </a:lnTo>
                  <a:lnTo>
                    <a:pt x="95" y="87"/>
                  </a:lnTo>
                  <a:lnTo>
                    <a:pt x="92" y="89"/>
                  </a:lnTo>
                  <a:lnTo>
                    <a:pt x="93" y="90"/>
                  </a:lnTo>
                  <a:lnTo>
                    <a:pt x="93" y="91"/>
                  </a:lnTo>
                  <a:lnTo>
                    <a:pt x="96" y="91"/>
                  </a:lnTo>
                  <a:lnTo>
                    <a:pt x="96" y="92"/>
                  </a:lnTo>
                  <a:lnTo>
                    <a:pt x="96" y="93"/>
                  </a:lnTo>
                  <a:lnTo>
                    <a:pt x="97" y="91"/>
                  </a:lnTo>
                  <a:lnTo>
                    <a:pt x="98" y="92"/>
                  </a:lnTo>
                  <a:lnTo>
                    <a:pt x="98" y="93"/>
                  </a:lnTo>
                  <a:lnTo>
                    <a:pt x="97" y="95"/>
                  </a:lnTo>
                  <a:lnTo>
                    <a:pt x="95" y="95"/>
                  </a:lnTo>
                  <a:lnTo>
                    <a:pt x="93" y="93"/>
                  </a:lnTo>
                  <a:lnTo>
                    <a:pt x="92" y="96"/>
                  </a:lnTo>
                  <a:lnTo>
                    <a:pt x="95" y="97"/>
                  </a:lnTo>
                  <a:lnTo>
                    <a:pt x="93" y="97"/>
                  </a:lnTo>
                  <a:lnTo>
                    <a:pt x="92" y="97"/>
                  </a:lnTo>
                  <a:lnTo>
                    <a:pt x="92" y="98"/>
                  </a:lnTo>
                  <a:lnTo>
                    <a:pt x="90" y="96"/>
                  </a:lnTo>
                  <a:lnTo>
                    <a:pt x="92" y="94"/>
                  </a:lnTo>
                  <a:lnTo>
                    <a:pt x="89" y="95"/>
                  </a:lnTo>
                  <a:lnTo>
                    <a:pt x="89" y="94"/>
                  </a:lnTo>
                  <a:lnTo>
                    <a:pt x="92" y="92"/>
                  </a:lnTo>
                  <a:lnTo>
                    <a:pt x="90" y="92"/>
                  </a:lnTo>
                  <a:lnTo>
                    <a:pt x="86" y="93"/>
                  </a:lnTo>
                  <a:lnTo>
                    <a:pt x="86" y="94"/>
                  </a:lnTo>
                  <a:lnTo>
                    <a:pt x="86" y="95"/>
                  </a:lnTo>
                  <a:lnTo>
                    <a:pt x="88" y="96"/>
                  </a:lnTo>
                  <a:lnTo>
                    <a:pt x="88" y="97"/>
                  </a:lnTo>
                  <a:lnTo>
                    <a:pt x="89" y="99"/>
                  </a:lnTo>
                  <a:lnTo>
                    <a:pt x="86" y="99"/>
                  </a:lnTo>
                  <a:lnTo>
                    <a:pt x="88" y="101"/>
                  </a:lnTo>
                  <a:lnTo>
                    <a:pt x="89" y="100"/>
                  </a:lnTo>
                  <a:lnTo>
                    <a:pt x="89" y="103"/>
                  </a:lnTo>
                  <a:lnTo>
                    <a:pt x="88" y="103"/>
                  </a:lnTo>
                  <a:lnTo>
                    <a:pt x="88" y="104"/>
                  </a:lnTo>
                  <a:lnTo>
                    <a:pt x="88" y="105"/>
                  </a:lnTo>
                  <a:lnTo>
                    <a:pt x="89" y="105"/>
                  </a:lnTo>
                  <a:lnTo>
                    <a:pt x="86" y="105"/>
                  </a:lnTo>
                  <a:lnTo>
                    <a:pt x="83" y="107"/>
                  </a:lnTo>
                  <a:lnTo>
                    <a:pt x="81" y="107"/>
                  </a:lnTo>
                  <a:lnTo>
                    <a:pt x="83" y="105"/>
                  </a:lnTo>
                  <a:lnTo>
                    <a:pt x="80" y="103"/>
                  </a:lnTo>
                  <a:lnTo>
                    <a:pt x="80" y="104"/>
                  </a:lnTo>
                  <a:lnTo>
                    <a:pt x="80" y="105"/>
                  </a:lnTo>
                  <a:lnTo>
                    <a:pt x="80" y="107"/>
                  </a:lnTo>
                  <a:lnTo>
                    <a:pt x="80" y="108"/>
                  </a:lnTo>
                  <a:lnTo>
                    <a:pt x="80" y="109"/>
                  </a:lnTo>
                  <a:lnTo>
                    <a:pt x="80" y="110"/>
                  </a:lnTo>
                  <a:lnTo>
                    <a:pt x="81" y="109"/>
                  </a:lnTo>
                  <a:lnTo>
                    <a:pt x="83" y="110"/>
                  </a:lnTo>
                  <a:lnTo>
                    <a:pt x="84" y="110"/>
                  </a:lnTo>
                  <a:lnTo>
                    <a:pt x="83" y="112"/>
                  </a:lnTo>
                  <a:lnTo>
                    <a:pt x="80" y="112"/>
                  </a:lnTo>
                  <a:lnTo>
                    <a:pt x="80" y="113"/>
                  </a:lnTo>
                  <a:lnTo>
                    <a:pt x="81" y="114"/>
                  </a:lnTo>
                  <a:lnTo>
                    <a:pt x="80" y="116"/>
                  </a:lnTo>
                  <a:lnTo>
                    <a:pt x="79" y="118"/>
                  </a:lnTo>
                  <a:lnTo>
                    <a:pt x="79" y="116"/>
                  </a:lnTo>
                  <a:lnTo>
                    <a:pt x="77" y="115"/>
                  </a:lnTo>
                  <a:lnTo>
                    <a:pt x="74" y="114"/>
                  </a:lnTo>
                  <a:lnTo>
                    <a:pt x="74" y="112"/>
                  </a:lnTo>
                  <a:lnTo>
                    <a:pt x="74" y="114"/>
                  </a:lnTo>
                  <a:lnTo>
                    <a:pt x="73" y="116"/>
                  </a:lnTo>
                  <a:lnTo>
                    <a:pt x="71" y="116"/>
                  </a:lnTo>
                  <a:lnTo>
                    <a:pt x="70" y="118"/>
                  </a:lnTo>
                  <a:lnTo>
                    <a:pt x="68" y="117"/>
                  </a:lnTo>
                  <a:lnTo>
                    <a:pt x="68" y="116"/>
                  </a:lnTo>
                  <a:lnTo>
                    <a:pt x="68" y="114"/>
                  </a:lnTo>
                  <a:lnTo>
                    <a:pt x="65" y="114"/>
                  </a:lnTo>
                  <a:lnTo>
                    <a:pt x="65" y="118"/>
                  </a:lnTo>
                  <a:lnTo>
                    <a:pt x="68" y="119"/>
                  </a:lnTo>
                  <a:lnTo>
                    <a:pt x="68" y="120"/>
                  </a:lnTo>
                  <a:lnTo>
                    <a:pt x="68" y="121"/>
                  </a:lnTo>
                  <a:lnTo>
                    <a:pt x="65" y="121"/>
                  </a:lnTo>
                  <a:lnTo>
                    <a:pt x="65" y="120"/>
                  </a:lnTo>
                  <a:lnTo>
                    <a:pt x="65" y="118"/>
                  </a:lnTo>
                  <a:lnTo>
                    <a:pt x="61" y="118"/>
                  </a:lnTo>
                  <a:lnTo>
                    <a:pt x="61" y="119"/>
                  </a:lnTo>
                  <a:lnTo>
                    <a:pt x="64" y="120"/>
                  </a:lnTo>
                  <a:lnTo>
                    <a:pt x="64" y="121"/>
                  </a:lnTo>
                  <a:lnTo>
                    <a:pt x="61" y="120"/>
                  </a:lnTo>
                  <a:lnTo>
                    <a:pt x="59" y="120"/>
                  </a:lnTo>
                  <a:lnTo>
                    <a:pt x="61" y="121"/>
                  </a:lnTo>
                  <a:lnTo>
                    <a:pt x="58" y="123"/>
                  </a:lnTo>
                  <a:lnTo>
                    <a:pt x="59" y="123"/>
                  </a:lnTo>
                  <a:lnTo>
                    <a:pt x="61" y="123"/>
                  </a:lnTo>
                  <a:lnTo>
                    <a:pt x="65" y="123"/>
                  </a:lnTo>
                  <a:lnTo>
                    <a:pt x="64" y="125"/>
                  </a:lnTo>
                  <a:lnTo>
                    <a:pt x="65" y="124"/>
                  </a:lnTo>
                  <a:lnTo>
                    <a:pt x="67" y="127"/>
                  </a:lnTo>
                  <a:lnTo>
                    <a:pt x="64" y="128"/>
                  </a:lnTo>
                  <a:lnTo>
                    <a:pt x="64" y="129"/>
                  </a:lnTo>
                  <a:lnTo>
                    <a:pt x="61" y="128"/>
                  </a:lnTo>
                  <a:lnTo>
                    <a:pt x="61" y="130"/>
                  </a:lnTo>
                  <a:lnTo>
                    <a:pt x="61" y="131"/>
                  </a:lnTo>
                  <a:lnTo>
                    <a:pt x="61" y="132"/>
                  </a:lnTo>
                  <a:lnTo>
                    <a:pt x="61" y="134"/>
                  </a:lnTo>
                  <a:lnTo>
                    <a:pt x="59" y="135"/>
                  </a:lnTo>
                  <a:lnTo>
                    <a:pt x="58" y="136"/>
                  </a:lnTo>
                  <a:lnTo>
                    <a:pt x="57" y="138"/>
                  </a:lnTo>
                  <a:lnTo>
                    <a:pt x="57" y="139"/>
                  </a:lnTo>
                  <a:lnTo>
                    <a:pt x="56" y="138"/>
                  </a:lnTo>
                  <a:lnTo>
                    <a:pt x="57" y="136"/>
                  </a:lnTo>
                  <a:lnTo>
                    <a:pt x="58" y="134"/>
                  </a:lnTo>
                  <a:lnTo>
                    <a:pt x="56" y="135"/>
                  </a:lnTo>
                  <a:lnTo>
                    <a:pt x="55" y="137"/>
                  </a:lnTo>
                  <a:lnTo>
                    <a:pt x="55" y="139"/>
                  </a:lnTo>
                  <a:lnTo>
                    <a:pt x="55" y="141"/>
                  </a:lnTo>
                  <a:lnTo>
                    <a:pt x="54" y="144"/>
                  </a:lnTo>
                  <a:lnTo>
                    <a:pt x="53" y="144"/>
                  </a:lnTo>
                  <a:lnTo>
                    <a:pt x="53" y="141"/>
                  </a:lnTo>
                  <a:lnTo>
                    <a:pt x="53" y="140"/>
                  </a:lnTo>
                  <a:lnTo>
                    <a:pt x="52" y="138"/>
                  </a:lnTo>
                  <a:lnTo>
                    <a:pt x="49" y="138"/>
                  </a:lnTo>
                  <a:lnTo>
                    <a:pt x="49" y="137"/>
                  </a:lnTo>
                  <a:lnTo>
                    <a:pt x="48" y="138"/>
                  </a:lnTo>
                  <a:lnTo>
                    <a:pt x="49" y="139"/>
                  </a:lnTo>
                  <a:lnTo>
                    <a:pt x="49" y="141"/>
                  </a:lnTo>
                  <a:lnTo>
                    <a:pt x="49" y="143"/>
                  </a:lnTo>
                  <a:lnTo>
                    <a:pt x="48" y="144"/>
                  </a:lnTo>
                  <a:lnTo>
                    <a:pt x="49" y="144"/>
                  </a:lnTo>
                  <a:lnTo>
                    <a:pt x="49" y="145"/>
                  </a:lnTo>
                  <a:lnTo>
                    <a:pt x="49" y="147"/>
                  </a:lnTo>
                  <a:lnTo>
                    <a:pt x="49" y="148"/>
                  </a:lnTo>
                  <a:lnTo>
                    <a:pt x="48" y="149"/>
                  </a:lnTo>
                  <a:lnTo>
                    <a:pt x="46" y="149"/>
                  </a:lnTo>
                  <a:lnTo>
                    <a:pt x="48" y="147"/>
                  </a:lnTo>
                  <a:lnTo>
                    <a:pt x="46" y="146"/>
                  </a:lnTo>
                  <a:lnTo>
                    <a:pt x="46" y="144"/>
                  </a:lnTo>
                  <a:lnTo>
                    <a:pt x="44" y="144"/>
                  </a:lnTo>
                  <a:lnTo>
                    <a:pt x="44" y="148"/>
                  </a:lnTo>
                  <a:lnTo>
                    <a:pt x="42" y="149"/>
                  </a:lnTo>
                  <a:lnTo>
                    <a:pt x="41" y="148"/>
                  </a:lnTo>
                  <a:lnTo>
                    <a:pt x="38" y="147"/>
                  </a:lnTo>
                  <a:lnTo>
                    <a:pt x="36" y="145"/>
                  </a:lnTo>
                  <a:lnTo>
                    <a:pt x="36" y="141"/>
                  </a:lnTo>
                  <a:lnTo>
                    <a:pt x="35" y="139"/>
                  </a:lnTo>
                  <a:lnTo>
                    <a:pt x="34" y="138"/>
                  </a:lnTo>
                  <a:lnTo>
                    <a:pt x="33" y="134"/>
                  </a:lnTo>
                  <a:lnTo>
                    <a:pt x="34" y="132"/>
                  </a:lnTo>
                  <a:lnTo>
                    <a:pt x="33" y="131"/>
                  </a:lnTo>
                  <a:lnTo>
                    <a:pt x="32" y="126"/>
                  </a:lnTo>
                  <a:lnTo>
                    <a:pt x="31" y="126"/>
                  </a:lnTo>
                  <a:lnTo>
                    <a:pt x="29" y="124"/>
                  </a:lnTo>
                  <a:lnTo>
                    <a:pt x="27" y="121"/>
                  </a:lnTo>
                  <a:lnTo>
                    <a:pt x="27" y="120"/>
                  </a:lnTo>
                  <a:lnTo>
                    <a:pt x="27" y="118"/>
                  </a:lnTo>
                  <a:lnTo>
                    <a:pt x="24" y="118"/>
                  </a:lnTo>
                  <a:lnTo>
                    <a:pt x="20" y="120"/>
                  </a:lnTo>
                  <a:lnTo>
                    <a:pt x="19" y="118"/>
                  </a:lnTo>
                  <a:lnTo>
                    <a:pt x="17" y="115"/>
                  </a:lnTo>
                  <a:lnTo>
                    <a:pt x="16" y="114"/>
                  </a:lnTo>
                  <a:lnTo>
                    <a:pt x="15" y="114"/>
                  </a:lnTo>
                  <a:lnTo>
                    <a:pt x="15" y="111"/>
                  </a:lnTo>
                  <a:lnTo>
                    <a:pt x="14" y="112"/>
                  </a:lnTo>
                  <a:lnTo>
                    <a:pt x="14" y="114"/>
                  </a:lnTo>
                  <a:lnTo>
                    <a:pt x="12" y="114"/>
                  </a:lnTo>
                  <a:lnTo>
                    <a:pt x="9" y="112"/>
                  </a:lnTo>
                  <a:lnTo>
                    <a:pt x="8" y="113"/>
                  </a:lnTo>
                  <a:lnTo>
                    <a:pt x="8" y="114"/>
                  </a:lnTo>
                  <a:lnTo>
                    <a:pt x="7" y="113"/>
                  </a:lnTo>
                  <a:lnTo>
                    <a:pt x="5" y="112"/>
                  </a:lnTo>
                  <a:lnTo>
                    <a:pt x="1" y="111"/>
                  </a:lnTo>
                  <a:lnTo>
                    <a:pt x="0" y="109"/>
                  </a:lnTo>
                  <a:lnTo>
                    <a:pt x="1" y="107"/>
                  </a:lnTo>
                  <a:lnTo>
                    <a:pt x="0" y="103"/>
                  </a:lnTo>
                </a:path>
              </a:pathLst>
            </a:custGeom>
            <a:solidFill>
              <a:srgbClr val="CCFFFF"/>
            </a:solidFill>
            <a:ln w="12700">
              <a:solidFill>
                <a:srgbClr val="FFFF00"/>
              </a:solidFill>
              <a:round/>
              <a:headEnd/>
              <a:tailEnd/>
            </a:ln>
          </p:spPr>
          <p:txBody>
            <a:bodyPr/>
            <a:lstStyle/>
            <a:p>
              <a:endParaRPr lang="zh-CN" altLang="en-US"/>
            </a:p>
          </p:txBody>
        </p:sp>
        <p:sp>
          <p:nvSpPr>
            <p:cNvPr id="61501" name="Freeform 175">
              <a:extLst>
                <a:ext uri="{FF2B5EF4-FFF2-40B4-BE49-F238E27FC236}">
                  <a16:creationId xmlns:a16="http://schemas.microsoft.com/office/drawing/2014/main" id="{0E48B746-BA8E-4569-92AD-2A42E543B624}"/>
                </a:ext>
              </a:extLst>
            </p:cNvPr>
            <p:cNvSpPr>
              <a:spLocks/>
            </p:cNvSpPr>
            <p:nvPr/>
          </p:nvSpPr>
          <p:spPr bwMode="auto">
            <a:xfrm>
              <a:off x="3342" y="2368"/>
              <a:ext cx="17" cy="17"/>
            </a:xfrm>
            <a:custGeom>
              <a:avLst/>
              <a:gdLst>
                <a:gd name="T0" fmla="*/ 8 w 17"/>
                <a:gd name="T1" fmla="*/ 16 h 17"/>
                <a:gd name="T2" fmla="*/ 0 w 17"/>
                <a:gd name="T3" fmla="*/ 16 h 17"/>
                <a:gd name="T4" fmla="*/ 0 w 17"/>
                <a:gd name="T5" fmla="*/ 9 h 17"/>
                <a:gd name="T6" fmla="*/ 0 w 17"/>
                <a:gd name="T7" fmla="*/ 9 h 17"/>
                <a:gd name="T8" fmla="*/ 0 w 17"/>
                <a:gd name="T9" fmla="*/ 9 h 17"/>
                <a:gd name="T10" fmla="*/ 8 w 17"/>
                <a:gd name="T11" fmla="*/ 9 h 17"/>
                <a:gd name="T12" fmla="*/ 8 w 17"/>
                <a:gd name="T13" fmla="*/ 9 h 17"/>
                <a:gd name="T14" fmla="*/ 8 w 17"/>
                <a:gd name="T15" fmla="*/ 6 h 17"/>
                <a:gd name="T16" fmla="*/ 8 w 17"/>
                <a:gd name="T17" fmla="*/ 6 h 17"/>
                <a:gd name="T18" fmla="*/ 0 w 17"/>
                <a:gd name="T19" fmla="*/ 6 h 17"/>
                <a:gd name="T20" fmla="*/ 0 w 17"/>
                <a:gd name="T21" fmla="*/ 3 h 17"/>
                <a:gd name="T22" fmla="*/ 8 w 17"/>
                <a:gd name="T23" fmla="*/ 0 h 17"/>
                <a:gd name="T24" fmla="*/ 8 w 17"/>
                <a:gd name="T25" fmla="*/ 3 h 17"/>
                <a:gd name="T26" fmla="*/ 8 w 17"/>
                <a:gd name="T27" fmla="*/ 3 h 17"/>
                <a:gd name="T28" fmla="*/ 8 w 17"/>
                <a:gd name="T29" fmla="*/ 3 h 17"/>
                <a:gd name="T30" fmla="*/ 8 w 17"/>
                <a:gd name="T31" fmla="*/ 3 h 17"/>
                <a:gd name="T32" fmla="*/ 16 w 17"/>
                <a:gd name="T33" fmla="*/ 3 h 17"/>
                <a:gd name="T34" fmla="*/ 16 w 17"/>
                <a:gd name="T35" fmla="*/ 6 h 17"/>
                <a:gd name="T36" fmla="*/ 8 w 17"/>
                <a:gd name="T37" fmla="*/ 6 h 17"/>
                <a:gd name="T38" fmla="*/ 8 w 17"/>
                <a:gd name="T39" fmla="*/ 9 h 17"/>
                <a:gd name="T40" fmla="*/ 16 w 17"/>
                <a:gd name="T41" fmla="*/ 9 h 17"/>
                <a:gd name="T42" fmla="*/ 8 w 17"/>
                <a:gd name="T43" fmla="*/ 9 h 17"/>
                <a:gd name="T44" fmla="*/ 8 w 17"/>
                <a:gd name="T45" fmla="*/ 12 h 17"/>
                <a:gd name="T46" fmla="*/ 8 w 17"/>
                <a:gd name="T47" fmla="*/ 16 h 17"/>
                <a:gd name="T48" fmla="*/ 8 w 17"/>
                <a:gd name="T49" fmla="*/ 1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8" y="16"/>
                  </a:moveTo>
                  <a:lnTo>
                    <a:pt x="0" y="16"/>
                  </a:lnTo>
                  <a:lnTo>
                    <a:pt x="0" y="9"/>
                  </a:lnTo>
                  <a:lnTo>
                    <a:pt x="8" y="9"/>
                  </a:lnTo>
                  <a:lnTo>
                    <a:pt x="8" y="6"/>
                  </a:lnTo>
                  <a:lnTo>
                    <a:pt x="0" y="6"/>
                  </a:lnTo>
                  <a:lnTo>
                    <a:pt x="0" y="3"/>
                  </a:lnTo>
                  <a:lnTo>
                    <a:pt x="8" y="0"/>
                  </a:lnTo>
                  <a:lnTo>
                    <a:pt x="8" y="3"/>
                  </a:lnTo>
                  <a:lnTo>
                    <a:pt x="16" y="3"/>
                  </a:lnTo>
                  <a:lnTo>
                    <a:pt x="16" y="6"/>
                  </a:lnTo>
                  <a:lnTo>
                    <a:pt x="8" y="6"/>
                  </a:lnTo>
                  <a:lnTo>
                    <a:pt x="8" y="9"/>
                  </a:lnTo>
                  <a:lnTo>
                    <a:pt x="16" y="9"/>
                  </a:lnTo>
                  <a:lnTo>
                    <a:pt x="8" y="9"/>
                  </a:lnTo>
                  <a:lnTo>
                    <a:pt x="8" y="12"/>
                  </a:lnTo>
                  <a:lnTo>
                    <a:pt x="8" y="16"/>
                  </a:lnTo>
                </a:path>
              </a:pathLst>
            </a:custGeom>
            <a:solidFill>
              <a:srgbClr val="CCFFFF"/>
            </a:solidFill>
            <a:ln w="12700">
              <a:solidFill>
                <a:srgbClr val="FFFF00"/>
              </a:solidFill>
              <a:round/>
              <a:headEnd/>
              <a:tailEnd/>
            </a:ln>
          </p:spPr>
          <p:txBody>
            <a:bodyPr/>
            <a:lstStyle/>
            <a:p>
              <a:endParaRPr lang="zh-CN" altLang="en-US"/>
            </a:p>
          </p:txBody>
        </p:sp>
        <p:sp>
          <p:nvSpPr>
            <p:cNvPr id="61502" name="Freeform 176">
              <a:extLst>
                <a:ext uri="{FF2B5EF4-FFF2-40B4-BE49-F238E27FC236}">
                  <a16:creationId xmlns:a16="http://schemas.microsoft.com/office/drawing/2014/main" id="{FA9B02E2-259E-4018-8993-3DD94932F35F}"/>
                </a:ext>
              </a:extLst>
            </p:cNvPr>
            <p:cNvSpPr>
              <a:spLocks/>
            </p:cNvSpPr>
            <p:nvPr/>
          </p:nvSpPr>
          <p:spPr bwMode="auto">
            <a:xfrm>
              <a:off x="3304" y="2407"/>
              <a:ext cx="17" cy="17"/>
            </a:xfrm>
            <a:custGeom>
              <a:avLst/>
              <a:gdLst>
                <a:gd name="T0" fmla="*/ 0 w 17"/>
                <a:gd name="T1" fmla="*/ 8 h 17"/>
                <a:gd name="T2" fmla="*/ 3 w 17"/>
                <a:gd name="T3" fmla="*/ 8 h 17"/>
                <a:gd name="T4" fmla="*/ 6 w 17"/>
                <a:gd name="T5" fmla="*/ 8 h 17"/>
                <a:gd name="T6" fmla="*/ 9 w 17"/>
                <a:gd name="T7" fmla="*/ 0 h 17"/>
                <a:gd name="T8" fmla="*/ 9 w 17"/>
                <a:gd name="T9" fmla="*/ 0 h 17"/>
                <a:gd name="T10" fmla="*/ 9 w 17"/>
                <a:gd name="T11" fmla="*/ 0 h 17"/>
                <a:gd name="T12" fmla="*/ 12 w 17"/>
                <a:gd name="T13" fmla="*/ 8 h 17"/>
                <a:gd name="T14" fmla="*/ 16 w 17"/>
                <a:gd name="T15" fmla="*/ 8 h 17"/>
                <a:gd name="T16" fmla="*/ 9 w 17"/>
                <a:gd name="T17" fmla="*/ 8 h 17"/>
                <a:gd name="T18" fmla="*/ 9 w 17"/>
                <a:gd name="T19" fmla="*/ 8 h 17"/>
                <a:gd name="T20" fmla="*/ 6 w 17"/>
                <a:gd name="T21" fmla="*/ 16 h 17"/>
                <a:gd name="T22" fmla="*/ 3 w 17"/>
                <a:gd name="T23" fmla="*/ 16 h 17"/>
                <a:gd name="T24" fmla="*/ 0 w 17"/>
                <a:gd name="T25" fmla="*/ 16 h 17"/>
                <a:gd name="T26" fmla="*/ 0 w 17"/>
                <a:gd name="T27" fmla="*/ 8 h 17"/>
                <a:gd name="T28" fmla="*/ 0 w 17"/>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8"/>
                  </a:moveTo>
                  <a:lnTo>
                    <a:pt x="3" y="8"/>
                  </a:lnTo>
                  <a:lnTo>
                    <a:pt x="6" y="8"/>
                  </a:lnTo>
                  <a:lnTo>
                    <a:pt x="9" y="0"/>
                  </a:lnTo>
                  <a:lnTo>
                    <a:pt x="12" y="8"/>
                  </a:lnTo>
                  <a:lnTo>
                    <a:pt x="16" y="8"/>
                  </a:lnTo>
                  <a:lnTo>
                    <a:pt x="9" y="8"/>
                  </a:lnTo>
                  <a:lnTo>
                    <a:pt x="6" y="16"/>
                  </a:lnTo>
                  <a:lnTo>
                    <a:pt x="3" y="16"/>
                  </a:lnTo>
                  <a:lnTo>
                    <a:pt x="0" y="16"/>
                  </a:lnTo>
                  <a:lnTo>
                    <a:pt x="0" y="8"/>
                  </a:lnTo>
                </a:path>
              </a:pathLst>
            </a:custGeom>
            <a:solidFill>
              <a:srgbClr val="CCFFFF"/>
            </a:solidFill>
            <a:ln w="12700">
              <a:solidFill>
                <a:srgbClr val="FFFF00"/>
              </a:solidFill>
              <a:round/>
              <a:headEnd/>
              <a:tailEnd/>
            </a:ln>
          </p:spPr>
          <p:txBody>
            <a:bodyPr/>
            <a:lstStyle/>
            <a:p>
              <a:endParaRPr lang="zh-CN" altLang="en-US"/>
            </a:p>
          </p:txBody>
        </p:sp>
        <p:sp>
          <p:nvSpPr>
            <p:cNvPr id="61503" name="Freeform 177">
              <a:extLst>
                <a:ext uri="{FF2B5EF4-FFF2-40B4-BE49-F238E27FC236}">
                  <a16:creationId xmlns:a16="http://schemas.microsoft.com/office/drawing/2014/main" id="{D2952BF8-07FD-4246-BBB9-FDFDB3CD3272}"/>
                </a:ext>
              </a:extLst>
            </p:cNvPr>
            <p:cNvSpPr>
              <a:spLocks/>
            </p:cNvSpPr>
            <p:nvPr/>
          </p:nvSpPr>
          <p:spPr bwMode="auto">
            <a:xfrm>
              <a:off x="3191" y="2086"/>
              <a:ext cx="128" cy="165"/>
            </a:xfrm>
            <a:custGeom>
              <a:avLst/>
              <a:gdLst>
                <a:gd name="T0" fmla="*/ 29 w 128"/>
                <a:gd name="T1" fmla="*/ 121 h 165"/>
                <a:gd name="T2" fmla="*/ 29 w 128"/>
                <a:gd name="T3" fmla="*/ 113 h 165"/>
                <a:gd name="T4" fmla="*/ 22 w 128"/>
                <a:gd name="T5" fmla="*/ 111 h 165"/>
                <a:gd name="T6" fmla="*/ 15 w 128"/>
                <a:gd name="T7" fmla="*/ 104 h 165"/>
                <a:gd name="T8" fmla="*/ 23 w 128"/>
                <a:gd name="T9" fmla="*/ 93 h 165"/>
                <a:gd name="T10" fmla="*/ 28 w 128"/>
                <a:gd name="T11" fmla="*/ 86 h 165"/>
                <a:gd name="T12" fmla="*/ 26 w 128"/>
                <a:gd name="T13" fmla="*/ 71 h 165"/>
                <a:gd name="T14" fmla="*/ 22 w 128"/>
                <a:gd name="T15" fmla="*/ 71 h 165"/>
                <a:gd name="T16" fmla="*/ 12 w 128"/>
                <a:gd name="T17" fmla="*/ 68 h 165"/>
                <a:gd name="T18" fmla="*/ 8 w 128"/>
                <a:gd name="T19" fmla="*/ 59 h 165"/>
                <a:gd name="T20" fmla="*/ 0 w 128"/>
                <a:gd name="T21" fmla="*/ 51 h 165"/>
                <a:gd name="T22" fmla="*/ 8 w 128"/>
                <a:gd name="T23" fmla="*/ 51 h 165"/>
                <a:gd name="T24" fmla="*/ 11 w 128"/>
                <a:gd name="T25" fmla="*/ 41 h 165"/>
                <a:gd name="T26" fmla="*/ 16 w 128"/>
                <a:gd name="T27" fmla="*/ 30 h 165"/>
                <a:gd name="T28" fmla="*/ 21 w 128"/>
                <a:gd name="T29" fmla="*/ 21 h 165"/>
                <a:gd name="T30" fmla="*/ 29 w 128"/>
                <a:gd name="T31" fmla="*/ 29 h 165"/>
                <a:gd name="T32" fmla="*/ 38 w 128"/>
                <a:gd name="T33" fmla="*/ 28 h 165"/>
                <a:gd name="T34" fmla="*/ 42 w 128"/>
                <a:gd name="T35" fmla="*/ 21 h 165"/>
                <a:gd name="T36" fmla="*/ 35 w 128"/>
                <a:gd name="T37" fmla="*/ 11 h 165"/>
                <a:gd name="T38" fmla="*/ 35 w 128"/>
                <a:gd name="T39" fmla="*/ 0 h 165"/>
                <a:gd name="T40" fmla="*/ 47 w 128"/>
                <a:gd name="T41" fmla="*/ 8 h 165"/>
                <a:gd name="T42" fmla="*/ 56 w 128"/>
                <a:gd name="T43" fmla="*/ 17 h 165"/>
                <a:gd name="T44" fmla="*/ 65 w 128"/>
                <a:gd name="T45" fmla="*/ 21 h 165"/>
                <a:gd name="T46" fmla="*/ 75 w 128"/>
                <a:gd name="T47" fmla="*/ 27 h 165"/>
                <a:gd name="T48" fmla="*/ 78 w 128"/>
                <a:gd name="T49" fmla="*/ 35 h 165"/>
                <a:gd name="T50" fmla="*/ 79 w 128"/>
                <a:gd name="T51" fmla="*/ 46 h 165"/>
                <a:gd name="T52" fmla="*/ 86 w 128"/>
                <a:gd name="T53" fmla="*/ 51 h 165"/>
                <a:gd name="T54" fmla="*/ 79 w 128"/>
                <a:gd name="T55" fmla="*/ 55 h 165"/>
                <a:gd name="T56" fmla="*/ 84 w 128"/>
                <a:gd name="T57" fmla="*/ 54 h 165"/>
                <a:gd name="T58" fmla="*/ 94 w 128"/>
                <a:gd name="T59" fmla="*/ 57 h 165"/>
                <a:gd name="T60" fmla="*/ 101 w 128"/>
                <a:gd name="T61" fmla="*/ 51 h 165"/>
                <a:gd name="T62" fmla="*/ 107 w 128"/>
                <a:gd name="T63" fmla="*/ 53 h 165"/>
                <a:gd name="T64" fmla="*/ 112 w 128"/>
                <a:gd name="T65" fmla="*/ 61 h 165"/>
                <a:gd name="T66" fmla="*/ 101 w 128"/>
                <a:gd name="T67" fmla="*/ 61 h 165"/>
                <a:gd name="T68" fmla="*/ 98 w 128"/>
                <a:gd name="T69" fmla="*/ 70 h 165"/>
                <a:gd name="T70" fmla="*/ 94 w 128"/>
                <a:gd name="T71" fmla="*/ 75 h 165"/>
                <a:gd name="T72" fmla="*/ 94 w 128"/>
                <a:gd name="T73" fmla="*/ 84 h 165"/>
                <a:gd name="T74" fmla="*/ 98 w 128"/>
                <a:gd name="T75" fmla="*/ 91 h 165"/>
                <a:gd name="T76" fmla="*/ 103 w 128"/>
                <a:gd name="T77" fmla="*/ 100 h 165"/>
                <a:gd name="T78" fmla="*/ 112 w 128"/>
                <a:gd name="T79" fmla="*/ 103 h 165"/>
                <a:gd name="T80" fmla="*/ 119 w 128"/>
                <a:gd name="T81" fmla="*/ 104 h 165"/>
                <a:gd name="T82" fmla="*/ 123 w 128"/>
                <a:gd name="T83" fmla="*/ 121 h 165"/>
                <a:gd name="T84" fmla="*/ 122 w 128"/>
                <a:gd name="T85" fmla="*/ 129 h 165"/>
                <a:gd name="T86" fmla="*/ 110 w 128"/>
                <a:gd name="T87" fmla="*/ 134 h 165"/>
                <a:gd name="T88" fmla="*/ 110 w 128"/>
                <a:gd name="T89" fmla="*/ 144 h 165"/>
                <a:gd name="T90" fmla="*/ 103 w 128"/>
                <a:gd name="T91" fmla="*/ 155 h 165"/>
                <a:gd name="T92" fmla="*/ 95 w 128"/>
                <a:gd name="T93" fmla="*/ 163 h 165"/>
                <a:gd name="T94" fmla="*/ 80 w 128"/>
                <a:gd name="T95" fmla="*/ 160 h 165"/>
                <a:gd name="T96" fmla="*/ 70 w 128"/>
                <a:gd name="T97" fmla="*/ 151 h 165"/>
                <a:gd name="T98" fmla="*/ 63 w 128"/>
                <a:gd name="T99" fmla="*/ 157 h 165"/>
                <a:gd name="T100" fmla="*/ 52 w 128"/>
                <a:gd name="T101" fmla="*/ 160 h 165"/>
                <a:gd name="T102" fmla="*/ 55 w 128"/>
                <a:gd name="T103" fmla="*/ 148 h 165"/>
                <a:gd name="T104" fmla="*/ 47 w 128"/>
                <a:gd name="T105" fmla="*/ 151 h 165"/>
                <a:gd name="T106" fmla="*/ 38 w 128"/>
                <a:gd name="T107" fmla="*/ 155 h 165"/>
                <a:gd name="T108" fmla="*/ 34 w 128"/>
                <a:gd name="T109" fmla="*/ 142 h 165"/>
                <a:gd name="T110" fmla="*/ 30 w 128"/>
                <a:gd name="T111" fmla="*/ 133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65"/>
                <a:gd name="T170" fmla="*/ 128 w 128"/>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65">
                  <a:moveTo>
                    <a:pt x="27" y="128"/>
                  </a:moveTo>
                  <a:lnTo>
                    <a:pt x="27" y="127"/>
                  </a:lnTo>
                  <a:lnTo>
                    <a:pt x="27" y="126"/>
                  </a:lnTo>
                  <a:lnTo>
                    <a:pt x="28" y="124"/>
                  </a:lnTo>
                  <a:lnTo>
                    <a:pt x="29" y="123"/>
                  </a:lnTo>
                  <a:lnTo>
                    <a:pt x="29" y="121"/>
                  </a:lnTo>
                  <a:lnTo>
                    <a:pt x="32" y="119"/>
                  </a:lnTo>
                  <a:lnTo>
                    <a:pt x="34" y="117"/>
                  </a:lnTo>
                  <a:lnTo>
                    <a:pt x="33" y="115"/>
                  </a:lnTo>
                  <a:lnTo>
                    <a:pt x="32" y="115"/>
                  </a:lnTo>
                  <a:lnTo>
                    <a:pt x="30" y="115"/>
                  </a:lnTo>
                  <a:lnTo>
                    <a:pt x="29" y="113"/>
                  </a:lnTo>
                  <a:lnTo>
                    <a:pt x="28" y="113"/>
                  </a:lnTo>
                  <a:lnTo>
                    <a:pt x="27" y="113"/>
                  </a:lnTo>
                  <a:lnTo>
                    <a:pt x="26" y="114"/>
                  </a:lnTo>
                  <a:lnTo>
                    <a:pt x="25" y="112"/>
                  </a:lnTo>
                  <a:lnTo>
                    <a:pt x="24" y="111"/>
                  </a:lnTo>
                  <a:lnTo>
                    <a:pt x="22" y="111"/>
                  </a:lnTo>
                  <a:lnTo>
                    <a:pt x="21" y="112"/>
                  </a:lnTo>
                  <a:lnTo>
                    <a:pt x="19" y="110"/>
                  </a:lnTo>
                  <a:lnTo>
                    <a:pt x="19" y="109"/>
                  </a:lnTo>
                  <a:lnTo>
                    <a:pt x="18" y="108"/>
                  </a:lnTo>
                  <a:lnTo>
                    <a:pt x="15" y="107"/>
                  </a:lnTo>
                  <a:lnTo>
                    <a:pt x="15" y="104"/>
                  </a:lnTo>
                  <a:lnTo>
                    <a:pt x="15" y="102"/>
                  </a:lnTo>
                  <a:lnTo>
                    <a:pt x="15" y="100"/>
                  </a:lnTo>
                  <a:lnTo>
                    <a:pt x="18" y="97"/>
                  </a:lnTo>
                  <a:lnTo>
                    <a:pt x="19" y="95"/>
                  </a:lnTo>
                  <a:lnTo>
                    <a:pt x="22" y="93"/>
                  </a:lnTo>
                  <a:lnTo>
                    <a:pt x="23" y="93"/>
                  </a:lnTo>
                  <a:lnTo>
                    <a:pt x="26" y="91"/>
                  </a:lnTo>
                  <a:lnTo>
                    <a:pt x="29" y="91"/>
                  </a:lnTo>
                  <a:lnTo>
                    <a:pt x="28" y="91"/>
                  </a:lnTo>
                  <a:lnTo>
                    <a:pt x="28" y="90"/>
                  </a:lnTo>
                  <a:lnTo>
                    <a:pt x="28" y="88"/>
                  </a:lnTo>
                  <a:lnTo>
                    <a:pt x="28" y="86"/>
                  </a:lnTo>
                  <a:lnTo>
                    <a:pt x="28" y="84"/>
                  </a:lnTo>
                  <a:lnTo>
                    <a:pt x="28" y="82"/>
                  </a:lnTo>
                  <a:lnTo>
                    <a:pt x="27" y="80"/>
                  </a:lnTo>
                  <a:lnTo>
                    <a:pt x="27" y="77"/>
                  </a:lnTo>
                  <a:lnTo>
                    <a:pt x="27" y="74"/>
                  </a:lnTo>
                  <a:lnTo>
                    <a:pt x="26" y="71"/>
                  </a:lnTo>
                  <a:lnTo>
                    <a:pt x="27" y="69"/>
                  </a:lnTo>
                  <a:lnTo>
                    <a:pt x="28" y="67"/>
                  </a:lnTo>
                  <a:lnTo>
                    <a:pt x="26" y="69"/>
                  </a:lnTo>
                  <a:lnTo>
                    <a:pt x="25" y="70"/>
                  </a:lnTo>
                  <a:lnTo>
                    <a:pt x="23" y="70"/>
                  </a:lnTo>
                  <a:lnTo>
                    <a:pt x="22" y="71"/>
                  </a:lnTo>
                  <a:lnTo>
                    <a:pt x="21" y="73"/>
                  </a:lnTo>
                  <a:lnTo>
                    <a:pt x="21" y="74"/>
                  </a:lnTo>
                  <a:lnTo>
                    <a:pt x="18" y="73"/>
                  </a:lnTo>
                  <a:lnTo>
                    <a:pt x="18" y="71"/>
                  </a:lnTo>
                  <a:lnTo>
                    <a:pt x="15" y="69"/>
                  </a:lnTo>
                  <a:lnTo>
                    <a:pt x="12" y="68"/>
                  </a:lnTo>
                  <a:lnTo>
                    <a:pt x="9" y="68"/>
                  </a:lnTo>
                  <a:lnTo>
                    <a:pt x="9" y="66"/>
                  </a:lnTo>
                  <a:lnTo>
                    <a:pt x="9" y="65"/>
                  </a:lnTo>
                  <a:lnTo>
                    <a:pt x="9" y="63"/>
                  </a:lnTo>
                  <a:lnTo>
                    <a:pt x="9" y="61"/>
                  </a:lnTo>
                  <a:lnTo>
                    <a:pt x="8" y="59"/>
                  </a:lnTo>
                  <a:lnTo>
                    <a:pt x="4" y="58"/>
                  </a:lnTo>
                  <a:lnTo>
                    <a:pt x="1" y="57"/>
                  </a:lnTo>
                  <a:lnTo>
                    <a:pt x="0" y="56"/>
                  </a:lnTo>
                  <a:lnTo>
                    <a:pt x="0" y="55"/>
                  </a:lnTo>
                  <a:lnTo>
                    <a:pt x="0" y="51"/>
                  </a:lnTo>
                  <a:lnTo>
                    <a:pt x="0" y="50"/>
                  </a:lnTo>
                  <a:lnTo>
                    <a:pt x="1" y="50"/>
                  </a:lnTo>
                  <a:lnTo>
                    <a:pt x="2" y="51"/>
                  </a:lnTo>
                  <a:lnTo>
                    <a:pt x="6" y="53"/>
                  </a:lnTo>
                  <a:lnTo>
                    <a:pt x="8" y="51"/>
                  </a:lnTo>
                  <a:lnTo>
                    <a:pt x="9" y="50"/>
                  </a:lnTo>
                  <a:lnTo>
                    <a:pt x="11" y="50"/>
                  </a:lnTo>
                  <a:lnTo>
                    <a:pt x="11" y="49"/>
                  </a:lnTo>
                  <a:lnTo>
                    <a:pt x="12" y="46"/>
                  </a:lnTo>
                  <a:lnTo>
                    <a:pt x="12" y="44"/>
                  </a:lnTo>
                  <a:lnTo>
                    <a:pt x="11" y="41"/>
                  </a:lnTo>
                  <a:lnTo>
                    <a:pt x="12" y="38"/>
                  </a:lnTo>
                  <a:lnTo>
                    <a:pt x="14" y="37"/>
                  </a:lnTo>
                  <a:lnTo>
                    <a:pt x="18" y="36"/>
                  </a:lnTo>
                  <a:lnTo>
                    <a:pt x="18" y="35"/>
                  </a:lnTo>
                  <a:lnTo>
                    <a:pt x="16" y="31"/>
                  </a:lnTo>
                  <a:lnTo>
                    <a:pt x="16" y="30"/>
                  </a:lnTo>
                  <a:lnTo>
                    <a:pt x="18" y="29"/>
                  </a:lnTo>
                  <a:lnTo>
                    <a:pt x="18" y="27"/>
                  </a:lnTo>
                  <a:lnTo>
                    <a:pt x="15" y="27"/>
                  </a:lnTo>
                  <a:lnTo>
                    <a:pt x="16" y="22"/>
                  </a:lnTo>
                  <a:lnTo>
                    <a:pt x="18" y="21"/>
                  </a:lnTo>
                  <a:lnTo>
                    <a:pt x="21" y="21"/>
                  </a:lnTo>
                  <a:lnTo>
                    <a:pt x="25" y="21"/>
                  </a:lnTo>
                  <a:lnTo>
                    <a:pt x="25" y="22"/>
                  </a:lnTo>
                  <a:lnTo>
                    <a:pt x="26" y="25"/>
                  </a:lnTo>
                  <a:lnTo>
                    <a:pt x="28" y="27"/>
                  </a:lnTo>
                  <a:lnTo>
                    <a:pt x="29" y="29"/>
                  </a:lnTo>
                  <a:lnTo>
                    <a:pt x="30" y="29"/>
                  </a:lnTo>
                  <a:lnTo>
                    <a:pt x="30" y="30"/>
                  </a:lnTo>
                  <a:lnTo>
                    <a:pt x="32" y="31"/>
                  </a:lnTo>
                  <a:lnTo>
                    <a:pt x="34" y="29"/>
                  </a:lnTo>
                  <a:lnTo>
                    <a:pt x="37" y="28"/>
                  </a:lnTo>
                  <a:lnTo>
                    <a:pt x="38" y="28"/>
                  </a:lnTo>
                  <a:lnTo>
                    <a:pt x="38" y="26"/>
                  </a:lnTo>
                  <a:lnTo>
                    <a:pt x="40" y="24"/>
                  </a:lnTo>
                  <a:lnTo>
                    <a:pt x="43" y="24"/>
                  </a:lnTo>
                  <a:lnTo>
                    <a:pt x="43" y="23"/>
                  </a:lnTo>
                  <a:lnTo>
                    <a:pt x="43" y="21"/>
                  </a:lnTo>
                  <a:lnTo>
                    <a:pt x="42" y="21"/>
                  </a:lnTo>
                  <a:lnTo>
                    <a:pt x="39" y="18"/>
                  </a:lnTo>
                  <a:lnTo>
                    <a:pt x="39" y="16"/>
                  </a:lnTo>
                  <a:lnTo>
                    <a:pt x="40" y="11"/>
                  </a:lnTo>
                  <a:lnTo>
                    <a:pt x="38" y="12"/>
                  </a:lnTo>
                  <a:lnTo>
                    <a:pt x="35" y="13"/>
                  </a:lnTo>
                  <a:lnTo>
                    <a:pt x="35" y="11"/>
                  </a:lnTo>
                  <a:lnTo>
                    <a:pt x="33" y="10"/>
                  </a:lnTo>
                  <a:lnTo>
                    <a:pt x="30" y="8"/>
                  </a:lnTo>
                  <a:lnTo>
                    <a:pt x="29" y="5"/>
                  </a:lnTo>
                  <a:lnTo>
                    <a:pt x="30" y="4"/>
                  </a:lnTo>
                  <a:lnTo>
                    <a:pt x="34" y="0"/>
                  </a:lnTo>
                  <a:lnTo>
                    <a:pt x="35" y="0"/>
                  </a:lnTo>
                  <a:lnTo>
                    <a:pt x="37" y="1"/>
                  </a:lnTo>
                  <a:lnTo>
                    <a:pt x="38" y="3"/>
                  </a:lnTo>
                  <a:lnTo>
                    <a:pt x="41" y="5"/>
                  </a:lnTo>
                  <a:lnTo>
                    <a:pt x="43" y="5"/>
                  </a:lnTo>
                  <a:lnTo>
                    <a:pt x="44" y="5"/>
                  </a:lnTo>
                  <a:lnTo>
                    <a:pt x="47" y="8"/>
                  </a:lnTo>
                  <a:lnTo>
                    <a:pt x="49" y="8"/>
                  </a:lnTo>
                  <a:lnTo>
                    <a:pt x="50" y="11"/>
                  </a:lnTo>
                  <a:lnTo>
                    <a:pt x="52" y="13"/>
                  </a:lnTo>
                  <a:lnTo>
                    <a:pt x="52" y="15"/>
                  </a:lnTo>
                  <a:lnTo>
                    <a:pt x="53" y="17"/>
                  </a:lnTo>
                  <a:lnTo>
                    <a:pt x="56" y="17"/>
                  </a:lnTo>
                  <a:lnTo>
                    <a:pt x="60" y="17"/>
                  </a:lnTo>
                  <a:lnTo>
                    <a:pt x="61" y="18"/>
                  </a:lnTo>
                  <a:lnTo>
                    <a:pt x="63" y="18"/>
                  </a:lnTo>
                  <a:lnTo>
                    <a:pt x="63" y="17"/>
                  </a:lnTo>
                  <a:lnTo>
                    <a:pt x="65" y="21"/>
                  </a:lnTo>
                  <a:lnTo>
                    <a:pt x="66" y="18"/>
                  </a:lnTo>
                  <a:lnTo>
                    <a:pt x="68" y="22"/>
                  </a:lnTo>
                  <a:lnTo>
                    <a:pt x="70" y="23"/>
                  </a:lnTo>
                  <a:lnTo>
                    <a:pt x="70" y="27"/>
                  </a:lnTo>
                  <a:lnTo>
                    <a:pt x="70" y="28"/>
                  </a:lnTo>
                  <a:lnTo>
                    <a:pt x="75" y="27"/>
                  </a:lnTo>
                  <a:lnTo>
                    <a:pt x="77" y="26"/>
                  </a:lnTo>
                  <a:lnTo>
                    <a:pt x="80" y="26"/>
                  </a:lnTo>
                  <a:lnTo>
                    <a:pt x="81" y="28"/>
                  </a:lnTo>
                  <a:lnTo>
                    <a:pt x="80" y="31"/>
                  </a:lnTo>
                  <a:lnTo>
                    <a:pt x="80" y="35"/>
                  </a:lnTo>
                  <a:lnTo>
                    <a:pt x="78" y="35"/>
                  </a:lnTo>
                  <a:lnTo>
                    <a:pt x="78" y="38"/>
                  </a:lnTo>
                  <a:lnTo>
                    <a:pt x="77" y="38"/>
                  </a:lnTo>
                  <a:lnTo>
                    <a:pt x="77" y="40"/>
                  </a:lnTo>
                  <a:lnTo>
                    <a:pt x="77" y="41"/>
                  </a:lnTo>
                  <a:lnTo>
                    <a:pt x="76" y="43"/>
                  </a:lnTo>
                  <a:lnTo>
                    <a:pt x="79" y="46"/>
                  </a:lnTo>
                  <a:lnTo>
                    <a:pt x="81" y="45"/>
                  </a:lnTo>
                  <a:lnTo>
                    <a:pt x="82" y="44"/>
                  </a:lnTo>
                  <a:lnTo>
                    <a:pt x="84" y="45"/>
                  </a:lnTo>
                  <a:lnTo>
                    <a:pt x="84" y="46"/>
                  </a:lnTo>
                  <a:lnTo>
                    <a:pt x="85" y="49"/>
                  </a:lnTo>
                  <a:lnTo>
                    <a:pt x="86" y="51"/>
                  </a:lnTo>
                  <a:lnTo>
                    <a:pt x="84" y="51"/>
                  </a:lnTo>
                  <a:lnTo>
                    <a:pt x="83" y="50"/>
                  </a:lnTo>
                  <a:lnTo>
                    <a:pt x="81" y="51"/>
                  </a:lnTo>
                  <a:lnTo>
                    <a:pt x="81" y="53"/>
                  </a:lnTo>
                  <a:lnTo>
                    <a:pt x="78" y="56"/>
                  </a:lnTo>
                  <a:lnTo>
                    <a:pt x="79" y="55"/>
                  </a:lnTo>
                  <a:lnTo>
                    <a:pt x="81" y="54"/>
                  </a:lnTo>
                  <a:lnTo>
                    <a:pt x="82" y="53"/>
                  </a:lnTo>
                  <a:lnTo>
                    <a:pt x="83" y="53"/>
                  </a:lnTo>
                  <a:lnTo>
                    <a:pt x="84" y="53"/>
                  </a:lnTo>
                  <a:lnTo>
                    <a:pt x="84" y="54"/>
                  </a:lnTo>
                  <a:lnTo>
                    <a:pt x="84" y="55"/>
                  </a:lnTo>
                  <a:lnTo>
                    <a:pt x="85" y="56"/>
                  </a:lnTo>
                  <a:lnTo>
                    <a:pt x="86" y="54"/>
                  </a:lnTo>
                  <a:lnTo>
                    <a:pt x="89" y="59"/>
                  </a:lnTo>
                  <a:lnTo>
                    <a:pt x="92" y="58"/>
                  </a:lnTo>
                  <a:lnTo>
                    <a:pt x="94" y="57"/>
                  </a:lnTo>
                  <a:lnTo>
                    <a:pt x="97" y="57"/>
                  </a:lnTo>
                  <a:lnTo>
                    <a:pt x="98" y="57"/>
                  </a:lnTo>
                  <a:lnTo>
                    <a:pt x="98" y="56"/>
                  </a:lnTo>
                  <a:lnTo>
                    <a:pt x="98" y="54"/>
                  </a:lnTo>
                  <a:lnTo>
                    <a:pt x="98" y="53"/>
                  </a:lnTo>
                  <a:lnTo>
                    <a:pt x="101" y="51"/>
                  </a:lnTo>
                  <a:lnTo>
                    <a:pt x="101" y="50"/>
                  </a:lnTo>
                  <a:lnTo>
                    <a:pt x="104" y="50"/>
                  </a:lnTo>
                  <a:lnTo>
                    <a:pt x="105" y="51"/>
                  </a:lnTo>
                  <a:lnTo>
                    <a:pt x="107" y="51"/>
                  </a:lnTo>
                  <a:lnTo>
                    <a:pt x="107" y="53"/>
                  </a:lnTo>
                  <a:lnTo>
                    <a:pt x="108" y="54"/>
                  </a:lnTo>
                  <a:lnTo>
                    <a:pt x="107" y="56"/>
                  </a:lnTo>
                  <a:lnTo>
                    <a:pt x="110" y="56"/>
                  </a:lnTo>
                  <a:lnTo>
                    <a:pt x="110" y="57"/>
                  </a:lnTo>
                  <a:lnTo>
                    <a:pt x="111" y="59"/>
                  </a:lnTo>
                  <a:lnTo>
                    <a:pt x="112" y="61"/>
                  </a:lnTo>
                  <a:lnTo>
                    <a:pt x="111" y="61"/>
                  </a:lnTo>
                  <a:lnTo>
                    <a:pt x="111" y="62"/>
                  </a:lnTo>
                  <a:lnTo>
                    <a:pt x="108" y="64"/>
                  </a:lnTo>
                  <a:lnTo>
                    <a:pt x="107" y="64"/>
                  </a:lnTo>
                  <a:lnTo>
                    <a:pt x="101" y="61"/>
                  </a:lnTo>
                  <a:lnTo>
                    <a:pt x="98" y="61"/>
                  </a:lnTo>
                  <a:lnTo>
                    <a:pt x="94" y="62"/>
                  </a:lnTo>
                  <a:lnTo>
                    <a:pt x="95" y="65"/>
                  </a:lnTo>
                  <a:lnTo>
                    <a:pt x="98" y="66"/>
                  </a:lnTo>
                  <a:lnTo>
                    <a:pt x="98" y="67"/>
                  </a:lnTo>
                  <a:lnTo>
                    <a:pt x="98" y="70"/>
                  </a:lnTo>
                  <a:lnTo>
                    <a:pt x="98" y="73"/>
                  </a:lnTo>
                  <a:lnTo>
                    <a:pt x="98" y="74"/>
                  </a:lnTo>
                  <a:lnTo>
                    <a:pt x="97" y="74"/>
                  </a:lnTo>
                  <a:lnTo>
                    <a:pt x="95" y="75"/>
                  </a:lnTo>
                  <a:lnTo>
                    <a:pt x="94" y="75"/>
                  </a:lnTo>
                  <a:lnTo>
                    <a:pt x="93" y="75"/>
                  </a:lnTo>
                  <a:lnTo>
                    <a:pt x="92" y="78"/>
                  </a:lnTo>
                  <a:lnTo>
                    <a:pt x="91" y="79"/>
                  </a:lnTo>
                  <a:lnTo>
                    <a:pt x="90" y="83"/>
                  </a:lnTo>
                  <a:lnTo>
                    <a:pt x="92" y="84"/>
                  </a:lnTo>
                  <a:lnTo>
                    <a:pt x="94" y="84"/>
                  </a:lnTo>
                  <a:lnTo>
                    <a:pt x="95" y="86"/>
                  </a:lnTo>
                  <a:lnTo>
                    <a:pt x="97" y="86"/>
                  </a:lnTo>
                  <a:lnTo>
                    <a:pt x="97" y="87"/>
                  </a:lnTo>
                  <a:lnTo>
                    <a:pt x="95" y="89"/>
                  </a:lnTo>
                  <a:lnTo>
                    <a:pt x="98" y="88"/>
                  </a:lnTo>
                  <a:lnTo>
                    <a:pt x="98" y="91"/>
                  </a:lnTo>
                  <a:lnTo>
                    <a:pt x="104" y="91"/>
                  </a:lnTo>
                  <a:lnTo>
                    <a:pt x="104" y="93"/>
                  </a:lnTo>
                  <a:lnTo>
                    <a:pt x="105" y="96"/>
                  </a:lnTo>
                  <a:lnTo>
                    <a:pt x="104" y="97"/>
                  </a:lnTo>
                  <a:lnTo>
                    <a:pt x="104" y="98"/>
                  </a:lnTo>
                  <a:lnTo>
                    <a:pt x="103" y="100"/>
                  </a:lnTo>
                  <a:lnTo>
                    <a:pt x="101" y="102"/>
                  </a:lnTo>
                  <a:lnTo>
                    <a:pt x="101" y="103"/>
                  </a:lnTo>
                  <a:lnTo>
                    <a:pt x="103" y="104"/>
                  </a:lnTo>
                  <a:lnTo>
                    <a:pt x="105" y="104"/>
                  </a:lnTo>
                  <a:lnTo>
                    <a:pt x="110" y="103"/>
                  </a:lnTo>
                  <a:lnTo>
                    <a:pt x="112" y="103"/>
                  </a:lnTo>
                  <a:lnTo>
                    <a:pt x="114" y="101"/>
                  </a:lnTo>
                  <a:lnTo>
                    <a:pt x="114" y="102"/>
                  </a:lnTo>
                  <a:lnTo>
                    <a:pt x="116" y="103"/>
                  </a:lnTo>
                  <a:lnTo>
                    <a:pt x="117" y="102"/>
                  </a:lnTo>
                  <a:lnTo>
                    <a:pt x="119" y="102"/>
                  </a:lnTo>
                  <a:lnTo>
                    <a:pt x="119" y="104"/>
                  </a:lnTo>
                  <a:lnTo>
                    <a:pt x="123" y="104"/>
                  </a:lnTo>
                  <a:lnTo>
                    <a:pt x="126" y="106"/>
                  </a:lnTo>
                  <a:lnTo>
                    <a:pt x="127" y="108"/>
                  </a:lnTo>
                  <a:lnTo>
                    <a:pt x="125" y="111"/>
                  </a:lnTo>
                  <a:lnTo>
                    <a:pt x="125" y="114"/>
                  </a:lnTo>
                  <a:lnTo>
                    <a:pt x="123" y="121"/>
                  </a:lnTo>
                  <a:lnTo>
                    <a:pt x="121" y="120"/>
                  </a:lnTo>
                  <a:lnTo>
                    <a:pt x="118" y="123"/>
                  </a:lnTo>
                  <a:lnTo>
                    <a:pt x="118" y="126"/>
                  </a:lnTo>
                  <a:lnTo>
                    <a:pt x="119" y="126"/>
                  </a:lnTo>
                  <a:lnTo>
                    <a:pt x="120" y="127"/>
                  </a:lnTo>
                  <a:lnTo>
                    <a:pt x="122" y="129"/>
                  </a:lnTo>
                  <a:lnTo>
                    <a:pt x="122" y="130"/>
                  </a:lnTo>
                  <a:lnTo>
                    <a:pt x="119" y="131"/>
                  </a:lnTo>
                  <a:lnTo>
                    <a:pt x="117" y="133"/>
                  </a:lnTo>
                  <a:lnTo>
                    <a:pt x="112" y="132"/>
                  </a:lnTo>
                  <a:lnTo>
                    <a:pt x="110" y="132"/>
                  </a:lnTo>
                  <a:lnTo>
                    <a:pt x="110" y="134"/>
                  </a:lnTo>
                  <a:lnTo>
                    <a:pt x="110" y="136"/>
                  </a:lnTo>
                  <a:lnTo>
                    <a:pt x="108" y="139"/>
                  </a:lnTo>
                  <a:lnTo>
                    <a:pt x="110" y="139"/>
                  </a:lnTo>
                  <a:lnTo>
                    <a:pt x="110" y="140"/>
                  </a:lnTo>
                  <a:lnTo>
                    <a:pt x="110" y="143"/>
                  </a:lnTo>
                  <a:lnTo>
                    <a:pt x="110" y="144"/>
                  </a:lnTo>
                  <a:lnTo>
                    <a:pt x="110" y="145"/>
                  </a:lnTo>
                  <a:lnTo>
                    <a:pt x="108" y="147"/>
                  </a:lnTo>
                  <a:lnTo>
                    <a:pt x="107" y="149"/>
                  </a:lnTo>
                  <a:lnTo>
                    <a:pt x="107" y="152"/>
                  </a:lnTo>
                  <a:lnTo>
                    <a:pt x="107" y="154"/>
                  </a:lnTo>
                  <a:lnTo>
                    <a:pt x="103" y="155"/>
                  </a:lnTo>
                  <a:lnTo>
                    <a:pt x="101" y="158"/>
                  </a:lnTo>
                  <a:lnTo>
                    <a:pt x="101" y="160"/>
                  </a:lnTo>
                  <a:lnTo>
                    <a:pt x="100" y="160"/>
                  </a:lnTo>
                  <a:lnTo>
                    <a:pt x="98" y="160"/>
                  </a:lnTo>
                  <a:lnTo>
                    <a:pt x="95" y="161"/>
                  </a:lnTo>
                  <a:lnTo>
                    <a:pt x="95" y="163"/>
                  </a:lnTo>
                  <a:lnTo>
                    <a:pt x="94" y="164"/>
                  </a:lnTo>
                  <a:lnTo>
                    <a:pt x="92" y="162"/>
                  </a:lnTo>
                  <a:lnTo>
                    <a:pt x="91" y="160"/>
                  </a:lnTo>
                  <a:lnTo>
                    <a:pt x="88" y="159"/>
                  </a:lnTo>
                  <a:lnTo>
                    <a:pt x="83" y="160"/>
                  </a:lnTo>
                  <a:lnTo>
                    <a:pt x="80" y="160"/>
                  </a:lnTo>
                  <a:lnTo>
                    <a:pt x="79" y="160"/>
                  </a:lnTo>
                  <a:lnTo>
                    <a:pt x="77" y="159"/>
                  </a:lnTo>
                  <a:lnTo>
                    <a:pt x="76" y="160"/>
                  </a:lnTo>
                  <a:lnTo>
                    <a:pt x="74" y="157"/>
                  </a:lnTo>
                  <a:lnTo>
                    <a:pt x="71" y="152"/>
                  </a:lnTo>
                  <a:lnTo>
                    <a:pt x="70" y="151"/>
                  </a:lnTo>
                  <a:lnTo>
                    <a:pt x="67" y="151"/>
                  </a:lnTo>
                  <a:lnTo>
                    <a:pt x="66" y="148"/>
                  </a:lnTo>
                  <a:lnTo>
                    <a:pt x="63" y="151"/>
                  </a:lnTo>
                  <a:lnTo>
                    <a:pt x="65" y="154"/>
                  </a:lnTo>
                  <a:lnTo>
                    <a:pt x="63" y="155"/>
                  </a:lnTo>
                  <a:lnTo>
                    <a:pt x="63" y="157"/>
                  </a:lnTo>
                  <a:lnTo>
                    <a:pt x="61" y="158"/>
                  </a:lnTo>
                  <a:lnTo>
                    <a:pt x="57" y="160"/>
                  </a:lnTo>
                  <a:lnTo>
                    <a:pt x="56" y="161"/>
                  </a:lnTo>
                  <a:lnTo>
                    <a:pt x="53" y="161"/>
                  </a:lnTo>
                  <a:lnTo>
                    <a:pt x="52" y="160"/>
                  </a:lnTo>
                  <a:lnTo>
                    <a:pt x="52" y="156"/>
                  </a:lnTo>
                  <a:lnTo>
                    <a:pt x="53" y="155"/>
                  </a:lnTo>
                  <a:lnTo>
                    <a:pt x="56" y="154"/>
                  </a:lnTo>
                  <a:lnTo>
                    <a:pt x="57" y="151"/>
                  </a:lnTo>
                  <a:lnTo>
                    <a:pt x="57" y="148"/>
                  </a:lnTo>
                  <a:lnTo>
                    <a:pt x="55" y="148"/>
                  </a:lnTo>
                  <a:lnTo>
                    <a:pt x="52" y="146"/>
                  </a:lnTo>
                  <a:lnTo>
                    <a:pt x="50" y="147"/>
                  </a:lnTo>
                  <a:lnTo>
                    <a:pt x="50" y="148"/>
                  </a:lnTo>
                  <a:lnTo>
                    <a:pt x="49" y="149"/>
                  </a:lnTo>
                  <a:lnTo>
                    <a:pt x="47" y="151"/>
                  </a:lnTo>
                  <a:lnTo>
                    <a:pt x="45" y="153"/>
                  </a:lnTo>
                  <a:lnTo>
                    <a:pt x="43" y="154"/>
                  </a:lnTo>
                  <a:lnTo>
                    <a:pt x="42" y="156"/>
                  </a:lnTo>
                  <a:lnTo>
                    <a:pt x="40" y="155"/>
                  </a:lnTo>
                  <a:lnTo>
                    <a:pt x="38" y="154"/>
                  </a:lnTo>
                  <a:lnTo>
                    <a:pt x="38" y="155"/>
                  </a:lnTo>
                  <a:lnTo>
                    <a:pt x="38" y="152"/>
                  </a:lnTo>
                  <a:lnTo>
                    <a:pt x="38" y="151"/>
                  </a:lnTo>
                  <a:lnTo>
                    <a:pt x="37" y="148"/>
                  </a:lnTo>
                  <a:lnTo>
                    <a:pt x="37" y="146"/>
                  </a:lnTo>
                  <a:lnTo>
                    <a:pt x="36" y="143"/>
                  </a:lnTo>
                  <a:lnTo>
                    <a:pt x="34" y="142"/>
                  </a:lnTo>
                  <a:lnTo>
                    <a:pt x="33" y="139"/>
                  </a:lnTo>
                  <a:lnTo>
                    <a:pt x="31" y="139"/>
                  </a:lnTo>
                  <a:lnTo>
                    <a:pt x="30" y="136"/>
                  </a:lnTo>
                  <a:lnTo>
                    <a:pt x="31" y="136"/>
                  </a:lnTo>
                  <a:lnTo>
                    <a:pt x="32" y="135"/>
                  </a:lnTo>
                  <a:lnTo>
                    <a:pt x="30" y="133"/>
                  </a:lnTo>
                  <a:lnTo>
                    <a:pt x="29" y="131"/>
                  </a:lnTo>
                  <a:lnTo>
                    <a:pt x="27" y="128"/>
                  </a:lnTo>
                </a:path>
              </a:pathLst>
            </a:custGeom>
            <a:solidFill>
              <a:srgbClr val="CCFFFF"/>
            </a:solidFill>
            <a:ln w="12700">
              <a:solidFill>
                <a:srgbClr val="FFFF00"/>
              </a:solidFill>
              <a:round/>
              <a:headEnd/>
              <a:tailEnd/>
            </a:ln>
          </p:spPr>
          <p:txBody>
            <a:bodyPr/>
            <a:lstStyle/>
            <a:p>
              <a:endParaRPr lang="zh-CN" altLang="en-US"/>
            </a:p>
          </p:txBody>
        </p:sp>
        <p:sp>
          <p:nvSpPr>
            <p:cNvPr id="61504" name="Freeform 178">
              <a:extLst>
                <a:ext uri="{FF2B5EF4-FFF2-40B4-BE49-F238E27FC236}">
                  <a16:creationId xmlns:a16="http://schemas.microsoft.com/office/drawing/2014/main" id="{C620CB5A-7D11-4CF6-952A-3B83D40784E6}"/>
                </a:ext>
              </a:extLst>
            </p:cNvPr>
            <p:cNvSpPr>
              <a:spLocks/>
            </p:cNvSpPr>
            <p:nvPr/>
          </p:nvSpPr>
          <p:spPr bwMode="auto">
            <a:xfrm>
              <a:off x="3284" y="2192"/>
              <a:ext cx="107" cy="122"/>
            </a:xfrm>
            <a:custGeom>
              <a:avLst/>
              <a:gdLst>
                <a:gd name="T0" fmla="*/ 6 w 107"/>
                <a:gd name="T1" fmla="*/ 57 h 122"/>
                <a:gd name="T2" fmla="*/ 17 w 107"/>
                <a:gd name="T3" fmla="*/ 50 h 122"/>
                <a:gd name="T4" fmla="*/ 20 w 107"/>
                <a:gd name="T5" fmla="*/ 39 h 122"/>
                <a:gd name="T6" fmla="*/ 20 w 107"/>
                <a:gd name="T7" fmla="*/ 28 h 122"/>
                <a:gd name="T8" fmla="*/ 30 w 107"/>
                <a:gd name="T9" fmla="*/ 23 h 122"/>
                <a:gd name="T10" fmla="*/ 35 w 107"/>
                <a:gd name="T11" fmla="*/ 10 h 122"/>
                <a:gd name="T12" fmla="*/ 44 w 107"/>
                <a:gd name="T13" fmla="*/ 0 h 122"/>
                <a:gd name="T14" fmla="*/ 51 w 107"/>
                <a:gd name="T15" fmla="*/ 6 h 122"/>
                <a:gd name="T16" fmla="*/ 58 w 107"/>
                <a:gd name="T17" fmla="*/ 10 h 122"/>
                <a:gd name="T18" fmla="*/ 65 w 107"/>
                <a:gd name="T19" fmla="*/ 5 h 122"/>
                <a:gd name="T20" fmla="*/ 72 w 107"/>
                <a:gd name="T21" fmla="*/ 7 h 122"/>
                <a:gd name="T22" fmla="*/ 80 w 107"/>
                <a:gd name="T23" fmla="*/ 9 h 122"/>
                <a:gd name="T24" fmla="*/ 75 w 107"/>
                <a:gd name="T25" fmla="*/ 15 h 122"/>
                <a:gd name="T26" fmla="*/ 72 w 107"/>
                <a:gd name="T27" fmla="*/ 21 h 122"/>
                <a:gd name="T28" fmla="*/ 61 w 107"/>
                <a:gd name="T29" fmla="*/ 23 h 122"/>
                <a:gd name="T30" fmla="*/ 57 w 107"/>
                <a:gd name="T31" fmla="*/ 26 h 122"/>
                <a:gd name="T32" fmla="*/ 51 w 107"/>
                <a:gd name="T33" fmla="*/ 34 h 122"/>
                <a:gd name="T34" fmla="*/ 55 w 107"/>
                <a:gd name="T35" fmla="*/ 32 h 122"/>
                <a:gd name="T36" fmla="*/ 58 w 107"/>
                <a:gd name="T37" fmla="*/ 28 h 122"/>
                <a:gd name="T38" fmla="*/ 65 w 107"/>
                <a:gd name="T39" fmla="*/ 29 h 122"/>
                <a:gd name="T40" fmla="*/ 70 w 107"/>
                <a:gd name="T41" fmla="*/ 31 h 122"/>
                <a:gd name="T42" fmla="*/ 75 w 107"/>
                <a:gd name="T43" fmla="*/ 27 h 122"/>
                <a:gd name="T44" fmla="*/ 91 w 107"/>
                <a:gd name="T45" fmla="*/ 29 h 122"/>
                <a:gd name="T46" fmla="*/ 103 w 107"/>
                <a:gd name="T47" fmla="*/ 33 h 122"/>
                <a:gd name="T48" fmla="*/ 100 w 107"/>
                <a:gd name="T49" fmla="*/ 39 h 122"/>
                <a:gd name="T50" fmla="*/ 94 w 107"/>
                <a:gd name="T51" fmla="*/ 44 h 122"/>
                <a:gd name="T52" fmla="*/ 91 w 107"/>
                <a:gd name="T53" fmla="*/ 48 h 122"/>
                <a:gd name="T54" fmla="*/ 97 w 107"/>
                <a:gd name="T55" fmla="*/ 46 h 122"/>
                <a:gd name="T56" fmla="*/ 100 w 107"/>
                <a:gd name="T57" fmla="*/ 43 h 122"/>
                <a:gd name="T58" fmla="*/ 103 w 107"/>
                <a:gd name="T59" fmla="*/ 48 h 122"/>
                <a:gd name="T60" fmla="*/ 104 w 107"/>
                <a:gd name="T61" fmla="*/ 54 h 122"/>
                <a:gd name="T62" fmla="*/ 100 w 107"/>
                <a:gd name="T63" fmla="*/ 52 h 122"/>
                <a:gd name="T64" fmla="*/ 96 w 107"/>
                <a:gd name="T65" fmla="*/ 56 h 122"/>
                <a:gd name="T66" fmla="*/ 91 w 107"/>
                <a:gd name="T67" fmla="*/ 58 h 122"/>
                <a:gd name="T68" fmla="*/ 97 w 107"/>
                <a:gd name="T69" fmla="*/ 62 h 122"/>
                <a:gd name="T70" fmla="*/ 95 w 107"/>
                <a:gd name="T71" fmla="*/ 65 h 122"/>
                <a:gd name="T72" fmla="*/ 97 w 107"/>
                <a:gd name="T73" fmla="*/ 70 h 122"/>
                <a:gd name="T74" fmla="*/ 96 w 107"/>
                <a:gd name="T75" fmla="*/ 77 h 122"/>
                <a:gd name="T76" fmla="*/ 97 w 107"/>
                <a:gd name="T77" fmla="*/ 85 h 122"/>
                <a:gd name="T78" fmla="*/ 93 w 107"/>
                <a:gd name="T79" fmla="*/ 87 h 122"/>
                <a:gd name="T80" fmla="*/ 89 w 107"/>
                <a:gd name="T81" fmla="*/ 83 h 122"/>
                <a:gd name="T82" fmla="*/ 85 w 107"/>
                <a:gd name="T83" fmla="*/ 84 h 122"/>
                <a:gd name="T84" fmla="*/ 85 w 107"/>
                <a:gd name="T85" fmla="*/ 88 h 122"/>
                <a:gd name="T86" fmla="*/ 73 w 107"/>
                <a:gd name="T87" fmla="*/ 94 h 122"/>
                <a:gd name="T88" fmla="*/ 80 w 107"/>
                <a:gd name="T89" fmla="*/ 97 h 122"/>
                <a:gd name="T90" fmla="*/ 75 w 107"/>
                <a:gd name="T91" fmla="*/ 104 h 122"/>
                <a:gd name="T92" fmla="*/ 74 w 107"/>
                <a:gd name="T93" fmla="*/ 109 h 122"/>
                <a:gd name="T94" fmla="*/ 73 w 107"/>
                <a:gd name="T95" fmla="*/ 115 h 122"/>
                <a:gd name="T96" fmla="*/ 69 w 107"/>
                <a:gd name="T97" fmla="*/ 118 h 122"/>
                <a:gd name="T98" fmla="*/ 60 w 107"/>
                <a:gd name="T99" fmla="*/ 117 h 122"/>
                <a:gd name="T100" fmla="*/ 51 w 107"/>
                <a:gd name="T101" fmla="*/ 117 h 122"/>
                <a:gd name="T102" fmla="*/ 42 w 107"/>
                <a:gd name="T103" fmla="*/ 115 h 122"/>
                <a:gd name="T104" fmla="*/ 34 w 107"/>
                <a:gd name="T105" fmla="*/ 117 h 122"/>
                <a:gd name="T106" fmla="*/ 25 w 107"/>
                <a:gd name="T107" fmla="*/ 107 h 122"/>
                <a:gd name="T108" fmla="*/ 23 w 107"/>
                <a:gd name="T109" fmla="*/ 95 h 122"/>
                <a:gd name="T110" fmla="*/ 12 w 107"/>
                <a:gd name="T111" fmla="*/ 94 h 122"/>
                <a:gd name="T112" fmla="*/ 12 w 107"/>
                <a:gd name="T113" fmla="*/ 86 h 122"/>
                <a:gd name="T114" fmla="*/ 5 w 107"/>
                <a:gd name="T115" fmla="*/ 72 h 122"/>
                <a:gd name="T116" fmla="*/ 1 w 107"/>
                <a:gd name="T117" fmla="*/ 62 h 1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
                <a:gd name="T178" fmla="*/ 0 h 122"/>
                <a:gd name="T179" fmla="*/ 107 w 107"/>
                <a:gd name="T180" fmla="*/ 122 h 1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 h="122">
                  <a:moveTo>
                    <a:pt x="1" y="62"/>
                  </a:moveTo>
                  <a:lnTo>
                    <a:pt x="3" y="62"/>
                  </a:lnTo>
                  <a:lnTo>
                    <a:pt x="3" y="61"/>
                  </a:lnTo>
                  <a:lnTo>
                    <a:pt x="4" y="60"/>
                  </a:lnTo>
                  <a:lnTo>
                    <a:pt x="6" y="59"/>
                  </a:lnTo>
                  <a:lnTo>
                    <a:pt x="6" y="57"/>
                  </a:lnTo>
                  <a:lnTo>
                    <a:pt x="8" y="56"/>
                  </a:lnTo>
                  <a:lnTo>
                    <a:pt x="10" y="55"/>
                  </a:lnTo>
                  <a:lnTo>
                    <a:pt x="11" y="55"/>
                  </a:lnTo>
                  <a:lnTo>
                    <a:pt x="12" y="53"/>
                  </a:lnTo>
                  <a:lnTo>
                    <a:pt x="13" y="51"/>
                  </a:lnTo>
                  <a:lnTo>
                    <a:pt x="17" y="50"/>
                  </a:lnTo>
                  <a:lnTo>
                    <a:pt x="18" y="48"/>
                  </a:lnTo>
                  <a:lnTo>
                    <a:pt x="17" y="45"/>
                  </a:lnTo>
                  <a:lnTo>
                    <a:pt x="19" y="43"/>
                  </a:lnTo>
                  <a:lnTo>
                    <a:pt x="20" y="41"/>
                  </a:lnTo>
                  <a:lnTo>
                    <a:pt x="20" y="40"/>
                  </a:lnTo>
                  <a:lnTo>
                    <a:pt x="20" y="39"/>
                  </a:lnTo>
                  <a:lnTo>
                    <a:pt x="20" y="36"/>
                  </a:lnTo>
                  <a:lnTo>
                    <a:pt x="20" y="35"/>
                  </a:lnTo>
                  <a:lnTo>
                    <a:pt x="19" y="35"/>
                  </a:lnTo>
                  <a:lnTo>
                    <a:pt x="20" y="33"/>
                  </a:lnTo>
                  <a:lnTo>
                    <a:pt x="20" y="30"/>
                  </a:lnTo>
                  <a:lnTo>
                    <a:pt x="20" y="28"/>
                  </a:lnTo>
                  <a:lnTo>
                    <a:pt x="23" y="28"/>
                  </a:lnTo>
                  <a:lnTo>
                    <a:pt x="27" y="29"/>
                  </a:lnTo>
                  <a:lnTo>
                    <a:pt x="29" y="27"/>
                  </a:lnTo>
                  <a:lnTo>
                    <a:pt x="32" y="27"/>
                  </a:lnTo>
                  <a:lnTo>
                    <a:pt x="32" y="26"/>
                  </a:lnTo>
                  <a:lnTo>
                    <a:pt x="30" y="23"/>
                  </a:lnTo>
                  <a:lnTo>
                    <a:pt x="29" y="22"/>
                  </a:lnTo>
                  <a:lnTo>
                    <a:pt x="29" y="19"/>
                  </a:lnTo>
                  <a:lnTo>
                    <a:pt x="32" y="17"/>
                  </a:lnTo>
                  <a:lnTo>
                    <a:pt x="33" y="18"/>
                  </a:lnTo>
                  <a:lnTo>
                    <a:pt x="35" y="10"/>
                  </a:lnTo>
                  <a:lnTo>
                    <a:pt x="35" y="7"/>
                  </a:lnTo>
                  <a:lnTo>
                    <a:pt x="36" y="5"/>
                  </a:lnTo>
                  <a:lnTo>
                    <a:pt x="35" y="2"/>
                  </a:lnTo>
                  <a:lnTo>
                    <a:pt x="37" y="1"/>
                  </a:lnTo>
                  <a:lnTo>
                    <a:pt x="41" y="1"/>
                  </a:lnTo>
                  <a:lnTo>
                    <a:pt x="44" y="0"/>
                  </a:lnTo>
                  <a:lnTo>
                    <a:pt x="45" y="3"/>
                  </a:lnTo>
                  <a:lnTo>
                    <a:pt x="46" y="4"/>
                  </a:lnTo>
                  <a:lnTo>
                    <a:pt x="47" y="5"/>
                  </a:lnTo>
                  <a:lnTo>
                    <a:pt x="48" y="6"/>
                  </a:lnTo>
                  <a:lnTo>
                    <a:pt x="49" y="6"/>
                  </a:lnTo>
                  <a:lnTo>
                    <a:pt x="51" y="6"/>
                  </a:lnTo>
                  <a:lnTo>
                    <a:pt x="54" y="6"/>
                  </a:lnTo>
                  <a:lnTo>
                    <a:pt x="56" y="6"/>
                  </a:lnTo>
                  <a:lnTo>
                    <a:pt x="56" y="7"/>
                  </a:lnTo>
                  <a:lnTo>
                    <a:pt x="58" y="6"/>
                  </a:lnTo>
                  <a:lnTo>
                    <a:pt x="58" y="9"/>
                  </a:lnTo>
                  <a:lnTo>
                    <a:pt x="58" y="10"/>
                  </a:lnTo>
                  <a:lnTo>
                    <a:pt x="60" y="10"/>
                  </a:lnTo>
                  <a:lnTo>
                    <a:pt x="61" y="10"/>
                  </a:lnTo>
                  <a:lnTo>
                    <a:pt x="61" y="9"/>
                  </a:lnTo>
                  <a:lnTo>
                    <a:pt x="62" y="6"/>
                  </a:lnTo>
                  <a:lnTo>
                    <a:pt x="64" y="5"/>
                  </a:lnTo>
                  <a:lnTo>
                    <a:pt x="65" y="5"/>
                  </a:lnTo>
                  <a:lnTo>
                    <a:pt x="66" y="4"/>
                  </a:lnTo>
                  <a:lnTo>
                    <a:pt x="68" y="2"/>
                  </a:lnTo>
                  <a:lnTo>
                    <a:pt x="70" y="2"/>
                  </a:lnTo>
                  <a:lnTo>
                    <a:pt x="72" y="4"/>
                  </a:lnTo>
                  <a:lnTo>
                    <a:pt x="72" y="6"/>
                  </a:lnTo>
                  <a:lnTo>
                    <a:pt x="72" y="7"/>
                  </a:lnTo>
                  <a:lnTo>
                    <a:pt x="73" y="7"/>
                  </a:lnTo>
                  <a:lnTo>
                    <a:pt x="74" y="7"/>
                  </a:lnTo>
                  <a:lnTo>
                    <a:pt x="75" y="7"/>
                  </a:lnTo>
                  <a:lnTo>
                    <a:pt x="76" y="9"/>
                  </a:lnTo>
                  <a:lnTo>
                    <a:pt x="78" y="9"/>
                  </a:lnTo>
                  <a:lnTo>
                    <a:pt x="80" y="9"/>
                  </a:lnTo>
                  <a:lnTo>
                    <a:pt x="80" y="10"/>
                  </a:lnTo>
                  <a:lnTo>
                    <a:pt x="81" y="11"/>
                  </a:lnTo>
                  <a:lnTo>
                    <a:pt x="79" y="12"/>
                  </a:lnTo>
                  <a:lnTo>
                    <a:pt x="78" y="14"/>
                  </a:lnTo>
                  <a:lnTo>
                    <a:pt x="77" y="14"/>
                  </a:lnTo>
                  <a:lnTo>
                    <a:pt x="75" y="15"/>
                  </a:lnTo>
                  <a:lnTo>
                    <a:pt x="74" y="15"/>
                  </a:lnTo>
                  <a:lnTo>
                    <a:pt x="73" y="17"/>
                  </a:lnTo>
                  <a:lnTo>
                    <a:pt x="72" y="18"/>
                  </a:lnTo>
                  <a:lnTo>
                    <a:pt x="72" y="20"/>
                  </a:lnTo>
                  <a:lnTo>
                    <a:pt x="72" y="21"/>
                  </a:lnTo>
                  <a:lnTo>
                    <a:pt x="71" y="22"/>
                  </a:lnTo>
                  <a:lnTo>
                    <a:pt x="70" y="23"/>
                  </a:lnTo>
                  <a:lnTo>
                    <a:pt x="69" y="23"/>
                  </a:lnTo>
                  <a:lnTo>
                    <a:pt x="68" y="22"/>
                  </a:lnTo>
                  <a:lnTo>
                    <a:pt x="64" y="22"/>
                  </a:lnTo>
                  <a:lnTo>
                    <a:pt x="61" y="23"/>
                  </a:lnTo>
                  <a:lnTo>
                    <a:pt x="60" y="23"/>
                  </a:lnTo>
                  <a:lnTo>
                    <a:pt x="58" y="23"/>
                  </a:lnTo>
                  <a:lnTo>
                    <a:pt x="58" y="25"/>
                  </a:lnTo>
                  <a:lnTo>
                    <a:pt x="58" y="26"/>
                  </a:lnTo>
                  <a:lnTo>
                    <a:pt x="57" y="26"/>
                  </a:lnTo>
                  <a:lnTo>
                    <a:pt x="56" y="27"/>
                  </a:lnTo>
                  <a:lnTo>
                    <a:pt x="54" y="28"/>
                  </a:lnTo>
                  <a:lnTo>
                    <a:pt x="53" y="30"/>
                  </a:lnTo>
                  <a:lnTo>
                    <a:pt x="53" y="32"/>
                  </a:lnTo>
                  <a:lnTo>
                    <a:pt x="52" y="33"/>
                  </a:lnTo>
                  <a:lnTo>
                    <a:pt x="51" y="34"/>
                  </a:lnTo>
                  <a:lnTo>
                    <a:pt x="49" y="35"/>
                  </a:lnTo>
                  <a:lnTo>
                    <a:pt x="51" y="35"/>
                  </a:lnTo>
                  <a:lnTo>
                    <a:pt x="52" y="34"/>
                  </a:lnTo>
                  <a:lnTo>
                    <a:pt x="53" y="34"/>
                  </a:lnTo>
                  <a:lnTo>
                    <a:pt x="54" y="33"/>
                  </a:lnTo>
                  <a:lnTo>
                    <a:pt x="55" y="32"/>
                  </a:lnTo>
                  <a:lnTo>
                    <a:pt x="54" y="30"/>
                  </a:lnTo>
                  <a:lnTo>
                    <a:pt x="55" y="29"/>
                  </a:lnTo>
                  <a:lnTo>
                    <a:pt x="56" y="27"/>
                  </a:lnTo>
                  <a:lnTo>
                    <a:pt x="57" y="27"/>
                  </a:lnTo>
                  <a:lnTo>
                    <a:pt x="58" y="28"/>
                  </a:lnTo>
                  <a:lnTo>
                    <a:pt x="60" y="27"/>
                  </a:lnTo>
                  <a:lnTo>
                    <a:pt x="61" y="25"/>
                  </a:lnTo>
                  <a:lnTo>
                    <a:pt x="62" y="25"/>
                  </a:lnTo>
                  <a:lnTo>
                    <a:pt x="64" y="26"/>
                  </a:lnTo>
                  <a:lnTo>
                    <a:pt x="64" y="27"/>
                  </a:lnTo>
                  <a:lnTo>
                    <a:pt x="65" y="29"/>
                  </a:lnTo>
                  <a:lnTo>
                    <a:pt x="65" y="30"/>
                  </a:lnTo>
                  <a:lnTo>
                    <a:pt x="66" y="30"/>
                  </a:lnTo>
                  <a:lnTo>
                    <a:pt x="68" y="31"/>
                  </a:lnTo>
                  <a:lnTo>
                    <a:pt x="68" y="32"/>
                  </a:lnTo>
                  <a:lnTo>
                    <a:pt x="69" y="32"/>
                  </a:lnTo>
                  <a:lnTo>
                    <a:pt x="70" y="31"/>
                  </a:lnTo>
                  <a:lnTo>
                    <a:pt x="69" y="31"/>
                  </a:lnTo>
                  <a:lnTo>
                    <a:pt x="68" y="30"/>
                  </a:lnTo>
                  <a:lnTo>
                    <a:pt x="69" y="30"/>
                  </a:lnTo>
                  <a:lnTo>
                    <a:pt x="70" y="30"/>
                  </a:lnTo>
                  <a:lnTo>
                    <a:pt x="72" y="28"/>
                  </a:lnTo>
                  <a:lnTo>
                    <a:pt x="75" y="27"/>
                  </a:lnTo>
                  <a:lnTo>
                    <a:pt x="78" y="23"/>
                  </a:lnTo>
                  <a:lnTo>
                    <a:pt x="82" y="23"/>
                  </a:lnTo>
                  <a:lnTo>
                    <a:pt x="84" y="23"/>
                  </a:lnTo>
                  <a:lnTo>
                    <a:pt x="86" y="23"/>
                  </a:lnTo>
                  <a:lnTo>
                    <a:pt x="89" y="27"/>
                  </a:lnTo>
                  <a:lnTo>
                    <a:pt x="91" y="29"/>
                  </a:lnTo>
                  <a:lnTo>
                    <a:pt x="93" y="30"/>
                  </a:lnTo>
                  <a:lnTo>
                    <a:pt x="94" y="32"/>
                  </a:lnTo>
                  <a:lnTo>
                    <a:pt x="97" y="33"/>
                  </a:lnTo>
                  <a:lnTo>
                    <a:pt x="99" y="33"/>
                  </a:lnTo>
                  <a:lnTo>
                    <a:pt x="101" y="33"/>
                  </a:lnTo>
                  <a:lnTo>
                    <a:pt x="103" y="33"/>
                  </a:lnTo>
                  <a:lnTo>
                    <a:pt x="105" y="33"/>
                  </a:lnTo>
                  <a:lnTo>
                    <a:pt x="106" y="33"/>
                  </a:lnTo>
                  <a:lnTo>
                    <a:pt x="105" y="34"/>
                  </a:lnTo>
                  <a:lnTo>
                    <a:pt x="103" y="35"/>
                  </a:lnTo>
                  <a:lnTo>
                    <a:pt x="101" y="37"/>
                  </a:lnTo>
                  <a:lnTo>
                    <a:pt x="100" y="39"/>
                  </a:lnTo>
                  <a:lnTo>
                    <a:pt x="100" y="40"/>
                  </a:lnTo>
                  <a:lnTo>
                    <a:pt x="97" y="40"/>
                  </a:lnTo>
                  <a:lnTo>
                    <a:pt x="97" y="43"/>
                  </a:lnTo>
                  <a:lnTo>
                    <a:pt x="96" y="43"/>
                  </a:lnTo>
                  <a:lnTo>
                    <a:pt x="96" y="44"/>
                  </a:lnTo>
                  <a:lnTo>
                    <a:pt x="94" y="44"/>
                  </a:lnTo>
                  <a:lnTo>
                    <a:pt x="93" y="46"/>
                  </a:lnTo>
                  <a:lnTo>
                    <a:pt x="91" y="45"/>
                  </a:lnTo>
                  <a:lnTo>
                    <a:pt x="90" y="46"/>
                  </a:lnTo>
                  <a:lnTo>
                    <a:pt x="90" y="49"/>
                  </a:lnTo>
                  <a:lnTo>
                    <a:pt x="91" y="48"/>
                  </a:lnTo>
                  <a:lnTo>
                    <a:pt x="91" y="50"/>
                  </a:lnTo>
                  <a:lnTo>
                    <a:pt x="93" y="48"/>
                  </a:lnTo>
                  <a:lnTo>
                    <a:pt x="94" y="48"/>
                  </a:lnTo>
                  <a:lnTo>
                    <a:pt x="94" y="46"/>
                  </a:lnTo>
                  <a:lnTo>
                    <a:pt x="96" y="45"/>
                  </a:lnTo>
                  <a:lnTo>
                    <a:pt x="97" y="46"/>
                  </a:lnTo>
                  <a:lnTo>
                    <a:pt x="99" y="46"/>
                  </a:lnTo>
                  <a:lnTo>
                    <a:pt x="100" y="46"/>
                  </a:lnTo>
                  <a:lnTo>
                    <a:pt x="100" y="45"/>
                  </a:lnTo>
                  <a:lnTo>
                    <a:pt x="99" y="44"/>
                  </a:lnTo>
                  <a:lnTo>
                    <a:pt x="97" y="43"/>
                  </a:lnTo>
                  <a:lnTo>
                    <a:pt x="100" y="43"/>
                  </a:lnTo>
                  <a:lnTo>
                    <a:pt x="101" y="42"/>
                  </a:lnTo>
                  <a:lnTo>
                    <a:pt x="103" y="42"/>
                  </a:lnTo>
                  <a:lnTo>
                    <a:pt x="103" y="43"/>
                  </a:lnTo>
                  <a:lnTo>
                    <a:pt x="103" y="44"/>
                  </a:lnTo>
                  <a:lnTo>
                    <a:pt x="103" y="46"/>
                  </a:lnTo>
                  <a:lnTo>
                    <a:pt x="103" y="48"/>
                  </a:lnTo>
                  <a:lnTo>
                    <a:pt x="103" y="49"/>
                  </a:lnTo>
                  <a:lnTo>
                    <a:pt x="103" y="50"/>
                  </a:lnTo>
                  <a:lnTo>
                    <a:pt x="103" y="52"/>
                  </a:lnTo>
                  <a:lnTo>
                    <a:pt x="104" y="52"/>
                  </a:lnTo>
                  <a:lnTo>
                    <a:pt x="105" y="53"/>
                  </a:lnTo>
                  <a:lnTo>
                    <a:pt x="104" y="54"/>
                  </a:lnTo>
                  <a:lnTo>
                    <a:pt x="103" y="54"/>
                  </a:lnTo>
                  <a:lnTo>
                    <a:pt x="103" y="55"/>
                  </a:lnTo>
                  <a:lnTo>
                    <a:pt x="101" y="56"/>
                  </a:lnTo>
                  <a:lnTo>
                    <a:pt x="100" y="55"/>
                  </a:lnTo>
                  <a:lnTo>
                    <a:pt x="100" y="53"/>
                  </a:lnTo>
                  <a:lnTo>
                    <a:pt x="100" y="52"/>
                  </a:lnTo>
                  <a:lnTo>
                    <a:pt x="99" y="51"/>
                  </a:lnTo>
                  <a:lnTo>
                    <a:pt x="99" y="52"/>
                  </a:lnTo>
                  <a:lnTo>
                    <a:pt x="100" y="53"/>
                  </a:lnTo>
                  <a:lnTo>
                    <a:pt x="97" y="55"/>
                  </a:lnTo>
                  <a:lnTo>
                    <a:pt x="96" y="56"/>
                  </a:lnTo>
                  <a:lnTo>
                    <a:pt x="95" y="55"/>
                  </a:lnTo>
                  <a:lnTo>
                    <a:pt x="94" y="53"/>
                  </a:lnTo>
                  <a:lnTo>
                    <a:pt x="93" y="53"/>
                  </a:lnTo>
                  <a:lnTo>
                    <a:pt x="94" y="54"/>
                  </a:lnTo>
                  <a:lnTo>
                    <a:pt x="93" y="57"/>
                  </a:lnTo>
                  <a:lnTo>
                    <a:pt x="91" y="58"/>
                  </a:lnTo>
                  <a:lnTo>
                    <a:pt x="91" y="59"/>
                  </a:lnTo>
                  <a:lnTo>
                    <a:pt x="94" y="59"/>
                  </a:lnTo>
                  <a:lnTo>
                    <a:pt x="96" y="59"/>
                  </a:lnTo>
                  <a:lnTo>
                    <a:pt x="96" y="60"/>
                  </a:lnTo>
                  <a:lnTo>
                    <a:pt x="97" y="61"/>
                  </a:lnTo>
                  <a:lnTo>
                    <a:pt x="97" y="62"/>
                  </a:lnTo>
                  <a:lnTo>
                    <a:pt x="99" y="63"/>
                  </a:lnTo>
                  <a:lnTo>
                    <a:pt x="99" y="64"/>
                  </a:lnTo>
                  <a:lnTo>
                    <a:pt x="96" y="64"/>
                  </a:lnTo>
                  <a:lnTo>
                    <a:pt x="94" y="63"/>
                  </a:lnTo>
                  <a:lnTo>
                    <a:pt x="94" y="65"/>
                  </a:lnTo>
                  <a:lnTo>
                    <a:pt x="95" y="65"/>
                  </a:lnTo>
                  <a:lnTo>
                    <a:pt x="97" y="66"/>
                  </a:lnTo>
                  <a:lnTo>
                    <a:pt x="97" y="67"/>
                  </a:lnTo>
                  <a:lnTo>
                    <a:pt x="97" y="68"/>
                  </a:lnTo>
                  <a:lnTo>
                    <a:pt x="99" y="68"/>
                  </a:lnTo>
                  <a:lnTo>
                    <a:pt x="97" y="70"/>
                  </a:lnTo>
                  <a:lnTo>
                    <a:pt x="96" y="71"/>
                  </a:lnTo>
                  <a:lnTo>
                    <a:pt x="91" y="71"/>
                  </a:lnTo>
                  <a:lnTo>
                    <a:pt x="90" y="71"/>
                  </a:lnTo>
                  <a:lnTo>
                    <a:pt x="93" y="72"/>
                  </a:lnTo>
                  <a:lnTo>
                    <a:pt x="94" y="74"/>
                  </a:lnTo>
                  <a:lnTo>
                    <a:pt x="96" y="77"/>
                  </a:lnTo>
                  <a:lnTo>
                    <a:pt x="97" y="77"/>
                  </a:lnTo>
                  <a:lnTo>
                    <a:pt x="97" y="79"/>
                  </a:lnTo>
                  <a:lnTo>
                    <a:pt x="97" y="82"/>
                  </a:lnTo>
                  <a:lnTo>
                    <a:pt x="100" y="82"/>
                  </a:lnTo>
                  <a:lnTo>
                    <a:pt x="99" y="84"/>
                  </a:lnTo>
                  <a:lnTo>
                    <a:pt x="97" y="85"/>
                  </a:lnTo>
                  <a:lnTo>
                    <a:pt x="97" y="83"/>
                  </a:lnTo>
                  <a:lnTo>
                    <a:pt x="95" y="82"/>
                  </a:lnTo>
                  <a:lnTo>
                    <a:pt x="94" y="84"/>
                  </a:lnTo>
                  <a:lnTo>
                    <a:pt x="94" y="85"/>
                  </a:lnTo>
                  <a:lnTo>
                    <a:pt x="94" y="86"/>
                  </a:lnTo>
                  <a:lnTo>
                    <a:pt x="93" y="87"/>
                  </a:lnTo>
                  <a:lnTo>
                    <a:pt x="93" y="88"/>
                  </a:lnTo>
                  <a:lnTo>
                    <a:pt x="91" y="88"/>
                  </a:lnTo>
                  <a:lnTo>
                    <a:pt x="89" y="86"/>
                  </a:lnTo>
                  <a:lnTo>
                    <a:pt x="89" y="85"/>
                  </a:lnTo>
                  <a:lnTo>
                    <a:pt x="89" y="84"/>
                  </a:lnTo>
                  <a:lnTo>
                    <a:pt x="89" y="83"/>
                  </a:lnTo>
                  <a:lnTo>
                    <a:pt x="89" y="82"/>
                  </a:lnTo>
                  <a:lnTo>
                    <a:pt x="88" y="83"/>
                  </a:lnTo>
                  <a:lnTo>
                    <a:pt x="87" y="82"/>
                  </a:lnTo>
                  <a:lnTo>
                    <a:pt x="86" y="82"/>
                  </a:lnTo>
                  <a:lnTo>
                    <a:pt x="85" y="84"/>
                  </a:lnTo>
                  <a:lnTo>
                    <a:pt x="84" y="85"/>
                  </a:lnTo>
                  <a:lnTo>
                    <a:pt x="83" y="86"/>
                  </a:lnTo>
                  <a:lnTo>
                    <a:pt x="83" y="87"/>
                  </a:lnTo>
                  <a:lnTo>
                    <a:pt x="85" y="86"/>
                  </a:lnTo>
                  <a:lnTo>
                    <a:pt x="86" y="88"/>
                  </a:lnTo>
                  <a:lnTo>
                    <a:pt x="85" y="88"/>
                  </a:lnTo>
                  <a:lnTo>
                    <a:pt x="82" y="91"/>
                  </a:lnTo>
                  <a:lnTo>
                    <a:pt x="82" y="95"/>
                  </a:lnTo>
                  <a:lnTo>
                    <a:pt x="78" y="95"/>
                  </a:lnTo>
                  <a:lnTo>
                    <a:pt x="77" y="95"/>
                  </a:lnTo>
                  <a:lnTo>
                    <a:pt x="75" y="94"/>
                  </a:lnTo>
                  <a:lnTo>
                    <a:pt x="73" y="94"/>
                  </a:lnTo>
                  <a:lnTo>
                    <a:pt x="72" y="95"/>
                  </a:lnTo>
                  <a:lnTo>
                    <a:pt x="73" y="95"/>
                  </a:lnTo>
                  <a:lnTo>
                    <a:pt x="75" y="96"/>
                  </a:lnTo>
                  <a:lnTo>
                    <a:pt x="77" y="97"/>
                  </a:lnTo>
                  <a:lnTo>
                    <a:pt x="78" y="97"/>
                  </a:lnTo>
                  <a:lnTo>
                    <a:pt x="80" y="97"/>
                  </a:lnTo>
                  <a:lnTo>
                    <a:pt x="80" y="98"/>
                  </a:lnTo>
                  <a:lnTo>
                    <a:pt x="79" y="100"/>
                  </a:lnTo>
                  <a:lnTo>
                    <a:pt x="78" y="101"/>
                  </a:lnTo>
                  <a:lnTo>
                    <a:pt x="77" y="102"/>
                  </a:lnTo>
                  <a:lnTo>
                    <a:pt x="76" y="104"/>
                  </a:lnTo>
                  <a:lnTo>
                    <a:pt x="75" y="104"/>
                  </a:lnTo>
                  <a:lnTo>
                    <a:pt x="75" y="105"/>
                  </a:lnTo>
                  <a:lnTo>
                    <a:pt x="75" y="107"/>
                  </a:lnTo>
                  <a:lnTo>
                    <a:pt x="74" y="108"/>
                  </a:lnTo>
                  <a:lnTo>
                    <a:pt x="72" y="108"/>
                  </a:lnTo>
                  <a:lnTo>
                    <a:pt x="73" y="109"/>
                  </a:lnTo>
                  <a:lnTo>
                    <a:pt x="74" y="109"/>
                  </a:lnTo>
                  <a:lnTo>
                    <a:pt x="74" y="111"/>
                  </a:lnTo>
                  <a:lnTo>
                    <a:pt x="76" y="111"/>
                  </a:lnTo>
                  <a:lnTo>
                    <a:pt x="76" y="112"/>
                  </a:lnTo>
                  <a:lnTo>
                    <a:pt x="76" y="114"/>
                  </a:lnTo>
                  <a:lnTo>
                    <a:pt x="75" y="115"/>
                  </a:lnTo>
                  <a:lnTo>
                    <a:pt x="73" y="115"/>
                  </a:lnTo>
                  <a:lnTo>
                    <a:pt x="73" y="117"/>
                  </a:lnTo>
                  <a:lnTo>
                    <a:pt x="72" y="121"/>
                  </a:lnTo>
                  <a:lnTo>
                    <a:pt x="70" y="121"/>
                  </a:lnTo>
                  <a:lnTo>
                    <a:pt x="70" y="120"/>
                  </a:lnTo>
                  <a:lnTo>
                    <a:pt x="70" y="119"/>
                  </a:lnTo>
                  <a:lnTo>
                    <a:pt x="69" y="118"/>
                  </a:lnTo>
                  <a:lnTo>
                    <a:pt x="68" y="116"/>
                  </a:lnTo>
                  <a:lnTo>
                    <a:pt x="66" y="116"/>
                  </a:lnTo>
                  <a:lnTo>
                    <a:pt x="65" y="116"/>
                  </a:lnTo>
                  <a:lnTo>
                    <a:pt x="64" y="116"/>
                  </a:lnTo>
                  <a:lnTo>
                    <a:pt x="61" y="117"/>
                  </a:lnTo>
                  <a:lnTo>
                    <a:pt x="60" y="117"/>
                  </a:lnTo>
                  <a:lnTo>
                    <a:pt x="58" y="118"/>
                  </a:lnTo>
                  <a:lnTo>
                    <a:pt x="57" y="118"/>
                  </a:lnTo>
                  <a:lnTo>
                    <a:pt x="56" y="119"/>
                  </a:lnTo>
                  <a:lnTo>
                    <a:pt x="55" y="119"/>
                  </a:lnTo>
                  <a:lnTo>
                    <a:pt x="53" y="120"/>
                  </a:lnTo>
                  <a:lnTo>
                    <a:pt x="51" y="117"/>
                  </a:lnTo>
                  <a:lnTo>
                    <a:pt x="49" y="113"/>
                  </a:lnTo>
                  <a:lnTo>
                    <a:pt x="47" y="112"/>
                  </a:lnTo>
                  <a:lnTo>
                    <a:pt x="47" y="109"/>
                  </a:lnTo>
                  <a:lnTo>
                    <a:pt x="44" y="109"/>
                  </a:lnTo>
                  <a:lnTo>
                    <a:pt x="42" y="115"/>
                  </a:lnTo>
                  <a:lnTo>
                    <a:pt x="41" y="114"/>
                  </a:lnTo>
                  <a:lnTo>
                    <a:pt x="40" y="116"/>
                  </a:lnTo>
                  <a:lnTo>
                    <a:pt x="37" y="117"/>
                  </a:lnTo>
                  <a:lnTo>
                    <a:pt x="35" y="118"/>
                  </a:lnTo>
                  <a:lnTo>
                    <a:pt x="35" y="117"/>
                  </a:lnTo>
                  <a:lnTo>
                    <a:pt x="34" y="117"/>
                  </a:lnTo>
                  <a:lnTo>
                    <a:pt x="29" y="117"/>
                  </a:lnTo>
                  <a:lnTo>
                    <a:pt x="27" y="117"/>
                  </a:lnTo>
                  <a:lnTo>
                    <a:pt x="26" y="116"/>
                  </a:lnTo>
                  <a:lnTo>
                    <a:pt x="27" y="115"/>
                  </a:lnTo>
                  <a:lnTo>
                    <a:pt x="26" y="108"/>
                  </a:lnTo>
                  <a:lnTo>
                    <a:pt x="25" y="107"/>
                  </a:lnTo>
                  <a:lnTo>
                    <a:pt x="23" y="104"/>
                  </a:lnTo>
                  <a:lnTo>
                    <a:pt x="23" y="103"/>
                  </a:lnTo>
                  <a:lnTo>
                    <a:pt x="22" y="100"/>
                  </a:lnTo>
                  <a:lnTo>
                    <a:pt x="23" y="97"/>
                  </a:lnTo>
                  <a:lnTo>
                    <a:pt x="23" y="96"/>
                  </a:lnTo>
                  <a:lnTo>
                    <a:pt x="23" y="95"/>
                  </a:lnTo>
                  <a:lnTo>
                    <a:pt x="23" y="93"/>
                  </a:lnTo>
                  <a:lnTo>
                    <a:pt x="20" y="92"/>
                  </a:lnTo>
                  <a:lnTo>
                    <a:pt x="18" y="93"/>
                  </a:lnTo>
                  <a:lnTo>
                    <a:pt x="16" y="93"/>
                  </a:lnTo>
                  <a:lnTo>
                    <a:pt x="14" y="95"/>
                  </a:lnTo>
                  <a:lnTo>
                    <a:pt x="12" y="94"/>
                  </a:lnTo>
                  <a:lnTo>
                    <a:pt x="12" y="93"/>
                  </a:lnTo>
                  <a:lnTo>
                    <a:pt x="13" y="93"/>
                  </a:lnTo>
                  <a:lnTo>
                    <a:pt x="14" y="91"/>
                  </a:lnTo>
                  <a:lnTo>
                    <a:pt x="13" y="90"/>
                  </a:lnTo>
                  <a:lnTo>
                    <a:pt x="13" y="88"/>
                  </a:lnTo>
                  <a:lnTo>
                    <a:pt x="12" y="86"/>
                  </a:lnTo>
                  <a:lnTo>
                    <a:pt x="11" y="82"/>
                  </a:lnTo>
                  <a:lnTo>
                    <a:pt x="11" y="78"/>
                  </a:lnTo>
                  <a:lnTo>
                    <a:pt x="7" y="75"/>
                  </a:lnTo>
                  <a:lnTo>
                    <a:pt x="7" y="74"/>
                  </a:lnTo>
                  <a:lnTo>
                    <a:pt x="4" y="74"/>
                  </a:lnTo>
                  <a:lnTo>
                    <a:pt x="5" y="72"/>
                  </a:lnTo>
                  <a:lnTo>
                    <a:pt x="4" y="72"/>
                  </a:lnTo>
                  <a:lnTo>
                    <a:pt x="2" y="72"/>
                  </a:lnTo>
                  <a:lnTo>
                    <a:pt x="0" y="67"/>
                  </a:lnTo>
                  <a:lnTo>
                    <a:pt x="0" y="66"/>
                  </a:lnTo>
                  <a:lnTo>
                    <a:pt x="0" y="64"/>
                  </a:lnTo>
                  <a:lnTo>
                    <a:pt x="1" y="62"/>
                  </a:lnTo>
                </a:path>
              </a:pathLst>
            </a:custGeom>
            <a:solidFill>
              <a:srgbClr val="CCFFFF"/>
            </a:solidFill>
            <a:ln w="12700">
              <a:solidFill>
                <a:srgbClr val="FFFF00"/>
              </a:solidFill>
              <a:round/>
              <a:headEnd/>
              <a:tailEnd/>
            </a:ln>
          </p:spPr>
          <p:txBody>
            <a:bodyPr/>
            <a:lstStyle/>
            <a:p>
              <a:endParaRPr lang="zh-CN" altLang="en-US"/>
            </a:p>
          </p:txBody>
        </p:sp>
        <p:sp>
          <p:nvSpPr>
            <p:cNvPr id="61505" name="Freeform 179">
              <a:extLst>
                <a:ext uri="{FF2B5EF4-FFF2-40B4-BE49-F238E27FC236}">
                  <a16:creationId xmlns:a16="http://schemas.microsoft.com/office/drawing/2014/main" id="{222F5A2E-EBC9-4FEB-866F-433BD1B17BF5}"/>
                </a:ext>
              </a:extLst>
            </p:cNvPr>
            <p:cNvSpPr>
              <a:spLocks/>
            </p:cNvSpPr>
            <p:nvPr/>
          </p:nvSpPr>
          <p:spPr bwMode="auto">
            <a:xfrm>
              <a:off x="3389" y="2217"/>
              <a:ext cx="17" cy="17"/>
            </a:xfrm>
            <a:custGeom>
              <a:avLst/>
              <a:gdLst>
                <a:gd name="T0" fmla="*/ 12 w 17"/>
                <a:gd name="T1" fmla="*/ 16 h 17"/>
                <a:gd name="T2" fmla="*/ 10 w 17"/>
                <a:gd name="T3" fmla="*/ 16 h 17"/>
                <a:gd name="T4" fmla="*/ 8 w 17"/>
                <a:gd name="T5" fmla="*/ 16 h 17"/>
                <a:gd name="T6" fmla="*/ 6 w 17"/>
                <a:gd name="T7" fmla="*/ 16 h 17"/>
                <a:gd name="T8" fmla="*/ 4 w 17"/>
                <a:gd name="T9" fmla="*/ 16 h 17"/>
                <a:gd name="T10" fmla="*/ 4 w 17"/>
                <a:gd name="T11" fmla="*/ 8 h 17"/>
                <a:gd name="T12" fmla="*/ 2 w 17"/>
                <a:gd name="T13" fmla="*/ 8 h 17"/>
                <a:gd name="T14" fmla="*/ 2 w 17"/>
                <a:gd name="T15" fmla="*/ 8 h 17"/>
                <a:gd name="T16" fmla="*/ 0 w 17"/>
                <a:gd name="T17" fmla="*/ 0 h 17"/>
                <a:gd name="T18" fmla="*/ 0 w 17"/>
                <a:gd name="T19" fmla="*/ 0 h 17"/>
                <a:gd name="T20" fmla="*/ 2 w 17"/>
                <a:gd name="T21" fmla="*/ 0 h 17"/>
                <a:gd name="T22" fmla="*/ 4 w 17"/>
                <a:gd name="T23" fmla="*/ 0 h 17"/>
                <a:gd name="T24" fmla="*/ 6 w 17"/>
                <a:gd name="T25" fmla="*/ 0 h 17"/>
                <a:gd name="T26" fmla="*/ 8 w 17"/>
                <a:gd name="T27" fmla="*/ 0 h 17"/>
                <a:gd name="T28" fmla="*/ 10 w 17"/>
                <a:gd name="T29" fmla="*/ 8 h 17"/>
                <a:gd name="T30" fmla="*/ 12 w 17"/>
                <a:gd name="T31" fmla="*/ 8 h 17"/>
                <a:gd name="T32" fmla="*/ 14 w 17"/>
                <a:gd name="T33" fmla="*/ 8 h 17"/>
                <a:gd name="T34" fmla="*/ 14 w 17"/>
                <a:gd name="T35" fmla="*/ 8 h 17"/>
                <a:gd name="T36" fmla="*/ 16 w 17"/>
                <a:gd name="T37" fmla="*/ 8 h 17"/>
                <a:gd name="T38" fmla="*/ 16 w 17"/>
                <a:gd name="T39" fmla="*/ 16 h 17"/>
                <a:gd name="T40" fmla="*/ 14 w 17"/>
                <a:gd name="T41" fmla="*/ 16 h 17"/>
                <a:gd name="T42" fmla="*/ 16 w 17"/>
                <a:gd name="T43" fmla="*/ 16 h 17"/>
                <a:gd name="T44" fmla="*/ 14 w 17"/>
                <a:gd name="T45" fmla="*/ 16 h 17"/>
                <a:gd name="T46" fmla="*/ 12 w 17"/>
                <a:gd name="T47" fmla="*/ 16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12" y="16"/>
                  </a:moveTo>
                  <a:lnTo>
                    <a:pt x="10" y="16"/>
                  </a:lnTo>
                  <a:lnTo>
                    <a:pt x="8" y="16"/>
                  </a:lnTo>
                  <a:lnTo>
                    <a:pt x="6" y="16"/>
                  </a:lnTo>
                  <a:lnTo>
                    <a:pt x="4" y="16"/>
                  </a:lnTo>
                  <a:lnTo>
                    <a:pt x="4" y="8"/>
                  </a:lnTo>
                  <a:lnTo>
                    <a:pt x="2" y="8"/>
                  </a:lnTo>
                  <a:lnTo>
                    <a:pt x="0" y="0"/>
                  </a:lnTo>
                  <a:lnTo>
                    <a:pt x="2" y="0"/>
                  </a:lnTo>
                  <a:lnTo>
                    <a:pt x="4" y="0"/>
                  </a:lnTo>
                  <a:lnTo>
                    <a:pt x="6" y="0"/>
                  </a:lnTo>
                  <a:lnTo>
                    <a:pt x="8" y="0"/>
                  </a:lnTo>
                  <a:lnTo>
                    <a:pt x="10" y="8"/>
                  </a:lnTo>
                  <a:lnTo>
                    <a:pt x="12" y="8"/>
                  </a:lnTo>
                  <a:lnTo>
                    <a:pt x="14" y="8"/>
                  </a:lnTo>
                  <a:lnTo>
                    <a:pt x="16" y="8"/>
                  </a:lnTo>
                  <a:lnTo>
                    <a:pt x="16" y="16"/>
                  </a:lnTo>
                  <a:lnTo>
                    <a:pt x="14" y="16"/>
                  </a:lnTo>
                  <a:lnTo>
                    <a:pt x="16" y="16"/>
                  </a:lnTo>
                  <a:lnTo>
                    <a:pt x="14" y="16"/>
                  </a:lnTo>
                  <a:lnTo>
                    <a:pt x="12" y="16"/>
                  </a:lnTo>
                </a:path>
              </a:pathLst>
            </a:custGeom>
            <a:solidFill>
              <a:srgbClr val="CCFFFF"/>
            </a:solidFill>
            <a:ln w="12700">
              <a:solidFill>
                <a:srgbClr val="FFFF00"/>
              </a:solidFill>
              <a:round/>
              <a:headEnd/>
              <a:tailEnd/>
            </a:ln>
          </p:spPr>
          <p:txBody>
            <a:bodyPr/>
            <a:lstStyle/>
            <a:p>
              <a:endParaRPr lang="zh-CN" altLang="en-US"/>
            </a:p>
          </p:txBody>
        </p:sp>
        <p:sp>
          <p:nvSpPr>
            <p:cNvPr id="61506" name="Freeform 180">
              <a:extLst>
                <a:ext uri="{FF2B5EF4-FFF2-40B4-BE49-F238E27FC236}">
                  <a16:creationId xmlns:a16="http://schemas.microsoft.com/office/drawing/2014/main" id="{B038E1CF-B53B-4F65-BB38-A93C13946DFE}"/>
                </a:ext>
              </a:extLst>
            </p:cNvPr>
            <p:cNvSpPr>
              <a:spLocks/>
            </p:cNvSpPr>
            <p:nvPr/>
          </p:nvSpPr>
          <p:spPr bwMode="auto">
            <a:xfrm>
              <a:off x="3373" y="2283"/>
              <a:ext cx="17" cy="17"/>
            </a:xfrm>
            <a:custGeom>
              <a:avLst/>
              <a:gdLst>
                <a:gd name="T0" fmla="*/ 5 w 17"/>
                <a:gd name="T1" fmla="*/ 16 h 17"/>
                <a:gd name="T2" fmla="*/ 5 w 17"/>
                <a:gd name="T3" fmla="*/ 16 h 17"/>
                <a:gd name="T4" fmla="*/ 0 w 17"/>
                <a:gd name="T5" fmla="*/ 16 h 17"/>
                <a:gd name="T6" fmla="*/ 0 w 17"/>
                <a:gd name="T7" fmla="*/ 16 h 17"/>
                <a:gd name="T8" fmla="*/ 5 w 17"/>
                <a:gd name="T9" fmla="*/ 0 h 17"/>
                <a:gd name="T10" fmla="*/ 5 w 17"/>
                <a:gd name="T11" fmla="*/ 0 h 17"/>
                <a:gd name="T12" fmla="*/ 5 w 17"/>
                <a:gd name="T13" fmla="*/ 0 h 17"/>
                <a:gd name="T14" fmla="*/ 10 w 17"/>
                <a:gd name="T15" fmla="*/ 0 h 17"/>
                <a:gd name="T16" fmla="*/ 10 w 17"/>
                <a:gd name="T17" fmla="*/ 0 h 17"/>
                <a:gd name="T18" fmla="*/ 10 w 17"/>
                <a:gd name="T19" fmla="*/ 0 h 17"/>
                <a:gd name="T20" fmla="*/ 16 w 17"/>
                <a:gd name="T21" fmla="*/ 16 h 17"/>
                <a:gd name="T22" fmla="*/ 16 w 17"/>
                <a:gd name="T23" fmla="*/ 16 h 17"/>
                <a:gd name="T24" fmla="*/ 10 w 17"/>
                <a:gd name="T25" fmla="*/ 16 h 17"/>
                <a:gd name="T26" fmla="*/ 10 w 17"/>
                <a:gd name="T27" fmla="*/ 16 h 17"/>
                <a:gd name="T28" fmla="*/ 5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5" y="16"/>
                  </a:moveTo>
                  <a:lnTo>
                    <a:pt x="5" y="16"/>
                  </a:lnTo>
                  <a:lnTo>
                    <a:pt x="0" y="16"/>
                  </a:lnTo>
                  <a:lnTo>
                    <a:pt x="5" y="0"/>
                  </a:lnTo>
                  <a:lnTo>
                    <a:pt x="10" y="0"/>
                  </a:lnTo>
                  <a:lnTo>
                    <a:pt x="16" y="16"/>
                  </a:lnTo>
                  <a:lnTo>
                    <a:pt x="10" y="16"/>
                  </a:lnTo>
                  <a:lnTo>
                    <a:pt x="5" y="16"/>
                  </a:lnTo>
                </a:path>
              </a:pathLst>
            </a:custGeom>
            <a:solidFill>
              <a:srgbClr val="CCFFFF"/>
            </a:solidFill>
            <a:ln w="12700">
              <a:solidFill>
                <a:srgbClr val="FFFF00"/>
              </a:solidFill>
              <a:round/>
              <a:headEnd/>
              <a:tailEnd/>
            </a:ln>
          </p:spPr>
          <p:txBody>
            <a:bodyPr/>
            <a:lstStyle/>
            <a:p>
              <a:endParaRPr lang="zh-CN" altLang="en-US"/>
            </a:p>
          </p:txBody>
        </p:sp>
        <p:sp>
          <p:nvSpPr>
            <p:cNvPr id="61507" name="Freeform 181">
              <a:extLst>
                <a:ext uri="{FF2B5EF4-FFF2-40B4-BE49-F238E27FC236}">
                  <a16:creationId xmlns:a16="http://schemas.microsoft.com/office/drawing/2014/main" id="{7F04DD50-D8CF-4BEE-83CD-2988C3B837B1}"/>
                </a:ext>
              </a:extLst>
            </p:cNvPr>
            <p:cNvSpPr>
              <a:spLocks/>
            </p:cNvSpPr>
            <p:nvPr/>
          </p:nvSpPr>
          <p:spPr bwMode="auto">
            <a:xfrm>
              <a:off x="3396" y="220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path>
              </a:pathLst>
            </a:custGeom>
            <a:solidFill>
              <a:srgbClr val="CCFFFF"/>
            </a:solidFill>
            <a:ln w="12700">
              <a:solidFill>
                <a:srgbClr val="FFFF00"/>
              </a:solidFill>
              <a:round/>
              <a:headEnd/>
              <a:tailEnd/>
            </a:ln>
          </p:spPr>
          <p:txBody>
            <a:bodyPr/>
            <a:lstStyle/>
            <a:p>
              <a:endParaRPr lang="zh-CN" altLang="en-US"/>
            </a:p>
          </p:txBody>
        </p:sp>
        <p:sp>
          <p:nvSpPr>
            <p:cNvPr id="61508" name="Freeform 182">
              <a:extLst>
                <a:ext uri="{FF2B5EF4-FFF2-40B4-BE49-F238E27FC236}">
                  <a16:creationId xmlns:a16="http://schemas.microsoft.com/office/drawing/2014/main" id="{27659FD0-6FBA-455E-A3C4-6AC92A46D507}"/>
                </a:ext>
              </a:extLst>
            </p:cNvPr>
            <p:cNvSpPr>
              <a:spLocks/>
            </p:cNvSpPr>
            <p:nvPr/>
          </p:nvSpPr>
          <p:spPr bwMode="auto">
            <a:xfrm>
              <a:off x="3376" y="2288"/>
              <a:ext cx="17" cy="17"/>
            </a:xfrm>
            <a:custGeom>
              <a:avLst/>
              <a:gdLst>
                <a:gd name="T0" fmla="*/ 16 w 17"/>
                <a:gd name="T1" fmla="*/ 0 h 17"/>
                <a:gd name="T2" fmla="*/ 8 w 17"/>
                <a:gd name="T3" fmla="*/ 0 h 17"/>
                <a:gd name="T4" fmla="*/ 0 w 17"/>
                <a:gd name="T5" fmla="*/ 16 h 17"/>
                <a:gd name="T6" fmla="*/ 0 w 17"/>
                <a:gd name="T7" fmla="*/ 0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16"/>
                  </a:lnTo>
                  <a:lnTo>
                    <a:pt x="0" y="0"/>
                  </a:lnTo>
                  <a:lnTo>
                    <a:pt x="8"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09" name="Freeform 183">
              <a:extLst>
                <a:ext uri="{FF2B5EF4-FFF2-40B4-BE49-F238E27FC236}">
                  <a16:creationId xmlns:a16="http://schemas.microsoft.com/office/drawing/2014/main" id="{14500785-9812-4B1E-B440-22028EE6B800}"/>
                </a:ext>
              </a:extLst>
            </p:cNvPr>
            <p:cNvSpPr>
              <a:spLocks/>
            </p:cNvSpPr>
            <p:nvPr/>
          </p:nvSpPr>
          <p:spPr bwMode="auto">
            <a:xfrm>
              <a:off x="3403" y="2192"/>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10" name="Freeform 184">
              <a:extLst>
                <a:ext uri="{FF2B5EF4-FFF2-40B4-BE49-F238E27FC236}">
                  <a16:creationId xmlns:a16="http://schemas.microsoft.com/office/drawing/2014/main" id="{168148B3-0393-40E9-B6F2-639929325FED}"/>
                </a:ext>
              </a:extLst>
            </p:cNvPr>
            <p:cNvSpPr>
              <a:spLocks/>
            </p:cNvSpPr>
            <p:nvPr/>
          </p:nvSpPr>
          <p:spPr bwMode="auto">
            <a:xfrm>
              <a:off x="3192" y="1880"/>
              <a:ext cx="45" cy="51"/>
            </a:xfrm>
            <a:custGeom>
              <a:avLst/>
              <a:gdLst>
                <a:gd name="T0" fmla="*/ 30 w 45"/>
                <a:gd name="T1" fmla="*/ 45 h 51"/>
                <a:gd name="T2" fmla="*/ 27 w 45"/>
                <a:gd name="T3" fmla="*/ 44 h 51"/>
                <a:gd name="T4" fmla="*/ 24 w 45"/>
                <a:gd name="T5" fmla="*/ 45 h 51"/>
                <a:gd name="T6" fmla="*/ 22 w 45"/>
                <a:gd name="T7" fmla="*/ 47 h 51"/>
                <a:gd name="T8" fmla="*/ 22 w 45"/>
                <a:gd name="T9" fmla="*/ 49 h 51"/>
                <a:gd name="T10" fmla="*/ 19 w 45"/>
                <a:gd name="T11" fmla="*/ 47 h 51"/>
                <a:gd name="T12" fmla="*/ 18 w 45"/>
                <a:gd name="T13" fmla="*/ 46 h 51"/>
                <a:gd name="T14" fmla="*/ 16 w 45"/>
                <a:gd name="T15" fmla="*/ 46 h 51"/>
                <a:gd name="T16" fmla="*/ 13 w 45"/>
                <a:gd name="T17" fmla="*/ 46 h 51"/>
                <a:gd name="T18" fmla="*/ 10 w 45"/>
                <a:gd name="T19" fmla="*/ 48 h 51"/>
                <a:gd name="T20" fmla="*/ 5 w 45"/>
                <a:gd name="T21" fmla="*/ 46 h 51"/>
                <a:gd name="T22" fmla="*/ 1 w 45"/>
                <a:gd name="T23" fmla="*/ 45 h 51"/>
                <a:gd name="T24" fmla="*/ 0 w 45"/>
                <a:gd name="T25" fmla="*/ 41 h 51"/>
                <a:gd name="T26" fmla="*/ 2 w 45"/>
                <a:gd name="T27" fmla="*/ 39 h 51"/>
                <a:gd name="T28" fmla="*/ 1 w 45"/>
                <a:gd name="T29" fmla="*/ 37 h 51"/>
                <a:gd name="T30" fmla="*/ 0 w 45"/>
                <a:gd name="T31" fmla="*/ 34 h 51"/>
                <a:gd name="T32" fmla="*/ 1 w 45"/>
                <a:gd name="T33" fmla="*/ 32 h 51"/>
                <a:gd name="T34" fmla="*/ 5 w 45"/>
                <a:gd name="T35" fmla="*/ 29 h 51"/>
                <a:gd name="T36" fmla="*/ 10 w 45"/>
                <a:gd name="T37" fmla="*/ 26 h 51"/>
                <a:gd name="T38" fmla="*/ 7 w 45"/>
                <a:gd name="T39" fmla="*/ 19 h 51"/>
                <a:gd name="T40" fmla="*/ 6 w 45"/>
                <a:gd name="T41" fmla="*/ 16 h 51"/>
                <a:gd name="T42" fmla="*/ 7 w 45"/>
                <a:gd name="T43" fmla="*/ 15 h 51"/>
                <a:gd name="T44" fmla="*/ 12 w 45"/>
                <a:gd name="T45" fmla="*/ 15 h 51"/>
                <a:gd name="T46" fmla="*/ 13 w 45"/>
                <a:gd name="T47" fmla="*/ 12 h 51"/>
                <a:gd name="T48" fmla="*/ 21 w 45"/>
                <a:gd name="T49" fmla="*/ 8 h 51"/>
                <a:gd name="T50" fmla="*/ 18 w 45"/>
                <a:gd name="T51" fmla="*/ 6 h 51"/>
                <a:gd name="T52" fmla="*/ 18 w 45"/>
                <a:gd name="T53" fmla="*/ 4 h 51"/>
                <a:gd name="T54" fmla="*/ 21 w 45"/>
                <a:gd name="T55" fmla="*/ 5 h 51"/>
                <a:gd name="T56" fmla="*/ 21 w 45"/>
                <a:gd name="T57" fmla="*/ 2 h 51"/>
                <a:gd name="T58" fmla="*/ 24 w 45"/>
                <a:gd name="T59" fmla="*/ 1 h 51"/>
                <a:gd name="T60" fmla="*/ 26 w 45"/>
                <a:gd name="T61" fmla="*/ 1 h 51"/>
                <a:gd name="T62" fmla="*/ 27 w 45"/>
                <a:gd name="T63" fmla="*/ 5 h 51"/>
                <a:gd name="T64" fmla="*/ 30 w 45"/>
                <a:gd name="T65" fmla="*/ 8 h 51"/>
                <a:gd name="T66" fmla="*/ 33 w 45"/>
                <a:gd name="T67" fmla="*/ 10 h 51"/>
                <a:gd name="T68" fmla="*/ 44 w 45"/>
                <a:gd name="T69" fmla="*/ 10 h 51"/>
                <a:gd name="T70" fmla="*/ 43 w 45"/>
                <a:gd name="T71" fmla="*/ 12 h 51"/>
                <a:gd name="T72" fmla="*/ 40 w 45"/>
                <a:gd name="T73" fmla="*/ 14 h 51"/>
                <a:gd name="T74" fmla="*/ 38 w 45"/>
                <a:gd name="T75" fmla="*/ 17 h 51"/>
                <a:gd name="T76" fmla="*/ 40 w 45"/>
                <a:gd name="T77" fmla="*/ 22 h 51"/>
                <a:gd name="T78" fmla="*/ 43 w 45"/>
                <a:gd name="T79" fmla="*/ 24 h 51"/>
                <a:gd name="T80" fmla="*/ 39 w 45"/>
                <a:gd name="T81" fmla="*/ 28 h 51"/>
                <a:gd name="T82" fmla="*/ 33 w 45"/>
                <a:gd name="T83" fmla="*/ 29 h 51"/>
                <a:gd name="T84" fmla="*/ 31 w 45"/>
                <a:gd name="T85" fmla="*/ 29 h 51"/>
                <a:gd name="T86" fmla="*/ 30 w 45"/>
                <a:gd name="T87" fmla="*/ 33 h 51"/>
                <a:gd name="T88" fmla="*/ 31 w 45"/>
                <a:gd name="T89" fmla="*/ 36 h 51"/>
                <a:gd name="T90" fmla="*/ 33 w 45"/>
                <a:gd name="T91" fmla="*/ 37 h 51"/>
                <a:gd name="T92" fmla="*/ 34 w 45"/>
                <a:gd name="T93" fmla="*/ 41 h 51"/>
                <a:gd name="T94" fmla="*/ 30 w 45"/>
                <a:gd name="T95" fmla="*/ 44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
                <a:gd name="T145" fmla="*/ 0 h 51"/>
                <a:gd name="T146" fmla="*/ 45 w 45"/>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 h="51">
                  <a:moveTo>
                    <a:pt x="30" y="45"/>
                  </a:moveTo>
                  <a:lnTo>
                    <a:pt x="30" y="45"/>
                  </a:lnTo>
                  <a:lnTo>
                    <a:pt x="29" y="44"/>
                  </a:lnTo>
                  <a:lnTo>
                    <a:pt x="27" y="44"/>
                  </a:lnTo>
                  <a:lnTo>
                    <a:pt x="26" y="44"/>
                  </a:lnTo>
                  <a:lnTo>
                    <a:pt x="24" y="45"/>
                  </a:lnTo>
                  <a:lnTo>
                    <a:pt x="24" y="46"/>
                  </a:lnTo>
                  <a:lnTo>
                    <a:pt x="22" y="47"/>
                  </a:lnTo>
                  <a:lnTo>
                    <a:pt x="24" y="50"/>
                  </a:lnTo>
                  <a:lnTo>
                    <a:pt x="22" y="49"/>
                  </a:lnTo>
                  <a:lnTo>
                    <a:pt x="19" y="48"/>
                  </a:lnTo>
                  <a:lnTo>
                    <a:pt x="19" y="47"/>
                  </a:lnTo>
                  <a:lnTo>
                    <a:pt x="18" y="47"/>
                  </a:lnTo>
                  <a:lnTo>
                    <a:pt x="18" y="46"/>
                  </a:lnTo>
                  <a:lnTo>
                    <a:pt x="17" y="46"/>
                  </a:lnTo>
                  <a:lnTo>
                    <a:pt x="16" y="46"/>
                  </a:lnTo>
                  <a:lnTo>
                    <a:pt x="14" y="46"/>
                  </a:lnTo>
                  <a:lnTo>
                    <a:pt x="13" y="46"/>
                  </a:lnTo>
                  <a:lnTo>
                    <a:pt x="12" y="46"/>
                  </a:lnTo>
                  <a:lnTo>
                    <a:pt x="10" y="48"/>
                  </a:lnTo>
                  <a:lnTo>
                    <a:pt x="9" y="48"/>
                  </a:lnTo>
                  <a:lnTo>
                    <a:pt x="5" y="46"/>
                  </a:lnTo>
                  <a:lnTo>
                    <a:pt x="1" y="46"/>
                  </a:lnTo>
                  <a:lnTo>
                    <a:pt x="1" y="45"/>
                  </a:lnTo>
                  <a:lnTo>
                    <a:pt x="0" y="42"/>
                  </a:lnTo>
                  <a:lnTo>
                    <a:pt x="0" y="41"/>
                  </a:lnTo>
                  <a:lnTo>
                    <a:pt x="0" y="39"/>
                  </a:lnTo>
                  <a:lnTo>
                    <a:pt x="2" y="39"/>
                  </a:lnTo>
                  <a:lnTo>
                    <a:pt x="1" y="38"/>
                  </a:lnTo>
                  <a:lnTo>
                    <a:pt x="1" y="37"/>
                  </a:lnTo>
                  <a:lnTo>
                    <a:pt x="0" y="35"/>
                  </a:lnTo>
                  <a:lnTo>
                    <a:pt x="0" y="34"/>
                  </a:lnTo>
                  <a:lnTo>
                    <a:pt x="0" y="32"/>
                  </a:lnTo>
                  <a:lnTo>
                    <a:pt x="1" y="32"/>
                  </a:lnTo>
                  <a:lnTo>
                    <a:pt x="1" y="31"/>
                  </a:lnTo>
                  <a:lnTo>
                    <a:pt x="5" y="29"/>
                  </a:lnTo>
                  <a:lnTo>
                    <a:pt x="9" y="28"/>
                  </a:lnTo>
                  <a:lnTo>
                    <a:pt x="10" y="26"/>
                  </a:lnTo>
                  <a:lnTo>
                    <a:pt x="10" y="24"/>
                  </a:lnTo>
                  <a:lnTo>
                    <a:pt x="7" y="19"/>
                  </a:lnTo>
                  <a:lnTo>
                    <a:pt x="6" y="18"/>
                  </a:lnTo>
                  <a:lnTo>
                    <a:pt x="6" y="16"/>
                  </a:lnTo>
                  <a:lnTo>
                    <a:pt x="7" y="16"/>
                  </a:lnTo>
                  <a:lnTo>
                    <a:pt x="7" y="15"/>
                  </a:lnTo>
                  <a:lnTo>
                    <a:pt x="10" y="14"/>
                  </a:lnTo>
                  <a:lnTo>
                    <a:pt x="12" y="15"/>
                  </a:lnTo>
                  <a:lnTo>
                    <a:pt x="12" y="14"/>
                  </a:lnTo>
                  <a:lnTo>
                    <a:pt x="13" y="12"/>
                  </a:lnTo>
                  <a:lnTo>
                    <a:pt x="16" y="8"/>
                  </a:lnTo>
                  <a:lnTo>
                    <a:pt x="21" y="8"/>
                  </a:lnTo>
                  <a:lnTo>
                    <a:pt x="20" y="7"/>
                  </a:lnTo>
                  <a:lnTo>
                    <a:pt x="18" y="6"/>
                  </a:lnTo>
                  <a:lnTo>
                    <a:pt x="17" y="5"/>
                  </a:lnTo>
                  <a:lnTo>
                    <a:pt x="18" y="4"/>
                  </a:lnTo>
                  <a:lnTo>
                    <a:pt x="19" y="4"/>
                  </a:lnTo>
                  <a:lnTo>
                    <a:pt x="21" y="5"/>
                  </a:lnTo>
                  <a:lnTo>
                    <a:pt x="21" y="3"/>
                  </a:lnTo>
                  <a:lnTo>
                    <a:pt x="21" y="2"/>
                  </a:lnTo>
                  <a:lnTo>
                    <a:pt x="23" y="1"/>
                  </a:lnTo>
                  <a:lnTo>
                    <a:pt x="24" y="1"/>
                  </a:lnTo>
                  <a:lnTo>
                    <a:pt x="25" y="0"/>
                  </a:lnTo>
                  <a:lnTo>
                    <a:pt x="26" y="1"/>
                  </a:lnTo>
                  <a:lnTo>
                    <a:pt x="26" y="4"/>
                  </a:lnTo>
                  <a:lnTo>
                    <a:pt x="27" y="5"/>
                  </a:lnTo>
                  <a:lnTo>
                    <a:pt x="30" y="6"/>
                  </a:lnTo>
                  <a:lnTo>
                    <a:pt x="30" y="8"/>
                  </a:lnTo>
                  <a:lnTo>
                    <a:pt x="31" y="9"/>
                  </a:lnTo>
                  <a:lnTo>
                    <a:pt x="33" y="10"/>
                  </a:lnTo>
                  <a:lnTo>
                    <a:pt x="34" y="10"/>
                  </a:lnTo>
                  <a:lnTo>
                    <a:pt x="44" y="10"/>
                  </a:lnTo>
                  <a:lnTo>
                    <a:pt x="44" y="11"/>
                  </a:lnTo>
                  <a:lnTo>
                    <a:pt x="43" y="12"/>
                  </a:lnTo>
                  <a:lnTo>
                    <a:pt x="43" y="14"/>
                  </a:lnTo>
                  <a:lnTo>
                    <a:pt x="40" y="14"/>
                  </a:lnTo>
                  <a:lnTo>
                    <a:pt x="38" y="15"/>
                  </a:lnTo>
                  <a:lnTo>
                    <a:pt x="38" y="17"/>
                  </a:lnTo>
                  <a:lnTo>
                    <a:pt x="38" y="20"/>
                  </a:lnTo>
                  <a:lnTo>
                    <a:pt x="40" y="22"/>
                  </a:lnTo>
                  <a:lnTo>
                    <a:pt x="44" y="23"/>
                  </a:lnTo>
                  <a:lnTo>
                    <a:pt x="43" y="24"/>
                  </a:lnTo>
                  <a:lnTo>
                    <a:pt x="41" y="27"/>
                  </a:lnTo>
                  <a:lnTo>
                    <a:pt x="39" y="28"/>
                  </a:lnTo>
                  <a:lnTo>
                    <a:pt x="36" y="29"/>
                  </a:lnTo>
                  <a:lnTo>
                    <a:pt x="33" y="29"/>
                  </a:lnTo>
                  <a:lnTo>
                    <a:pt x="31" y="29"/>
                  </a:lnTo>
                  <a:lnTo>
                    <a:pt x="29" y="32"/>
                  </a:lnTo>
                  <a:lnTo>
                    <a:pt x="30" y="33"/>
                  </a:lnTo>
                  <a:lnTo>
                    <a:pt x="30" y="35"/>
                  </a:lnTo>
                  <a:lnTo>
                    <a:pt x="31" y="36"/>
                  </a:lnTo>
                  <a:lnTo>
                    <a:pt x="33" y="37"/>
                  </a:lnTo>
                  <a:lnTo>
                    <a:pt x="33" y="38"/>
                  </a:lnTo>
                  <a:lnTo>
                    <a:pt x="34" y="41"/>
                  </a:lnTo>
                  <a:lnTo>
                    <a:pt x="33" y="42"/>
                  </a:lnTo>
                  <a:lnTo>
                    <a:pt x="30" y="44"/>
                  </a:lnTo>
                  <a:lnTo>
                    <a:pt x="30" y="45"/>
                  </a:lnTo>
                </a:path>
              </a:pathLst>
            </a:custGeom>
            <a:solidFill>
              <a:srgbClr val="CCFFFF"/>
            </a:solidFill>
            <a:ln w="12700">
              <a:solidFill>
                <a:srgbClr val="FFFF00"/>
              </a:solidFill>
              <a:round/>
              <a:headEnd/>
              <a:tailEnd/>
            </a:ln>
          </p:spPr>
          <p:txBody>
            <a:bodyPr/>
            <a:lstStyle/>
            <a:p>
              <a:endParaRPr lang="zh-CN" altLang="en-US"/>
            </a:p>
          </p:txBody>
        </p:sp>
        <p:sp>
          <p:nvSpPr>
            <p:cNvPr id="61511" name="Freeform 185">
              <a:extLst>
                <a:ext uri="{FF2B5EF4-FFF2-40B4-BE49-F238E27FC236}">
                  <a16:creationId xmlns:a16="http://schemas.microsoft.com/office/drawing/2014/main" id="{B4933942-112F-4AAB-BDCC-8FF26320C435}"/>
                </a:ext>
              </a:extLst>
            </p:cNvPr>
            <p:cNvSpPr>
              <a:spLocks/>
            </p:cNvSpPr>
            <p:nvPr/>
          </p:nvSpPr>
          <p:spPr bwMode="auto">
            <a:xfrm>
              <a:off x="3073" y="2036"/>
              <a:ext cx="162" cy="155"/>
            </a:xfrm>
            <a:custGeom>
              <a:avLst/>
              <a:gdLst>
                <a:gd name="T0" fmla="*/ 12 w 162"/>
                <a:gd name="T1" fmla="*/ 54 h 155"/>
                <a:gd name="T2" fmla="*/ 20 w 162"/>
                <a:gd name="T3" fmla="*/ 50 h 155"/>
                <a:gd name="T4" fmla="*/ 32 w 162"/>
                <a:gd name="T5" fmla="*/ 45 h 155"/>
                <a:gd name="T6" fmla="*/ 40 w 162"/>
                <a:gd name="T7" fmla="*/ 41 h 155"/>
                <a:gd name="T8" fmla="*/ 49 w 162"/>
                <a:gd name="T9" fmla="*/ 37 h 155"/>
                <a:gd name="T10" fmla="*/ 62 w 162"/>
                <a:gd name="T11" fmla="*/ 34 h 155"/>
                <a:gd name="T12" fmla="*/ 73 w 162"/>
                <a:gd name="T13" fmla="*/ 27 h 155"/>
                <a:gd name="T14" fmla="*/ 81 w 162"/>
                <a:gd name="T15" fmla="*/ 21 h 155"/>
                <a:gd name="T16" fmla="*/ 81 w 162"/>
                <a:gd name="T17" fmla="*/ 7 h 155"/>
                <a:gd name="T18" fmla="*/ 87 w 162"/>
                <a:gd name="T19" fmla="*/ 0 h 155"/>
                <a:gd name="T20" fmla="*/ 106 w 162"/>
                <a:gd name="T21" fmla="*/ 5 h 155"/>
                <a:gd name="T22" fmla="*/ 114 w 162"/>
                <a:gd name="T23" fmla="*/ 4 h 155"/>
                <a:gd name="T24" fmla="*/ 123 w 162"/>
                <a:gd name="T25" fmla="*/ 4 h 155"/>
                <a:gd name="T26" fmla="*/ 124 w 162"/>
                <a:gd name="T27" fmla="*/ 11 h 155"/>
                <a:gd name="T28" fmla="*/ 129 w 162"/>
                <a:gd name="T29" fmla="*/ 12 h 155"/>
                <a:gd name="T30" fmla="*/ 140 w 162"/>
                <a:gd name="T31" fmla="*/ 5 h 155"/>
                <a:gd name="T32" fmla="*/ 137 w 162"/>
                <a:gd name="T33" fmla="*/ 11 h 155"/>
                <a:gd name="T34" fmla="*/ 132 w 162"/>
                <a:gd name="T35" fmla="*/ 16 h 155"/>
                <a:gd name="T36" fmla="*/ 125 w 162"/>
                <a:gd name="T37" fmla="*/ 23 h 155"/>
                <a:gd name="T38" fmla="*/ 120 w 162"/>
                <a:gd name="T39" fmla="*/ 26 h 155"/>
                <a:gd name="T40" fmla="*/ 114 w 162"/>
                <a:gd name="T41" fmla="*/ 34 h 155"/>
                <a:gd name="T42" fmla="*/ 120 w 162"/>
                <a:gd name="T43" fmla="*/ 41 h 155"/>
                <a:gd name="T44" fmla="*/ 127 w 162"/>
                <a:gd name="T45" fmla="*/ 49 h 155"/>
                <a:gd name="T46" fmla="*/ 136 w 162"/>
                <a:gd name="T47" fmla="*/ 53 h 155"/>
                <a:gd name="T48" fmla="*/ 148 w 162"/>
                <a:gd name="T49" fmla="*/ 53 h 155"/>
                <a:gd name="T50" fmla="*/ 155 w 162"/>
                <a:gd name="T51" fmla="*/ 61 h 155"/>
                <a:gd name="T52" fmla="*/ 161 w 162"/>
                <a:gd name="T53" fmla="*/ 72 h 155"/>
                <a:gd name="T54" fmla="*/ 151 w 162"/>
                <a:gd name="T55" fmla="*/ 78 h 155"/>
                <a:gd name="T56" fmla="*/ 144 w 162"/>
                <a:gd name="T57" fmla="*/ 74 h 155"/>
                <a:gd name="T58" fmla="*/ 134 w 162"/>
                <a:gd name="T59" fmla="*/ 71 h 155"/>
                <a:gd name="T60" fmla="*/ 135 w 162"/>
                <a:gd name="T61" fmla="*/ 84 h 155"/>
                <a:gd name="T62" fmla="*/ 128 w 162"/>
                <a:gd name="T63" fmla="*/ 95 h 155"/>
                <a:gd name="T64" fmla="*/ 120 w 162"/>
                <a:gd name="T65" fmla="*/ 100 h 155"/>
                <a:gd name="T66" fmla="*/ 117 w 162"/>
                <a:gd name="T67" fmla="*/ 104 h 155"/>
                <a:gd name="T68" fmla="*/ 125 w 162"/>
                <a:gd name="T69" fmla="*/ 112 h 155"/>
                <a:gd name="T70" fmla="*/ 135 w 162"/>
                <a:gd name="T71" fmla="*/ 120 h 155"/>
                <a:gd name="T72" fmla="*/ 142 w 162"/>
                <a:gd name="T73" fmla="*/ 118 h 155"/>
                <a:gd name="T74" fmla="*/ 145 w 162"/>
                <a:gd name="T75" fmla="*/ 125 h 155"/>
                <a:gd name="T76" fmla="*/ 146 w 162"/>
                <a:gd name="T77" fmla="*/ 138 h 155"/>
                <a:gd name="T78" fmla="*/ 136 w 162"/>
                <a:gd name="T79" fmla="*/ 144 h 155"/>
                <a:gd name="T80" fmla="*/ 129 w 162"/>
                <a:gd name="T81" fmla="*/ 154 h 155"/>
                <a:gd name="T82" fmla="*/ 122 w 162"/>
                <a:gd name="T83" fmla="*/ 151 h 155"/>
                <a:gd name="T84" fmla="*/ 111 w 162"/>
                <a:gd name="T85" fmla="*/ 145 h 155"/>
                <a:gd name="T86" fmla="*/ 99 w 162"/>
                <a:gd name="T87" fmla="*/ 142 h 155"/>
                <a:gd name="T88" fmla="*/ 88 w 162"/>
                <a:gd name="T89" fmla="*/ 135 h 155"/>
                <a:gd name="T90" fmla="*/ 86 w 162"/>
                <a:gd name="T91" fmla="*/ 125 h 155"/>
                <a:gd name="T92" fmla="*/ 72 w 162"/>
                <a:gd name="T93" fmla="*/ 125 h 155"/>
                <a:gd name="T94" fmla="*/ 58 w 162"/>
                <a:gd name="T95" fmla="*/ 125 h 155"/>
                <a:gd name="T96" fmla="*/ 44 w 162"/>
                <a:gd name="T97" fmla="*/ 124 h 155"/>
                <a:gd name="T98" fmla="*/ 31 w 162"/>
                <a:gd name="T99" fmla="*/ 117 h 155"/>
                <a:gd name="T100" fmla="*/ 24 w 162"/>
                <a:gd name="T101" fmla="*/ 108 h 155"/>
                <a:gd name="T102" fmla="*/ 17 w 162"/>
                <a:gd name="T103" fmla="*/ 96 h 155"/>
                <a:gd name="T104" fmla="*/ 11 w 162"/>
                <a:gd name="T105" fmla="*/ 82 h 155"/>
                <a:gd name="T106" fmla="*/ 6 w 162"/>
                <a:gd name="T107" fmla="*/ 70 h 155"/>
                <a:gd name="T108" fmla="*/ 1 w 162"/>
                <a:gd name="T109" fmla="*/ 62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2"/>
                <a:gd name="T166" fmla="*/ 0 h 155"/>
                <a:gd name="T167" fmla="*/ 162 w 162"/>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2" h="155">
                  <a:moveTo>
                    <a:pt x="0" y="55"/>
                  </a:moveTo>
                  <a:lnTo>
                    <a:pt x="4" y="57"/>
                  </a:lnTo>
                  <a:lnTo>
                    <a:pt x="7" y="55"/>
                  </a:lnTo>
                  <a:lnTo>
                    <a:pt x="9" y="54"/>
                  </a:lnTo>
                  <a:lnTo>
                    <a:pt x="11" y="54"/>
                  </a:lnTo>
                  <a:lnTo>
                    <a:pt x="12" y="54"/>
                  </a:lnTo>
                  <a:lnTo>
                    <a:pt x="13" y="53"/>
                  </a:lnTo>
                  <a:lnTo>
                    <a:pt x="14" y="53"/>
                  </a:lnTo>
                  <a:lnTo>
                    <a:pt x="14" y="52"/>
                  </a:lnTo>
                  <a:lnTo>
                    <a:pt x="16" y="52"/>
                  </a:lnTo>
                  <a:lnTo>
                    <a:pt x="19" y="50"/>
                  </a:lnTo>
                  <a:lnTo>
                    <a:pt x="20" y="50"/>
                  </a:lnTo>
                  <a:lnTo>
                    <a:pt x="24" y="49"/>
                  </a:lnTo>
                  <a:lnTo>
                    <a:pt x="27" y="48"/>
                  </a:lnTo>
                  <a:lnTo>
                    <a:pt x="29" y="47"/>
                  </a:lnTo>
                  <a:lnTo>
                    <a:pt x="32" y="46"/>
                  </a:lnTo>
                  <a:lnTo>
                    <a:pt x="32" y="45"/>
                  </a:lnTo>
                  <a:lnTo>
                    <a:pt x="33" y="44"/>
                  </a:lnTo>
                  <a:lnTo>
                    <a:pt x="35" y="42"/>
                  </a:lnTo>
                  <a:lnTo>
                    <a:pt x="37" y="41"/>
                  </a:lnTo>
                  <a:lnTo>
                    <a:pt x="38" y="40"/>
                  </a:lnTo>
                  <a:lnTo>
                    <a:pt x="39" y="40"/>
                  </a:lnTo>
                  <a:lnTo>
                    <a:pt x="40" y="41"/>
                  </a:lnTo>
                  <a:lnTo>
                    <a:pt x="42" y="42"/>
                  </a:lnTo>
                  <a:lnTo>
                    <a:pt x="42" y="40"/>
                  </a:lnTo>
                  <a:lnTo>
                    <a:pt x="43" y="34"/>
                  </a:lnTo>
                  <a:lnTo>
                    <a:pt x="43" y="36"/>
                  </a:lnTo>
                  <a:lnTo>
                    <a:pt x="47" y="37"/>
                  </a:lnTo>
                  <a:lnTo>
                    <a:pt x="49" y="37"/>
                  </a:lnTo>
                  <a:lnTo>
                    <a:pt x="52" y="37"/>
                  </a:lnTo>
                  <a:lnTo>
                    <a:pt x="54" y="37"/>
                  </a:lnTo>
                  <a:lnTo>
                    <a:pt x="56" y="36"/>
                  </a:lnTo>
                  <a:lnTo>
                    <a:pt x="59" y="36"/>
                  </a:lnTo>
                  <a:lnTo>
                    <a:pt x="61" y="34"/>
                  </a:lnTo>
                  <a:lnTo>
                    <a:pt x="62" y="34"/>
                  </a:lnTo>
                  <a:lnTo>
                    <a:pt x="64" y="34"/>
                  </a:lnTo>
                  <a:lnTo>
                    <a:pt x="67" y="32"/>
                  </a:lnTo>
                  <a:lnTo>
                    <a:pt x="70" y="30"/>
                  </a:lnTo>
                  <a:lnTo>
                    <a:pt x="70" y="29"/>
                  </a:lnTo>
                  <a:lnTo>
                    <a:pt x="71" y="29"/>
                  </a:lnTo>
                  <a:lnTo>
                    <a:pt x="73" y="27"/>
                  </a:lnTo>
                  <a:lnTo>
                    <a:pt x="74" y="26"/>
                  </a:lnTo>
                  <a:lnTo>
                    <a:pt x="75" y="26"/>
                  </a:lnTo>
                  <a:lnTo>
                    <a:pt x="77" y="25"/>
                  </a:lnTo>
                  <a:lnTo>
                    <a:pt x="78" y="24"/>
                  </a:lnTo>
                  <a:lnTo>
                    <a:pt x="79" y="22"/>
                  </a:lnTo>
                  <a:lnTo>
                    <a:pt x="81" y="21"/>
                  </a:lnTo>
                  <a:lnTo>
                    <a:pt x="80" y="16"/>
                  </a:lnTo>
                  <a:lnTo>
                    <a:pt x="81" y="15"/>
                  </a:lnTo>
                  <a:lnTo>
                    <a:pt x="81" y="11"/>
                  </a:lnTo>
                  <a:lnTo>
                    <a:pt x="82" y="10"/>
                  </a:lnTo>
                  <a:lnTo>
                    <a:pt x="81" y="8"/>
                  </a:lnTo>
                  <a:lnTo>
                    <a:pt x="81" y="7"/>
                  </a:lnTo>
                  <a:lnTo>
                    <a:pt x="82" y="5"/>
                  </a:lnTo>
                  <a:lnTo>
                    <a:pt x="81" y="4"/>
                  </a:lnTo>
                  <a:lnTo>
                    <a:pt x="83" y="0"/>
                  </a:lnTo>
                  <a:lnTo>
                    <a:pt x="85" y="0"/>
                  </a:lnTo>
                  <a:lnTo>
                    <a:pt x="86" y="0"/>
                  </a:lnTo>
                  <a:lnTo>
                    <a:pt x="87" y="0"/>
                  </a:lnTo>
                  <a:lnTo>
                    <a:pt x="88" y="0"/>
                  </a:lnTo>
                  <a:lnTo>
                    <a:pt x="96" y="3"/>
                  </a:lnTo>
                  <a:lnTo>
                    <a:pt x="98" y="3"/>
                  </a:lnTo>
                  <a:lnTo>
                    <a:pt x="101" y="5"/>
                  </a:lnTo>
                  <a:lnTo>
                    <a:pt x="103" y="5"/>
                  </a:lnTo>
                  <a:lnTo>
                    <a:pt x="106" y="5"/>
                  </a:lnTo>
                  <a:lnTo>
                    <a:pt x="109" y="5"/>
                  </a:lnTo>
                  <a:lnTo>
                    <a:pt x="111" y="5"/>
                  </a:lnTo>
                  <a:lnTo>
                    <a:pt x="112" y="7"/>
                  </a:lnTo>
                  <a:lnTo>
                    <a:pt x="113" y="7"/>
                  </a:lnTo>
                  <a:lnTo>
                    <a:pt x="114" y="7"/>
                  </a:lnTo>
                  <a:lnTo>
                    <a:pt x="114" y="4"/>
                  </a:lnTo>
                  <a:lnTo>
                    <a:pt x="115" y="4"/>
                  </a:lnTo>
                  <a:lnTo>
                    <a:pt x="117" y="3"/>
                  </a:lnTo>
                  <a:lnTo>
                    <a:pt x="118" y="3"/>
                  </a:lnTo>
                  <a:lnTo>
                    <a:pt x="120" y="4"/>
                  </a:lnTo>
                  <a:lnTo>
                    <a:pt x="122" y="5"/>
                  </a:lnTo>
                  <a:lnTo>
                    <a:pt x="123" y="4"/>
                  </a:lnTo>
                  <a:lnTo>
                    <a:pt x="124" y="4"/>
                  </a:lnTo>
                  <a:lnTo>
                    <a:pt x="127" y="3"/>
                  </a:lnTo>
                  <a:lnTo>
                    <a:pt x="127" y="5"/>
                  </a:lnTo>
                  <a:lnTo>
                    <a:pt x="125" y="7"/>
                  </a:lnTo>
                  <a:lnTo>
                    <a:pt x="123" y="9"/>
                  </a:lnTo>
                  <a:lnTo>
                    <a:pt x="124" y="11"/>
                  </a:lnTo>
                  <a:lnTo>
                    <a:pt x="123" y="13"/>
                  </a:lnTo>
                  <a:lnTo>
                    <a:pt x="123" y="15"/>
                  </a:lnTo>
                  <a:lnTo>
                    <a:pt x="124" y="15"/>
                  </a:lnTo>
                  <a:lnTo>
                    <a:pt x="125" y="13"/>
                  </a:lnTo>
                  <a:lnTo>
                    <a:pt x="127" y="10"/>
                  </a:lnTo>
                  <a:lnTo>
                    <a:pt x="129" y="12"/>
                  </a:lnTo>
                  <a:lnTo>
                    <a:pt x="130" y="11"/>
                  </a:lnTo>
                  <a:lnTo>
                    <a:pt x="133" y="10"/>
                  </a:lnTo>
                  <a:lnTo>
                    <a:pt x="135" y="8"/>
                  </a:lnTo>
                  <a:lnTo>
                    <a:pt x="136" y="7"/>
                  </a:lnTo>
                  <a:lnTo>
                    <a:pt x="139" y="6"/>
                  </a:lnTo>
                  <a:lnTo>
                    <a:pt x="140" y="5"/>
                  </a:lnTo>
                  <a:lnTo>
                    <a:pt x="142" y="5"/>
                  </a:lnTo>
                  <a:lnTo>
                    <a:pt x="142" y="6"/>
                  </a:lnTo>
                  <a:lnTo>
                    <a:pt x="142" y="7"/>
                  </a:lnTo>
                  <a:lnTo>
                    <a:pt x="140" y="8"/>
                  </a:lnTo>
                  <a:lnTo>
                    <a:pt x="138" y="9"/>
                  </a:lnTo>
                  <a:lnTo>
                    <a:pt x="137" y="11"/>
                  </a:lnTo>
                  <a:lnTo>
                    <a:pt x="136" y="13"/>
                  </a:lnTo>
                  <a:lnTo>
                    <a:pt x="135" y="13"/>
                  </a:lnTo>
                  <a:lnTo>
                    <a:pt x="134" y="13"/>
                  </a:lnTo>
                  <a:lnTo>
                    <a:pt x="133" y="15"/>
                  </a:lnTo>
                  <a:lnTo>
                    <a:pt x="133" y="16"/>
                  </a:lnTo>
                  <a:lnTo>
                    <a:pt x="132" y="16"/>
                  </a:lnTo>
                  <a:lnTo>
                    <a:pt x="129" y="16"/>
                  </a:lnTo>
                  <a:lnTo>
                    <a:pt x="128" y="18"/>
                  </a:lnTo>
                  <a:lnTo>
                    <a:pt x="126" y="20"/>
                  </a:lnTo>
                  <a:lnTo>
                    <a:pt x="126" y="22"/>
                  </a:lnTo>
                  <a:lnTo>
                    <a:pt x="125" y="22"/>
                  </a:lnTo>
                  <a:lnTo>
                    <a:pt x="125" y="23"/>
                  </a:lnTo>
                  <a:lnTo>
                    <a:pt x="124" y="23"/>
                  </a:lnTo>
                  <a:lnTo>
                    <a:pt x="124" y="25"/>
                  </a:lnTo>
                  <a:lnTo>
                    <a:pt x="123" y="26"/>
                  </a:lnTo>
                  <a:lnTo>
                    <a:pt x="121" y="27"/>
                  </a:lnTo>
                  <a:lnTo>
                    <a:pt x="120" y="26"/>
                  </a:lnTo>
                  <a:lnTo>
                    <a:pt x="119" y="27"/>
                  </a:lnTo>
                  <a:lnTo>
                    <a:pt x="118" y="29"/>
                  </a:lnTo>
                  <a:lnTo>
                    <a:pt x="117" y="29"/>
                  </a:lnTo>
                  <a:lnTo>
                    <a:pt x="117" y="31"/>
                  </a:lnTo>
                  <a:lnTo>
                    <a:pt x="116" y="33"/>
                  </a:lnTo>
                  <a:lnTo>
                    <a:pt x="114" y="34"/>
                  </a:lnTo>
                  <a:lnTo>
                    <a:pt x="112" y="36"/>
                  </a:lnTo>
                  <a:lnTo>
                    <a:pt x="112" y="38"/>
                  </a:lnTo>
                  <a:lnTo>
                    <a:pt x="111" y="40"/>
                  </a:lnTo>
                  <a:lnTo>
                    <a:pt x="114" y="42"/>
                  </a:lnTo>
                  <a:lnTo>
                    <a:pt x="120" y="40"/>
                  </a:lnTo>
                  <a:lnTo>
                    <a:pt x="120" y="41"/>
                  </a:lnTo>
                  <a:lnTo>
                    <a:pt x="121" y="42"/>
                  </a:lnTo>
                  <a:lnTo>
                    <a:pt x="122" y="43"/>
                  </a:lnTo>
                  <a:lnTo>
                    <a:pt x="123" y="45"/>
                  </a:lnTo>
                  <a:lnTo>
                    <a:pt x="125" y="46"/>
                  </a:lnTo>
                  <a:lnTo>
                    <a:pt x="127" y="46"/>
                  </a:lnTo>
                  <a:lnTo>
                    <a:pt x="127" y="49"/>
                  </a:lnTo>
                  <a:lnTo>
                    <a:pt x="129" y="51"/>
                  </a:lnTo>
                  <a:lnTo>
                    <a:pt x="130" y="53"/>
                  </a:lnTo>
                  <a:lnTo>
                    <a:pt x="132" y="53"/>
                  </a:lnTo>
                  <a:lnTo>
                    <a:pt x="134" y="52"/>
                  </a:lnTo>
                  <a:lnTo>
                    <a:pt x="136" y="52"/>
                  </a:lnTo>
                  <a:lnTo>
                    <a:pt x="136" y="53"/>
                  </a:lnTo>
                  <a:lnTo>
                    <a:pt x="137" y="53"/>
                  </a:lnTo>
                  <a:lnTo>
                    <a:pt x="138" y="53"/>
                  </a:lnTo>
                  <a:lnTo>
                    <a:pt x="140" y="53"/>
                  </a:lnTo>
                  <a:lnTo>
                    <a:pt x="144" y="52"/>
                  </a:lnTo>
                  <a:lnTo>
                    <a:pt x="146" y="52"/>
                  </a:lnTo>
                  <a:lnTo>
                    <a:pt x="148" y="53"/>
                  </a:lnTo>
                  <a:lnTo>
                    <a:pt x="147" y="54"/>
                  </a:lnTo>
                  <a:lnTo>
                    <a:pt x="148" y="57"/>
                  </a:lnTo>
                  <a:lnTo>
                    <a:pt x="150" y="59"/>
                  </a:lnTo>
                  <a:lnTo>
                    <a:pt x="152" y="60"/>
                  </a:lnTo>
                  <a:lnTo>
                    <a:pt x="152" y="62"/>
                  </a:lnTo>
                  <a:lnTo>
                    <a:pt x="155" y="61"/>
                  </a:lnTo>
                  <a:lnTo>
                    <a:pt x="158" y="60"/>
                  </a:lnTo>
                  <a:lnTo>
                    <a:pt x="157" y="65"/>
                  </a:lnTo>
                  <a:lnTo>
                    <a:pt x="157" y="67"/>
                  </a:lnTo>
                  <a:lnTo>
                    <a:pt x="160" y="69"/>
                  </a:lnTo>
                  <a:lnTo>
                    <a:pt x="161" y="70"/>
                  </a:lnTo>
                  <a:lnTo>
                    <a:pt x="161" y="72"/>
                  </a:lnTo>
                  <a:lnTo>
                    <a:pt x="161" y="73"/>
                  </a:lnTo>
                  <a:lnTo>
                    <a:pt x="158" y="73"/>
                  </a:lnTo>
                  <a:lnTo>
                    <a:pt x="156" y="75"/>
                  </a:lnTo>
                  <a:lnTo>
                    <a:pt x="155" y="76"/>
                  </a:lnTo>
                  <a:lnTo>
                    <a:pt x="154" y="76"/>
                  </a:lnTo>
                  <a:lnTo>
                    <a:pt x="151" y="78"/>
                  </a:lnTo>
                  <a:lnTo>
                    <a:pt x="149" y="80"/>
                  </a:lnTo>
                  <a:lnTo>
                    <a:pt x="148" y="79"/>
                  </a:lnTo>
                  <a:lnTo>
                    <a:pt x="148" y="78"/>
                  </a:lnTo>
                  <a:lnTo>
                    <a:pt x="147" y="78"/>
                  </a:lnTo>
                  <a:lnTo>
                    <a:pt x="146" y="75"/>
                  </a:lnTo>
                  <a:lnTo>
                    <a:pt x="144" y="74"/>
                  </a:lnTo>
                  <a:lnTo>
                    <a:pt x="143" y="71"/>
                  </a:lnTo>
                  <a:lnTo>
                    <a:pt x="142" y="70"/>
                  </a:lnTo>
                  <a:lnTo>
                    <a:pt x="138" y="69"/>
                  </a:lnTo>
                  <a:lnTo>
                    <a:pt x="137" y="69"/>
                  </a:lnTo>
                  <a:lnTo>
                    <a:pt x="135" y="69"/>
                  </a:lnTo>
                  <a:lnTo>
                    <a:pt x="134" y="71"/>
                  </a:lnTo>
                  <a:lnTo>
                    <a:pt x="133" y="75"/>
                  </a:lnTo>
                  <a:lnTo>
                    <a:pt x="135" y="75"/>
                  </a:lnTo>
                  <a:lnTo>
                    <a:pt x="135" y="78"/>
                  </a:lnTo>
                  <a:lnTo>
                    <a:pt x="134" y="79"/>
                  </a:lnTo>
                  <a:lnTo>
                    <a:pt x="134" y="80"/>
                  </a:lnTo>
                  <a:lnTo>
                    <a:pt x="135" y="84"/>
                  </a:lnTo>
                  <a:lnTo>
                    <a:pt x="135" y="85"/>
                  </a:lnTo>
                  <a:lnTo>
                    <a:pt x="132" y="86"/>
                  </a:lnTo>
                  <a:lnTo>
                    <a:pt x="128" y="87"/>
                  </a:lnTo>
                  <a:lnTo>
                    <a:pt x="127" y="90"/>
                  </a:lnTo>
                  <a:lnTo>
                    <a:pt x="128" y="93"/>
                  </a:lnTo>
                  <a:lnTo>
                    <a:pt x="128" y="95"/>
                  </a:lnTo>
                  <a:lnTo>
                    <a:pt x="127" y="97"/>
                  </a:lnTo>
                  <a:lnTo>
                    <a:pt x="127" y="99"/>
                  </a:lnTo>
                  <a:lnTo>
                    <a:pt x="125" y="99"/>
                  </a:lnTo>
                  <a:lnTo>
                    <a:pt x="124" y="100"/>
                  </a:lnTo>
                  <a:lnTo>
                    <a:pt x="123" y="101"/>
                  </a:lnTo>
                  <a:lnTo>
                    <a:pt x="120" y="100"/>
                  </a:lnTo>
                  <a:lnTo>
                    <a:pt x="119" y="100"/>
                  </a:lnTo>
                  <a:lnTo>
                    <a:pt x="118" y="99"/>
                  </a:lnTo>
                  <a:lnTo>
                    <a:pt x="117" y="99"/>
                  </a:lnTo>
                  <a:lnTo>
                    <a:pt x="116" y="100"/>
                  </a:lnTo>
                  <a:lnTo>
                    <a:pt x="117" y="100"/>
                  </a:lnTo>
                  <a:lnTo>
                    <a:pt x="117" y="104"/>
                  </a:lnTo>
                  <a:lnTo>
                    <a:pt x="118" y="106"/>
                  </a:lnTo>
                  <a:lnTo>
                    <a:pt x="121" y="107"/>
                  </a:lnTo>
                  <a:lnTo>
                    <a:pt x="124" y="108"/>
                  </a:lnTo>
                  <a:lnTo>
                    <a:pt x="125" y="109"/>
                  </a:lnTo>
                  <a:lnTo>
                    <a:pt x="125" y="112"/>
                  </a:lnTo>
                  <a:lnTo>
                    <a:pt x="125" y="114"/>
                  </a:lnTo>
                  <a:lnTo>
                    <a:pt x="125" y="115"/>
                  </a:lnTo>
                  <a:lnTo>
                    <a:pt x="126" y="116"/>
                  </a:lnTo>
                  <a:lnTo>
                    <a:pt x="128" y="116"/>
                  </a:lnTo>
                  <a:lnTo>
                    <a:pt x="133" y="117"/>
                  </a:lnTo>
                  <a:lnTo>
                    <a:pt x="135" y="120"/>
                  </a:lnTo>
                  <a:lnTo>
                    <a:pt x="136" y="121"/>
                  </a:lnTo>
                  <a:lnTo>
                    <a:pt x="137" y="122"/>
                  </a:lnTo>
                  <a:lnTo>
                    <a:pt x="138" y="121"/>
                  </a:lnTo>
                  <a:lnTo>
                    <a:pt x="139" y="120"/>
                  </a:lnTo>
                  <a:lnTo>
                    <a:pt x="140" y="118"/>
                  </a:lnTo>
                  <a:lnTo>
                    <a:pt x="142" y="118"/>
                  </a:lnTo>
                  <a:lnTo>
                    <a:pt x="144" y="117"/>
                  </a:lnTo>
                  <a:lnTo>
                    <a:pt x="146" y="116"/>
                  </a:lnTo>
                  <a:lnTo>
                    <a:pt x="145" y="117"/>
                  </a:lnTo>
                  <a:lnTo>
                    <a:pt x="144" y="120"/>
                  </a:lnTo>
                  <a:lnTo>
                    <a:pt x="145" y="123"/>
                  </a:lnTo>
                  <a:lnTo>
                    <a:pt x="145" y="125"/>
                  </a:lnTo>
                  <a:lnTo>
                    <a:pt x="145" y="128"/>
                  </a:lnTo>
                  <a:lnTo>
                    <a:pt x="146" y="130"/>
                  </a:lnTo>
                  <a:lnTo>
                    <a:pt x="146" y="133"/>
                  </a:lnTo>
                  <a:lnTo>
                    <a:pt x="146" y="135"/>
                  </a:lnTo>
                  <a:lnTo>
                    <a:pt x="146" y="137"/>
                  </a:lnTo>
                  <a:lnTo>
                    <a:pt x="146" y="138"/>
                  </a:lnTo>
                  <a:lnTo>
                    <a:pt x="146" y="140"/>
                  </a:lnTo>
                  <a:lnTo>
                    <a:pt x="147" y="140"/>
                  </a:lnTo>
                  <a:lnTo>
                    <a:pt x="144" y="140"/>
                  </a:lnTo>
                  <a:lnTo>
                    <a:pt x="140" y="141"/>
                  </a:lnTo>
                  <a:lnTo>
                    <a:pt x="139" y="141"/>
                  </a:lnTo>
                  <a:lnTo>
                    <a:pt x="136" y="144"/>
                  </a:lnTo>
                  <a:lnTo>
                    <a:pt x="135" y="146"/>
                  </a:lnTo>
                  <a:lnTo>
                    <a:pt x="133" y="149"/>
                  </a:lnTo>
                  <a:lnTo>
                    <a:pt x="133" y="150"/>
                  </a:lnTo>
                  <a:lnTo>
                    <a:pt x="133" y="153"/>
                  </a:lnTo>
                  <a:lnTo>
                    <a:pt x="133" y="154"/>
                  </a:lnTo>
                  <a:lnTo>
                    <a:pt x="129" y="154"/>
                  </a:lnTo>
                  <a:lnTo>
                    <a:pt x="128" y="151"/>
                  </a:lnTo>
                  <a:lnTo>
                    <a:pt x="128" y="149"/>
                  </a:lnTo>
                  <a:lnTo>
                    <a:pt x="126" y="148"/>
                  </a:lnTo>
                  <a:lnTo>
                    <a:pt x="125" y="149"/>
                  </a:lnTo>
                  <a:lnTo>
                    <a:pt x="123" y="151"/>
                  </a:lnTo>
                  <a:lnTo>
                    <a:pt x="122" y="151"/>
                  </a:lnTo>
                  <a:lnTo>
                    <a:pt x="119" y="153"/>
                  </a:lnTo>
                  <a:lnTo>
                    <a:pt x="116" y="151"/>
                  </a:lnTo>
                  <a:lnTo>
                    <a:pt x="112" y="149"/>
                  </a:lnTo>
                  <a:lnTo>
                    <a:pt x="111" y="149"/>
                  </a:lnTo>
                  <a:lnTo>
                    <a:pt x="111" y="148"/>
                  </a:lnTo>
                  <a:lnTo>
                    <a:pt x="111" y="145"/>
                  </a:lnTo>
                  <a:lnTo>
                    <a:pt x="111" y="144"/>
                  </a:lnTo>
                  <a:lnTo>
                    <a:pt x="105" y="144"/>
                  </a:lnTo>
                  <a:lnTo>
                    <a:pt x="103" y="144"/>
                  </a:lnTo>
                  <a:lnTo>
                    <a:pt x="100" y="141"/>
                  </a:lnTo>
                  <a:lnTo>
                    <a:pt x="99" y="141"/>
                  </a:lnTo>
                  <a:lnTo>
                    <a:pt x="99" y="142"/>
                  </a:lnTo>
                  <a:lnTo>
                    <a:pt x="97" y="144"/>
                  </a:lnTo>
                  <a:lnTo>
                    <a:pt x="94" y="145"/>
                  </a:lnTo>
                  <a:lnTo>
                    <a:pt x="94" y="144"/>
                  </a:lnTo>
                  <a:lnTo>
                    <a:pt x="94" y="141"/>
                  </a:lnTo>
                  <a:lnTo>
                    <a:pt x="91" y="141"/>
                  </a:lnTo>
                  <a:lnTo>
                    <a:pt x="88" y="135"/>
                  </a:lnTo>
                  <a:lnTo>
                    <a:pt x="87" y="133"/>
                  </a:lnTo>
                  <a:lnTo>
                    <a:pt x="88" y="131"/>
                  </a:lnTo>
                  <a:lnTo>
                    <a:pt x="87" y="129"/>
                  </a:lnTo>
                  <a:lnTo>
                    <a:pt x="88" y="127"/>
                  </a:lnTo>
                  <a:lnTo>
                    <a:pt x="87" y="124"/>
                  </a:lnTo>
                  <a:lnTo>
                    <a:pt x="86" y="125"/>
                  </a:lnTo>
                  <a:lnTo>
                    <a:pt x="84" y="125"/>
                  </a:lnTo>
                  <a:lnTo>
                    <a:pt x="80" y="128"/>
                  </a:lnTo>
                  <a:lnTo>
                    <a:pt x="77" y="128"/>
                  </a:lnTo>
                  <a:lnTo>
                    <a:pt x="76" y="125"/>
                  </a:lnTo>
                  <a:lnTo>
                    <a:pt x="74" y="125"/>
                  </a:lnTo>
                  <a:lnTo>
                    <a:pt x="72" y="125"/>
                  </a:lnTo>
                  <a:lnTo>
                    <a:pt x="71" y="125"/>
                  </a:lnTo>
                  <a:lnTo>
                    <a:pt x="70" y="125"/>
                  </a:lnTo>
                  <a:lnTo>
                    <a:pt x="67" y="125"/>
                  </a:lnTo>
                  <a:lnTo>
                    <a:pt x="64" y="125"/>
                  </a:lnTo>
                  <a:lnTo>
                    <a:pt x="61" y="127"/>
                  </a:lnTo>
                  <a:lnTo>
                    <a:pt x="58" y="125"/>
                  </a:lnTo>
                  <a:lnTo>
                    <a:pt x="55" y="127"/>
                  </a:lnTo>
                  <a:lnTo>
                    <a:pt x="50" y="128"/>
                  </a:lnTo>
                  <a:lnTo>
                    <a:pt x="49" y="125"/>
                  </a:lnTo>
                  <a:lnTo>
                    <a:pt x="48" y="125"/>
                  </a:lnTo>
                  <a:lnTo>
                    <a:pt x="45" y="124"/>
                  </a:lnTo>
                  <a:lnTo>
                    <a:pt x="44" y="124"/>
                  </a:lnTo>
                  <a:lnTo>
                    <a:pt x="42" y="124"/>
                  </a:lnTo>
                  <a:lnTo>
                    <a:pt x="40" y="122"/>
                  </a:lnTo>
                  <a:lnTo>
                    <a:pt x="37" y="121"/>
                  </a:lnTo>
                  <a:lnTo>
                    <a:pt x="37" y="120"/>
                  </a:lnTo>
                  <a:lnTo>
                    <a:pt x="33" y="118"/>
                  </a:lnTo>
                  <a:lnTo>
                    <a:pt x="31" y="117"/>
                  </a:lnTo>
                  <a:lnTo>
                    <a:pt x="29" y="116"/>
                  </a:lnTo>
                  <a:lnTo>
                    <a:pt x="28" y="114"/>
                  </a:lnTo>
                  <a:lnTo>
                    <a:pt x="26" y="111"/>
                  </a:lnTo>
                  <a:lnTo>
                    <a:pt x="24" y="110"/>
                  </a:lnTo>
                  <a:lnTo>
                    <a:pt x="24" y="108"/>
                  </a:lnTo>
                  <a:lnTo>
                    <a:pt x="23" y="106"/>
                  </a:lnTo>
                  <a:lnTo>
                    <a:pt x="20" y="104"/>
                  </a:lnTo>
                  <a:lnTo>
                    <a:pt x="20" y="102"/>
                  </a:lnTo>
                  <a:lnTo>
                    <a:pt x="18" y="101"/>
                  </a:lnTo>
                  <a:lnTo>
                    <a:pt x="16" y="99"/>
                  </a:lnTo>
                  <a:lnTo>
                    <a:pt x="17" y="96"/>
                  </a:lnTo>
                  <a:lnTo>
                    <a:pt x="17" y="89"/>
                  </a:lnTo>
                  <a:lnTo>
                    <a:pt x="16" y="89"/>
                  </a:lnTo>
                  <a:lnTo>
                    <a:pt x="16" y="87"/>
                  </a:lnTo>
                  <a:lnTo>
                    <a:pt x="12" y="86"/>
                  </a:lnTo>
                  <a:lnTo>
                    <a:pt x="12" y="84"/>
                  </a:lnTo>
                  <a:lnTo>
                    <a:pt x="11" y="82"/>
                  </a:lnTo>
                  <a:lnTo>
                    <a:pt x="6" y="80"/>
                  </a:lnTo>
                  <a:lnTo>
                    <a:pt x="7" y="78"/>
                  </a:lnTo>
                  <a:lnTo>
                    <a:pt x="6" y="75"/>
                  </a:lnTo>
                  <a:lnTo>
                    <a:pt x="5" y="73"/>
                  </a:lnTo>
                  <a:lnTo>
                    <a:pt x="6" y="70"/>
                  </a:lnTo>
                  <a:lnTo>
                    <a:pt x="3" y="68"/>
                  </a:lnTo>
                  <a:lnTo>
                    <a:pt x="2" y="67"/>
                  </a:lnTo>
                  <a:lnTo>
                    <a:pt x="2" y="66"/>
                  </a:lnTo>
                  <a:lnTo>
                    <a:pt x="3" y="64"/>
                  </a:lnTo>
                  <a:lnTo>
                    <a:pt x="2" y="63"/>
                  </a:lnTo>
                  <a:lnTo>
                    <a:pt x="1" y="62"/>
                  </a:lnTo>
                  <a:lnTo>
                    <a:pt x="1" y="61"/>
                  </a:lnTo>
                  <a:lnTo>
                    <a:pt x="0" y="60"/>
                  </a:lnTo>
                  <a:lnTo>
                    <a:pt x="0" y="57"/>
                  </a:lnTo>
                  <a:lnTo>
                    <a:pt x="0" y="55"/>
                  </a:lnTo>
                </a:path>
              </a:pathLst>
            </a:custGeom>
            <a:solidFill>
              <a:srgbClr val="CCFFFF"/>
            </a:solidFill>
            <a:ln w="12700">
              <a:solidFill>
                <a:srgbClr val="FFFF00"/>
              </a:solidFill>
              <a:round/>
              <a:headEnd/>
              <a:tailEnd/>
            </a:ln>
          </p:spPr>
          <p:txBody>
            <a:bodyPr/>
            <a:lstStyle/>
            <a:p>
              <a:endParaRPr lang="zh-CN" altLang="en-US"/>
            </a:p>
          </p:txBody>
        </p:sp>
        <p:sp>
          <p:nvSpPr>
            <p:cNvPr id="61512" name="Freeform 186">
              <a:extLst>
                <a:ext uri="{FF2B5EF4-FFF2-40B4-BE49-F238E27FC236}">
                  <a16:creationId xmlns:a16="http://schemas.microsoft.com/office/drawing/2014/main" id="{8E060012-C363-4305-99EF-6DB944A933BB}"/>
                </a:ext>
              </a:extLst>
            </p:cNvPr>
            <p:cNvSpPr>
              <a:spLocks/>
            </p:cNvSpPr>
            <p:nvPr/>
          </p:nvSpPr>
          <p:spPr bwMode="auto">
            <a:xfrm>
              <a:off x="3072" y="1893"/>
              <a:ext cx="97" cy="199"/>
            </a:xfrm>
            <a:custGeom>
              <a:avLst/>
              <a:gdLst>
                <a:gd name="T0" fmla="*/ 0 w 97"/>
                <a:gd name="T1" fmla="*/ 188 h 199"/>
                <a:gd name="T2" fmla="*/ 2 w 97"/>
                <a:gd name="T3" fmla="*/ 177 h 199"/>
                <a:gd name="T4" fmla="*/ 6 w 97"/>
                <a:gd name="T5" fmla="*/ 169 h 199"/>
                <a:gd name="T6" fmla="*/ 6 w 97"/>
                <a:gd name="T7" fmla="*/ 160 h 199"/>
                <a:gd name="T8" fmla="*/ 2 w 97"/>
                <a:gd name="T9" fmla="*/ 148 h 199"/>
                <a:gd name="T10" fmla="*/ 5 w 97"/>
                <a:gd name="T11" fmla="*/ 136 h 199"/>
                <a:gd name="T12" fmla="*/ 2 w 97"/>
                <a:gd name="T13" fmla="*/ 127 h 199"/>
                <a:gd name="T14" fmla="*/ 4 w 97"/>
                <a:gd name="T15" fmla="*/ 119 h 199"/>
                <a:gd name="T16" fmla="*/ 8 w 97"/>
                <a:gd name="T17" fmla="*/ 107 h 199"/>
                <a:gd name="T18" fmla="*/ 12 w 97"/>
                <a:gd name="T19" fmla="*/ 100 h 199"/>
                <a:gd name="T20" fmla="*/ 5 w 97"/>
                <a:gd name="T21" fmla="*/ 91 h 199"/>
                <a:gd name="T22" fmla="*/ 6 w 97"/>
                <a:gd name="T23" fmla="*/ 81 h 199"/>
                <a:gd name="T24" fmla="*/ 12 w 97"/>
                <a:gd name="T25" fmla="*/ 74 h 199"/>
                <a:gd name="T26" fmla="*/ 15 w 97"/>
                <a:gd name="T27" fmla="*/ 61 h 199"/>
                <a:gd name="T28" fmla="*/ 19 w 97"/>
                <a:gd name="T29" fmla="*/ 54 h 199"/>
                <a:gd name="T30" fmla="*/ 20 w 97"/>
                <a:gd name="T31" fmla="*/ 48 h 199"/>
                <a:gd name="T32" fmla="*/ 23 w 97"/>
                <a:gd name="T33" fmla="*/ 43 h 199"/>
                <a:gd name="T34" fmla="*/ 26 w 97"/>
                <a:gd name="T35" fmla="*/ 36 h 199"/>
                <a:gd name="T36" fmla="*/ 36 w 97"/>
                <a:gd name="T37" fmla="*/ 36 h 199"/>
                <a:gd name="T38" fmla="*/ 44 w 97"/>
                <a:gd name="T39" fmla="*/ 18 h 199"/>
                <a:gd name="T40" fmla="*/ 49 w 97"/>
                <a:gd name="T41" fmla="*/ 18 h 199"/>
                <a:gd name="T42" fmla="*/ 58 w 97"/>
                <a:gd name="T43" fmla="*/ 15 h 199"/>
                <a:gd name="T44" fmla="*/ 69 w 97"/>
                <a:gd name="T45" fmla="*/ 15 h 199"/>
                <a:gd name="T46" fmla="*/ 75 w 97"/>
                <a:gd name="T47" fmla="*/ 10 h 199"/>
                <a:gd name="T48" fmla="*/ 83 w 97"/>
                <a:gd name="T49" fmla="*/ 6 h 199"/>
                <a:gd name="T50" fmla="*/ 87 w 97"/>
                <a:gd name="T51" fmla="*/ 6 h 199"/>
                <a:gd name="T52" fmla="*/ 91 w 97"/>
                <a:gd name="T53" fmla="*/ 17 h 199"/>
                <a:gd name="T54" fmla="*/ 83 w 97"/>
                <a:gd name="T55" fmla="*/ 21 h 199"/>
                <a:gd name="T56" fmla="*/ 86 w 97"/>
                <a:gd name="T57" fmla="*/ 28 h 199"/>
                <a:gd name="T58" fmla="*/ 92 w 97"/>
                <a:gd name="T59" fmla="*/ 36 h 199"/>
                <a:gd name="T60" fmla="*/ 94 w 97"/>
                <a:gd name="T61" fmla="*/ 45 h 199"/>
                <a:gd name="T62" fmla="*/ 88 w 97"/>
                <a:gd name="T63" fmla="*/ 55 h 199"/>
                <a:gd name="T64" fmla="*/ 79 w 97"/>
                <a:gd name="T65" fmla="*/ 56 h 199"/>
                <a:gd name="T66" fmla="*/ 78 w 97"/>
                <a:gd name="T67" fmla="*/ 66 h 199"/>
                <a:gd name="T68" fmla="*/ 74 w 97"/>
                <a:gd name="T69" fmla="*/ 79 h 199"/>
                <a:gd name="T70" fmla="*/ 83 w 97"/>
                <a:gd name="T71" fmla="*/ 92 h 199"/>
                <a:gd name="T72" fmla="*/ 88 w 97"/>
                <a:gd name="T73" fmla="*/ 100 h 199"/>
                <a:gd name="T74" fmla="*/ 84 w 97"/>
                <a:gd name="T75" fmla="*/ 109 h 199"/>
                <a:gd name="T76" fmla="*/ 82 w 97"/>
                <a:gd name="T77" fmla="*/ 124 h 199"/>
                <a:gd name="T78" fmla="*/ 75 w 97"/>
                <a:gd name="T79" fmla="*/ 128 h 199"/>
                <a:gd name="T80" fmla="*/ 75 w 97"/>
                <a:gd name="T81" fmla="*/ 136 h 199"/>
                <a:gd name="T82" fmla="*/ 81 w 97"/>
                <a:gd name="T83" fmla="*/ 147 h 199"/>
                <a:gd name="T84" fmla="*/ 79 w 97"/>
                <a:gd name="T85" fmla="*/ 156 h 199"/>
                <a:gd name="T86" fmla="*/ 75 w 97"/>
                <a:gd name="T87" fmla="*/ 167 h 199"/>
                <a:gd name="T88" fmla="*/ 69 w 97"/>
                <a:gd name="T89" fmla="*/ 170 h 199"/>
                <a:gd name="T90" fmla="*/ 60 w 97"/>
                <a:gd name="T91" fmla="*/ 176 h 199"/>
                <a:gd name="T92" fmla="*/ 49 w 97"/>
                <a:gd name="T93" fmla="*/ 178 h 199"/>
                <a:gd name="T94" fmla="*/ 42 w 97"/>
                <a:gd name="T95" fmla="*/ 183 h 199"/>
                <a:gd name="T96" fmla="*/ 36 w 97"/>
                <a:gd name="T97" fmla="*/ 183 h 199"/>
                <a:gd name="T98" fmla="*/ 28 w 97"/>
                <a:gd name="T99" fmla="*/ 190 h 199"/>
                <a:gd name="T100" fmla="*/ 17 w 97"/>
                <a:gd name="T101" fmla="*/ 193 h 199"/>
                <a:gd name="T102" fmla="*/ 12 w 97"/>
                <a:gd name="T103" fmla="*/ 195 h 199"/>
                <a:gd name="T104" fmla="*/ 0 w 97"/>
                <a:gd name="T105" fmla="*/ 197 h 1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199"/>
                <a:gd name="T161" fmla="*/ 97 w 97"/>
                <a:gd name="T162" fmla="*/ 199 h 1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199">
                  <a:moveTo>
                    <a:pt x="0" y="196"/>
                  </a:moveTo>
                  <a:lnTo>
                    <a:pt x="0" y="194"/>
                  </a:lnTo>
                  <a:lnTo>
                    <a:pt x="0" y="193"/>
                  </a:lnTo>
                  <a:lnTo>
                    <a:pt x="0" y="190"/>
                  </a:lnTo>
                  <a:lnTo>
                    <a:pt x="0" y="188"/>
                  </a:lnTo>
                  <a:lnTo>
                    <a:pt x="0" y="185"/>
                  </a:lnTo>
                  <a:lnTo>
                    <a:pt x="1" y="183"/>
                  </a:lnTo>
                  <a:lnTo>
                    <a:pt x="1" y="181"/>
                  </a:lnTo>
                  <a:lnTo>
                    <a:pt x="1" y="178"/>
                  </a:lnTo>
                  <a:lnTo>
                    <a:pt x="2" y="177"/>
                  </a:lnTo>
                  <a:lnTo>
                    <a:pt x="2" y="176"/>
                  </a:lnTo>
                  <a:lnTo>
                    <a:pt x="2" y="174"/>
                  </a:lnTo>
                  <a:lnTo>
                    <a:pt x="4" y="173"/>
                  </a:lnTo>
                  <a:lnTo>
                    <a:pt x="5" y="171"/>
                  </a:lnTo>
                  <a:lnTo>
                    <a:pt x="6" y="169"/>
                  </a:lnTo>
                  <a:lnTo>
                    <a:pt x="6" y="168"/>
                  </a:lnTo>
                  <a:lnTo>
                    <a:pt x="8" y="167"/>
                  </a:lnTo>
                  <a:lnTo>
                    <a:pt x="6" y="163"/>
                  </a:lnTo>
                  <a:lnTo>
                    <a:pt x="6" y="162"/>
                  </a:lnTo>
                  <a:lnTo>
                    <a:pt x="6" y="160"/>
                  </a:lnTo>
                  <a:lnTo>
                    <a:pt x="6" y="157"/>
                  </a:lnTo>
                  <a:lnTo>
                    <a:pt x="5" y="157"/>
                  </a:lnTo>
                  <a:lnTo>
                    <a:pt x="5" y="156"/>
                  </a:lnTo>
                  <a:lnTo>
                    <a:pt x="4" y="152"/>
                  </a:lnTo>
                  <a:lnTo>
                    <a:pt x="2" y="148"/>
                  </a:lnTo>
                  <a:lnTo>
                    <a:pt x="4" y="146"/>
                  </a:lnTo>
                  <a:lnTo>
                    <a:pt x="4" y="144"/>
                  </a:lnTo>
                  <a:lnTo>
                    <a:pt x="2" y="144"/>
                  </a:lnTo>
                  <a:lnTo>
                    <a:pt x="4" y="142"/>
                  </a:lnTo>
                  <a:lnTo>
                    <a:pt x="5" y="136"/>
                  </a:lnTo>
                  <a:lnTo>
                    <a:pt x="4" y="134"/>
                  </a:lnTo>
                  <a:lnTo>
                    <a:pt x="2" y="132"/>
                  </a:lnTo>
                  <a:lnTo>
                    <a:pt x="2" y="130"/>
                  </a:lnTo>
                  <a:lnTo>
                    <a:pt x="2" y="129"/>
                  </a:lnTo>
                  <a:lnTo>
                    <a:pt x="2" y="127"/>
                  </a:lnTo>
                  <a:lnTo>
                    <a:pt x="2" y="126"/>
                  </a:lnTo>
                  <a:lnTo>
                    <a:pt x="2" y="124"/>
                  </a:lnTo>
                  <a:lnTo>
                    <a:pt x="2" y="122"/>
                  </a:lnTo>
                  <a:lnTo>
                    <a:pt x="2" y="121"/>
                  </a:lnTo>
                  <a:lnTo>
                    <a:pt x="4" y="119"/>
                  </a:lnTo>
                  <a:lnTo>
                    <a:pt x="9" y="112"/>
                  </a:lnTo>
                  <a:lnTo>
                    <a:pt x="9" y="111"/>
                  </a:lnTo>
                  <a:lnTo>
                    <a:pt x="9" y="110"/>
                  </a:lnTo>
                  <a:lnTo>
                    <a:pt x="6" y="108"/>
                  </a:lnTo>
                  <a:lnTo>
                    <a:pt x="8" y="107"/>
                  </a:lnTo>
                  <a:lnTo>
                    <a:pt x="9" y="107"/>
                  </a:lnTo>
                  <a:lnTo>
                    <a:pt x="10" y="107"/>
                  </a:lnTo>
                  <a:lnTo>
                    <a:pt x="12" y="104"/>
                  </a:lnTo>
                  <a:lnTo>
                    <a:pt x="12" y="103"/>
                  </a:lnTo>
                  <a:lnTo>
                    <a:pt x="12" y="100"/>
                  </a:lnTo>
                  <a:lnTo>
                    <a:pt x="9" y="99"/>
                  </a:lnTo>
                  <a:lnTo>
                    <a:pt x="10" y="97"/>
                  </a:lnTo>
                  <a:lnTo>
                    <a:pt x="10" y="96"/>
                  </a:lnTo>
                  <a:lnTo>
                    <a:pt x="9" y="95"/>
                  </a:lnTo>
                  <a:lnTo>
                    <a:pt x="5" y="91"/>
                  </a:lnTo>
                  <a:lnTo>
                    <a:pt x="4" y="88"/>
                  </a:lnTo>
                  <a:lnTo>
                    <a:pt x="6" y="84"/>
                  </a:lnTo>
                  <a:lnTo>
                    <a:pt x="6" y="83"/>
                  </a:lnTo>
                  <a:lnTo>
                    <a:pt x="6" y="82"/>
                  </a:lnTo>
                  <a:lnTo>
                    <a:pt x="6" y="81"/>
                  </a:lnTo>
                  <a:lnTo>
                    <a:pt x="8" y="79"/>
                  </a:lnTo>
                  <a:lnTo>
                    <a:pt x="9" y="78"/>
                  </a:lnTo>
                  <a:lnTo>
                    <a:pt x="9" y="77"/>
                  </a:lnTo>
                  <a:lnTo>
                    <a:pt x="12" y="75"/>
                  </a:lnTo>
                  <a:lnTo>
                    <a:pt x="12" y="74"/>
                  </a:lnTo>
                  <a:lnTo>
                    <a:pt x="13" y="71"/>
                  </a:lnTo>
                  <a:lnTo>
                    <a:pt x="12" y="69"/>
                  </a:lnTo>
                  <a:lnTo>
                    <a:pt x="13" y="67"/>
                  </a:lnTo>
                  <a:lnTo>
                    <a:pt x="14" y="63"/>
                  </a:lnTo>
                  <a:lnTo>
                    <a:pt x="15" y="61"/>
                  </a:lnTo>
                  <a:lnTo>
                    <a:pt x="14" y="59"/>
                  </a:lnTo>
                  <a:lnTo>
                    <a:pt x="15" y="58"/>
                  </a:lnTo>
                  <a:lnTo>
                    <a:pt x="18" y="57"/>
                  </a:lnTo>
                  <a:lnTo>
                    <a:pt x="19" y="55"/>
                  </a:lnTo>
                  <a:lnTo>
                    <a:pt x="19" y="54"/>
                  </a:lnTo>
                  <a:lnTo>
                    <a:pt x="19" y="52"/>
                  </a:lnTo>
                  <a:lnTo>
                    <a:pt x="20" y="50"/>
                  </a:lnTo>
                  <a:lnTo>
                    <a:pt x="21" y="48"/>
                  </a:lnTo>
                  <a:lnTo>
                    <a:pt x="20" y="48"/>
                  </a:lnTo>
                  <a:lnTo>
                    <a:pt x="18" y="47"/>
                  </a:lnTo>
                  <a:lnTo>
                    <a:pt x="17" y="44"/>
                  </a:lnTo>
                  <a:lnTo>
                    <a:pt x="20" y="44"/>
                  </a:lnTo>
                  <a:lnTo>
                    <a:pt x="22" y="44"/>
                  </a:lnTo>
                  <a:lnTo>
                    <a:pt x="23" y="43"/>
                  </a:lnTo>
                  <a:lnTo>
                    <a:pt x="24" y="41"/>
                  </a:lnTo>
                  <a:lnTo>
                    <a:pt x="24" y="38"/>
                  </a:lnTo>
                  <a:lnTo>
                    <a:pt x="24" y="37"/>
                  </a:lnTo>
                  <a:lnTo>
                    <a:pt x="26" y="36"/>
                  </a:lnTo>
                  <a:lnTo>
                    <a:pt x="29" y="37"/>
                  </a:lnTo>
                  <a:lnTo>
                    <a:pt x="33" y="38"/>
                  </a:lnTo>
                  <a:lnTo>
                    <a:pt x="35" y="38"/>
                  </a:lnTo>
                  <a:lnTo>
                    <a:pt x="36" y="37"/>
                  </a:lnTo>
                  <a:lnTo>
                    <a:pt x="36" y="36"/>
                  </a:lnTo>
                  <a:lnTo>
                    <a:pt x="37" y="30"/>
                  </a:lnTo>
                  <a:lnTo>
                    <a:pt x="39" y="26"/>
                  </a:lnTo>
                  <a:lnTo>
                    <a:pt x="40" y="22"/>
                  </a:lnTo>
                  <a:lnTo>
                    <a:pt x="42" y="19"/>
                  </a:lnTo>
                  <a:lnTo>
                    <a:pt x="44" y="18"/>
                  </a:lnTo>
                  <a:lnTo>
                    <a:pt x="46" y="17"/>
                  </a:lnTo>
                  <a:lnTo>
                    <a:pt x="47" y="17"/>
                  </a:lnTo>
                  <a:lnTo>
                    <a:pt x="48" y="18"/>
                  </a:lnTo>
                  <a:lnTo>
                    <a:pt x="49" y="18"/>
                  </a:lnTo>
                  <a:lnTo>
                    <a:pt x="52" y="18"/>
                  </a:lnTo>
                  <a:lnTo>
                    <a:pt x="54" y="19"/>
                  </a:lnTo>
                  <a:lnTo>
                    <a:pt x="55" y="18"/>
                  </a:lnTo>
                  <a:lnTo>
                    <a:pt x="58" y="17"/>
                  </a:lnTo>
                  <a:lnTo>
                    <a:pt x="58" y="15"/>
                  </a:lnTo>
                  <a:lnTo>
                    <a:pt x="59" y="15"/>
                  </a:lnTo>
                  <a:lnTo>
                    <a:pt x="59" y="14"/>
                  </a:lnTo>
                  <a:lnTo>
                    <a:pt x="63" y="11"/>
                  </a:lnTo>
                  <a:lnTo>
                    <a:pt x="67" y="14"/>
                  </a:lnTo>
                  <a:lnTo>
                    <a:pt x="69" y="15"/>
                  </a:lnTo>
                  <a:lnTo>
                    <a:pt x="70" y="15"/>
                  </a:lnTo>
                  <a:lnTo>
                    <a:pt x="71" y="14"/>
                  </a:lnTo>
                  <a:lnTo>
                    <a:pt x="72" y="13"/>
                  </a:lnTo>
                  <a:lnTo>
                    <a:pt x="75" y="11"/>
                  </a:lnTo>
                  <a:lnTo>
                    <a:pt x="75" y="10"/>
                  </a:lnTo>
                  <a:lnTo>
                    <a:pt x="77" y="10"/>
                  </a:lnTo>
                  <a:lnTo>
                    <a:pt x="81" y="10"/>
                  </a:lnTo>
                  <a:lnTo>
                    <a:pt x="82" y="9"/>
                  </a:lnTo>
                  <a:lnTo>
                    <a:pt x="83" y="6"/>
                  </a:lnTo>
                  <a:lnTo>
                    <a:pt x="83" y="2"/>
                  </a:lnTo>
                  <a:lnTo>
                    <a:pt x="84" y="0"/>
                  </a:lnTo>
                  <a:lnTo>
                    <a:pt x="84" y="1"/>
                  </a:lnTo>
                  <a:lnTo>
                    <a:pt x="85" y="3"/>
                  </a:lnTo>
                  <a:lnTo>
                    <a:pt x="87" y="6"/>
                  </a:lnTo>
                  <a:lnTo>
                    <a:pt x="88" y="9"/>
                  </a:lnTo>
                  <a:lnTo>
                    <a:pt x="88" y="12"/>
                  </a:lnTo>
                  <a:lnTo>
                    <a:pt x="94" y="13"/>
                  </a:lnTo>
                  <a:lnTo>
                    <a:pt x="93" y="16"/>
                  </a:lnTo>
                  <a:lnTo>
                    <a:pt x="91" y="17"/>
                  </a:lnTo>
                  <a:lnTo>
                    <a:pt x="86" y="18"/>
                  </a:lnTo>
                  <a:lnTo>
                    <a:pt x="84" y="18"/>
                  </a:lnTo>
                  <a:lnTo>
                    <a:pt x="84" y="21"/>
                  </a:lnTo>
                  <a:lnTo>
                    <a:pt x="83" y="22"/>
                  </a:lnTo>
                  <a:lnTo>
                    <a:pt x="83" y="21"/>
                  </a:lnTo>
                  <a:lnTo>
                    <a:pt x="81" y="24"/>
                  </a:lnTo>
                  <a:lnTo>
                    <a:pt x="82" y="25"/>
                  </a:lnTo>
                  <a:lnTo>
                    <a:pt x="83" y="27"/>
                  </a:lnTo>
                  <a:lnTo>
                    <a:pt x="85" y="28"/>
                  </a:lnTo>
                  <a:lnTo>
                    <a:pt x="86" y="28"/>
                  </a:lnTo>
                  <a:lnTo>
                    <a:pt x="88" y="29"/>
                  </a:lnTo>
                  <a:lnTo>
                    <a:pt x="89" y="28"/>
                  </a:lnTo>
                  <a:lnTo>
                    <a:pt x="92" y="30"/>
                  </a:lnTo>
                  <a:lnTo>
                    <a:pt x="91" y="35"/>
                  </a:lnTo>
                  <a:lnTo>
                    <a:pt x="92" y="36"/>
                  </a:lnTo>
                  <a:lnTo>
                    <a:pt x="95" y="37"/>
                  </a:lnTo>
                  <a:lnTo>
                    <a:pt x="96" y="38"/>
                  </a:lnTo>
                  <a:lnTo>
                    <a:pt x="96" y="39"/>
                  </a:lnTo>
                  <a:lnTo>
                    <a:pt x="96" y="42"/>
                  </a:lnTo>
                  <a:lnTo>
                    <a:pt x="94" y="45"/>
                  </a:lnTo>
                  <a:lnTo>
                    <a:pt x="94" y="47"/>
                  </a:lnTo>
                  <a:lnTo>
                    <a:pt x="94" y="49"/>
                  </a:lnTo>
                  <a:lnTo>
                    <a:pt x="92" y="50"/>
                  </a:lnTo>
                  <a:lnTo>
                    <a:pt x="90" y="52"/>
                  </a:lnTo>
                  <a:lnTo>
                    <a:pt x="88" y="55"/>
                  </a:lnTo>
                  <a:lnTo>
                    <a:pt x="86" y="54"/>
                  </a:lnTo>
                  <a:lnTo>
                    <a:pt x="84" y="51"/>
                  </a:lnTo>
                  <a:lnTo>
                    <a:pt x="83" y="51"/>
                  </a:lnTo>
                  <a:lnTo>
                    <a:pt x="83" y="52"/>
                  </a:lnTo>
                  <a:lnTo>
                    <a:pt x="79" y="56"/>
                  </a:lnTo>
                  <a:lnTo>
                    <a:pt x="79" y="57"/>
                  </a:lnTo>
                  <a:lnTo>
                    <a:pt x="78" y="58"/>
                  </a:lnTo>
                  <a:lnTo>
                    <a:pt x="79" y="62"/>
                  </a:lnTo>
                  <a:lnTo>
                    <a:pt x="79" y="63"/>
                  </a:lnTo>
                  <a:lnTo>
                    <a:pt x="78" y="66"/>
                  </a:lnTo>
                  <a:lnTo>
                    <a:pt x="75" y="67"/>
                  </a:lnTo>
                  <a:lnTo>
                    <a:pt x="74" y="70"/>
                  </a:lnTo>
                  <a:lnTo>
                    <a:pt x="74" y="71"/>
                  </a:lnTo>
                  <a:lnTo>
                    <a:pt x="73" y="71"/>
                  </a:lnTo>
                  <a:lnTo>
                    <a:pt x="74" y="79"/>
                  </a:lnTo>
                  <a:lnTo>
                    <a:pt x="75" y="81"/>
                  </a:lnTo>
                  <a:lnTo>
                    <a:pt x="81" y="83"/>
                  </a:lnTo>
                  <a:lnTo>
                    <a:pt x="82" y="84"/>
                  </a:lnTo>
                  <a:lnTo>
                    <a:pt x="83" y="88"/>
                  </a:lnTo>
                  <a:lnTo>
                    <a:pt x="83" y="92"/>
                  </a:lnTo>
                  <a:lnTo>
                    <a:pt x="86" y="95"/>
                  </a:lnTo>
                  <a:lnTo>
                    <a:pt x="85" y="95"/>
                  </a:lnTo>
                  <a:lnTo>
                    <a:pt x="84" y="95"/>
                  </a:lnTo>
                  <a:lnTo>
                    <a:pt x="88" y="97"/>
                  </a:lnTo>
                  <a:lnTo>
                    <a:pt x="88" y="100"/>
                  </a:lnTo>
                  <a:lnTo>
                    <a:pt x="88" y="101"/>
                  </a:lnTo>
                  <a:lnTo>
                    <a:pt x="86" y="104"/>
                  </a:lnTo>
                  <a:lnTo>
                    <a:pt x="84" y="108"/>
                  </a:lnTo>
                  <a:lnTo>
                    <a:pt x="84" y="109"/>
                  </a:lnTo>
                  <a:lnTo>
                    <a:pt x="83" y="110"/>
                  </a:lnTo>
                  <a:lnTo>
                    <a:pt x="81" y="116"/>
                  </a:lnTo>
                  <a:lnTo>
                    <a:pt x="82" y="119"/>
                  </a:lnTo>
                  <a:lnTo>
                    <a:pt x="82" y="124"/>
                  </a:lnTo>
                  <a:lnTo>
                    <a:pt x="79" y="123"/>
                  </a:lnTo>
                  <a:lnTo>
                    <a:pt x="79" y="126"/>
                  </a:lnTo>
                  <a:lnTo>
                    <a:pt x="78" y="128"/>
                  </a:lnTo>
                  <a:lnTo>
                    <a:pt x="77" y="128"/>
                  </a:lnTo>
                  <a:lnTo>
                    <a:pt x="75" y="128"/>
                  </a:lnTo>
                  <a:lnTo>
                    <a:pt x="74" y="128"/>
                  </a:lnTo>
                  <a:lnTo>
                    <a:pt x="75" y="129"/>
                  </a:lnTo>
                  <a:lnTo>
                    <a:pt x="75" y="131"/>
                  </a:lnTo>
                  <a:lnTo>
                    <a:pt x="77" y="134"/>
                  </a:lnTo>
                  <a:lnTo>
                    <a:pt x="75" y="136"/>
                  </a:lnTo>
                  <a:lnTo>
                    <a:pt x="78" y="137"/>
                  </a:lnTo>
                  <a:lnTo>
                    <a:pt x="82" y="140"/>
                  </a:lnTo>
                  <a:lnTo>
                    <a:pt x="82" y="141"/>
                  </a:lnTo>
                  <a:lnTo>
                    <a:pt x="79" y="145"/>
                  </a:lnTo>
                  <a:lnTo>
                    <a:pt x="81" y="147"/>
                  </a:lnTo>
                  <a:lnTo>
                    <a:pt x="79" y="148"/>
                  </a:lnTo>
                  <a:lnTo>
                    <a:pt x="79" y="149"/>
                  </a:lnTo>
                  <a:lnTo>
                    <a:pt x="81" y="151"/>
                  </a:lnTo>
                  <a:lnTo>
                    <a:pt x="79" y="152"/>
                  </a:lnTo>
                  <a:lnTo>
                    <a:pt x="79" y="156"/>
                  </a:lnTo>
                  <a:lnTo>
                    <a:pt x="79" y="157"/>
                  </a:lnTo>
                  <a:lnTo>
                    <a:pt x="79" y="162"/>
                  </a:lnTo>
                  <a:lnTo>
                    <a:pt x="78" y="163"/>
                  </a:lnTo>
                  <a:lnTo>
                    <a:pt x="77" y="165"/>
                  </a:lnTo>
                  <a:lnTo>
                    <a:pt x="75" y="167"/>
                  </a:lnTo>
                  <a:lnTo>
                    <a:pt x="74" y="168"/>
                  </a:lnTo>
                  <a:lnTo>
                    <a:pt x="73" y="168"/>
                  </a:lnTo>
                  <a:lnTo>
                    <a:pt x="72" y="169"/>
                  </a:lnTo>
                  <a:lnTo>
                    <a:pt x="70" y="170"/>
                  </a:lnTo>
                  <a:lnTo>
                    <a:pt x="69" y="170"/>
                  </a:lnTo>
                  <a:lnTo>
                    <a:pt x="69" y="171"/>
                  </a:lnTo>
                  <a:lnTo>
                    <a:pt x="66" y="173"/>
                  </a:lnTo>
                  <a:lnTo>
                    <a:pt x="63" y="175"/>
                  </a:lnTo>
                  <a:lnTo>
                    <a:pt x="61" y="176"/>
                  </a:lnTo>
                  <a:lnTo>
                    <a:pt x="60" y="176"/>
                  </a:lnTo>
                  <a:lnTo>
                    <a:pt x="59" y="177"/>
                  </a:lnTo>
                  <a:lnTo>
                    <a:pt x="55" y="177"/>
                  </a:lnTo>
                  <a:lnTo>
                    <a:pt x="54" y="178"/>
                  </a:lnTo>
                  <a:lnTo>
                    <a:pt x="52" y="178"/>
                  </a:lnTo>
                  <a:lnTo>
                    <a:pt x="49" y="178"/>
                  </a:lnTo>
                  <a:lnTo>
                    <a:pt x="47" y="178"/>
                  </a:lnTo>
                  <a:lnTo>
                    <a:pt x="43" y="177"/>
                  </a:lnTo>
                  <a:lnTo>
                    <a:pt x="43" y="176"/>
                  </a:lnTo>
                  <a:lnTo>
                    <a:pt x="42" y="181"/>
                  </a:lnTo>
                  <a:lnTo>
                    <a:pt x="42" y="183"/>
                  </a:lnTo>
                  <a:lnTo>
                    <a:pt x="40" y="182"/>
                  </a:lnTo>
                  <a:lnTo>
                    <a:pt x="39" y="181"/>
                  </a:lnTo>
                  <a:lnTo>
                    <a:pt x="38" y="181"/>
                  </a:lnTo>
                  <a:lnTo>
                    <a:pt x="36" y="182"/>
                  </a:lnTo>
                  <a:lnTo>
                    <a:pt x="36" y="183"/>
                  </a:lnTo>
                  <a:lnTo>
                    <a:pt x="33" y="185"/>
                  </a:lnTo>
                  <a:lnTo>
                    <a:pt x="32" y="186"/>
                  </a:lnTo>
                  <a:lnTo>
                    <a:pt x="32" y="187"/>
                  </a:lnTo>
                  <a:lnTo>
                    <a:pt x="29" y="189"/>
                  </a:lnTo>
                  <a:lnTo>
                    <a:pt x="28" y="190"/>
                  </a:lnTo>
                  <a:lnTo>
                    <a:pt x="25" y="190"/>
                  </a:lnTo>
                  <a:lnTo>
                    <a:pt x="24" y="190"/>
                  </a:lnTo>
                  <a:lnTo>
                    <a:pt x="21" y="192"/>
                  </a:lnTo>
                  <a:lnTo>
                    <a:pt x="20" y="192"/>
                  </a:lnTo>
                  <a:lnTo>
                    <a:pt x="17" y="193"/>
                  </a:lnTo>
                  <a:lnTo>
                    <a:pt x="15" y="193"/>
                  </a:lnTo>
                  <a:lnTo>
                    <a:pt x="15" y="194"/>
                  </a:lnTo>
                  <a:lnTo>
                    <a:pt x="14" y="194"/>
                  </a:lnTo>
                  <a:lnTo>
                    <a:pt x="13" y="195"/>
                  </a:lnTo>
                  <a:lnTo>
                    <a:pt x="12" y="195"/>
                  </a:lnTo>
                  <a:lnTo>
                    <a:pt x="10" y="196"/>
                  </a:lnTo>
                  <a:lnTo>
                    <a:pt x="9" y="197"/>
                  </a:lnTo>
                  <a:lnTo>
                    <a:pt x="6" y="198"/>
                  </a:lnTo>
                  <a:lnTo>
                    <a:pt x="2" y="197"/>
                  </a:lnTo>
                  <a:lnTo>
                    <a:pt x="0" y="197"/>
                  </a:lnTo>
                  <a:lnTo>
                    <a:pt x="0" y="196"/>
                  </a:lnTo>
                </a:path>
              </a:pathLst>
            </a:custGeom>
            <a:solidFill>
              <a:srgbClr val="CCFFFF"/>
            </a:solidFill>
            <a:ln w="12700">
              <a:solidFill>
                <a:srgbClr val="FFFF00"/>
              </a:solidFill>
              <a:round/>
              <a:headEnd/>
              <a:tailEnd/>
            </a:ln>
          </p:spPr>
          <p:txBody>
            <a:bodyPr/>
            <a:lstStyle/>
            <a:p>
              <a:endParaRPr lang="zh-CN" altLang="en-US"/>
            </a:p>
          </p:txBody>
        </p:sp>
        <p:sp>
          <p:nvSpPr>
            <p:cNvPr id="61513" name="Freeform 187">
              <a:extLst>
                <a:ext uri="{FF2B5EF4-FFF2-40B4-BE49-F238E27FC236}">
                  <a16:creationId xmlns:a16="http://schemas.microsoft.com/office/drawing/2014/main" id="{68A60C75-6051-404A-9D5C-6A2818A38089}"/>
                </a:ext>
              </a:extLst>
            </p:cNvPr>
            <p:cNvSpPr>
              <a:spLocks/>
            </p:cNvSpPr>
            <p:nvPr/>
          </p:nvSpPr>
          <p:spPr bwMode="auto">
            <a:xfrm>
              <a:off x="3186" y="1969"/>
              <a:ext cx="188" cy="121"/>
            </a:xfrm>
            <a:custGeom>
              <a:avLst/>
              <a:gdLst>
                <a:gd name="T0" fmla="*/ 5 w 188"/>
                <a:gd name="T1" fmla="*/ 96 h 121"/>
                <a:gd name="T2" fmla="*/ 11 w 188"/>
                <a:gd name="T3" fmla="*/ 92 h 121"/>
                <a:gd name="T4" fmla="*/ 14 w 188"/>
                <a:gd name="T5" fmla="*/ 88 h 121"/>
                <a:gd name="T6" fmla="*/ 21 w 188"/>
                <a:gd name="T7" fmla="*/ 80 h 121"/>
                <a:gd name="T8" fmla="*/ 28 w 188"/>
                <a:gd name="T9" fmla="*/ 74 h 121"/>
                <a:gd name="T10" fmla="*/ 24 w 188"/>
                <a:gd name="T11" fmla="*/ 73 h 121"/>
                <a:gd name="T12" fmla="*/ 13 w 188"/>
                <a:gd name="T13" fmla="*/ 79 h 121"/>
                <a:gd name="T14" fmla="*/ 13 w 188"/>
                <a:gd name="T15" fmla="*/ 73 h 121"/>
                <a:gd name="T16" fmla="*/ 12 w 188"/>
                <a:gd name="T17" fmla="*/ 62 h 121"/>
                <a:gd name="T18" fmla="*/ 17 w 188"/>
                <a:gd name="T19" fmla="*/ 48 h 121"/>
                <a:gd name="T20" fmla="*/ 24 w 188"/>
                <a:gd name="T21" fmla="*/ 34 h 121"/>
                <a:gd name="T22" fmla="*/ 31 w 188"/>
                <a:gd name="T23" fmla="*/ 29 h 121"/>
                <a:gd name="T24" fmla="*/ 36 w 188"/>
                <a:gd name="T25" fmla="*/ 25 h 121"/>
                <a:gd name="T26" fmla="*/ 55 w 188"/>
                <a:gd name="T27" fmla="*/ 13 h 121"/>
                <a:gd name="T28" fmla="*/ 63 w 188"/>
                <a:gd name="T29" fmla="*/ 5 h 121"/>
                <a:gd name="T30" fmla="*/ 68 w 188"/>
                <a:gd name="T31" fmla="*/ 4 h 121"/>
                <a:gd name="T32" fmla="*/ 71 w 188"/>
                <a:gd name="T33" fmla="*/ 13 h 121"/>
                <a:gd name="T34" fmla="*/ 74 w 188"/>
                <a:gd name="T35" fmla="*/ 3 h 121"/>
                <a:gd name="T36" fmla="*/ 83 w 188"/>
                <a:gd name="T37" fmla="*/ 5 h 121"/>
                <a:gd name="T38" fmla="*/ 92 w 188"/>
                <a:gd name="T39" fmla="*/ 11 h 121"/>
                <a:gd name="T40" fmla="*/ 91 w 188"/>
                <a:gd name="T41" fmla="*/ 24 h 121"/>
                <a:gd name="T42" fmla="*/ 97 w 188"/>
                <a:gd name="T43" fmla="*/ 29 h 121"/>
                <a:gd name="T44" fmla="*/ 110 w 188"/>
                <a:gd name="T45" fmla="*/ 31 h 121"/>
                <a:gd name="T46" fmla="*/ 117 w 188"/>
                <a:gd name="T47" fmla="*/ 23 h 121"/>
                <a:gd name="T48" fmla="*/ 125 w 188"/>
                <a:gd name="T49" fmla="*/ 12 h 121"/>
                <a:gd name="T50" fmla="*/ 140 w 188"/>
                <a:gd name="T51" fmla="*/ 6 h 121"/>
                <a:gd name="T52" fmla="*/ 148 w 188"/>
                <a:gd name="T53" fmla="*/ 12 h 121"/>
                <a:gd name="T54" fmla="*/ 154 w 188"/>
                <a:gd name="T55" fmla="*/ 11 h 121"/>
                <a:gd name="T56" fmla="*/ 165 w 188"/>
                <a:gd name="T57" fmla="*/ 15 h 121"/>
                <a:gd name="T58" fmla="*/ 173 w 188"/>
                <a:gd name="T59" fmla="*/ 11 h 121"/>
                <a:gd name="T60" fmla="*/ 182 w 188"/>
                <a:gd name="T61" fmla="*/ 17 h 121"/>
                <a:gd name="T62" fmla="*/ 185 w 188"/>
                <a:gd name="T63" fmla="*/ 19 h 121"/>
                <a:gd name="T64" fmla="*/ 183 w 188"/>
                <a:gd name="T65" fmla="*/ 29 h 121"/>
                <a:gd name="T66" fmla="*/ 177 w 188"/>
                <a:gd name="T67" fmla="*/ 30 h 121"/>
                <a:gd name="T68" fmla="*/ 174 w 188"/>
                <a:gd name="T69" fmla="*/ 25 h 121"/>
                <a:gd name="T70" fmla="*/ 170 w 188"/>
                <a:gd name="T71" fmla="*/ 29 h 121"/>
                <a:gd name="T72" fmla="*/ 162 w 188"/>
                <a:gd name="T73" fmla="*/ 36 h 121"/>
                <a:gd name="T74" fmla="*/ 159 w 188"/>
                <a:gd name="T75" fmla="*/ 37 h 121"/>
                <a:gd name="T76" fmla="*/ 149 w 188"/>
                <a:gd name="T77" fmla="*/ 43 h 121"/>
                <a:gd name="T78" fmla="*/ 145 w 188"/>
                <a:gd name="T79" fmla="*/ 45 h 121"/>
                <a:gd name="T80" fmla="*/ 144 w 188"/>
                <a:gd name="T81" fmla="*/ 48 h 121"/>
                <a:gd name="T82" fmla="*/ 138 w 188"/>
                <a:gd name="T83" fmla="*/ 61 h 121"/>
                <a:gd name="T84" fmla="*/ 132 w 188"/>
                <a:gd name="T85" fmla="*/ 55 h 121"/>
                <a:gd name="T86" fmla="*/ 128 w 188"/>
                <a:gd name="T87" fmla="*/ 62 h 121"/>
                <a:gd name="T88" fmla="*/ 125 w 188"/>
                <a:gd name="T89" fmla="*/ 69 h 121"/>
                <a:gd name="T90" fmla="*/ 123 w 188"/>
                <a:gd name="T91" fmla="*/ 76 h 121"/>
                <a:gd name="T92" fmla="*/ 119 w 188"/>
                <a:gd name="T93" fmla="*/ 81 h 121"/>
                <a:gd name="T94" fmla="*/ 113 w 188"/>
                <a:gd name="T95" fmla="*/ 90 h 121"/>
                <a:gd name="T96" fmla="*/ 107 w 188"/>
                <a:gd name="T97" fmla="*/ 96 h 121"/>
                <a:gd name="T98" fmla="*/ 100 w 188"/>
                <a:gd name="T99" fmla="*/ 105 h 121"/>
                <a:gd name="T100" fmla="*/ 92 w 188"/>
                <a:gd name="T101" fmla="*/ 109 h 121"/>
                <a:gd name="T102" fmla="*/ 85 w 188"/>
                <a:gd name="T103" fmla="*/ 115 h 121"/>
                <a:gd name="T104" fmla="*/ 75 w 188"/>
                <a:gd name="T105" fmla="*/ 114 h 121"/>
                <a:gd name="T106" fmla="*/ 66 w 188"/>
                <a:gd name="T107" fmla="*/ 117 h 121"/>
                <a:gd name="T108" fmla="*/ 61 w 188"/>
                <a:gd name="T109" fmla="*/ 117 h 121"/>
                <a:gd name="T110" fmla="*/ 54 w 188"/>
                <a:gd name="T111" fmla="*/ 108 h 121"/>
                <a:gd name="T112" fmla="*/ 41 w 188"/>
                <a:gd name="T113" fmla="*/ 108 h 121"/>
                <a:gd name="T114" fmla="*/ 32 w 188"/>
                <a:gd name="T115" fmla="*/ 117 h 121"/>
                <a:gd name="T116" fmla="*/ 22 w 188"/>
                <a:gd name="T117" fmla="*/ 117 h 121"/>
                <a:gd name="T118" fmla="*/ 13 w 188"/>
                <a:gd name="T119" fmla="*/ 111 h 121"/>
                <a:gd name="T120" fmla="*/ 2 w 188"/>
                <a:gd name="T121" fmla="*/ 108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21"/>
                <a:gd name="T185" fmla="*/ 188 w 188"/>
                <a:gd name="T186" fmla="*/ 121 h 1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21">
                  <a:moveTo>
                    <a:pt x="0" y="105"/>
                  </a:moveTo>
                  <a:lnTo>
                    <a:pt x="0" y="104"/>
                  </a:lnTo>
                  <a:lnTo>
                    <a:pt x="0" y="101"/>
                  </a:lnTo>
                  <a:lnTo>
                    <a:pt x="2" y="100"/>
                  </a:lnTo>
                  <a:lnTo>
                    <a:pt x="4" y="98"/>
                  </a:lnTo>
                  <a:lnTo>
                    <a:pt x="5" y="96"/>
                  </a:lnTo>
                  <a:lnTo>
                    <a:pt x="5" y="95"/>
                  </a:lnTo>
                  <a:lnTo>
                    <a:pt x="6" y="95"/>
                  </a:lnTo>
                  <a:lnTo>
                    <a:pt x="7" y="93"/>
                  </a:lnTo>
                  <a:lnTo>
                    <a:pt x="8" y="92"/>
                  </a:lnTo>
                  <a:lnTo>
                    <a:pt x="9" y="93"/>
                  </a:lnTo>
                  <a:lnTo>
                    <a:pt x="11" y="92"/>
                  </a:lnTo>
                  <a:lnTo>
                    <a:pt x="12" y="92"/>
                  </a:lnTo>
                  <a:lnTo>
                    <a:pt x="12" y="90"/>
                  </a:lnTo>
                  <a:lnTo>
                    <a:pt x="12" y="88"/>
                  </a:lnTo>
                  <a:lnTo>
                    <a:pt x="13" y="88"/>
                  </a:lnTo>
                  <a:lnTo>
                    <a:pt x="14" y="88"/>
                  </a:lnTo>
                  <a:lnTo>
                    <a:pt x="14" y="86"/>
                  </a:lnTo>
                  <a:lnTo>
                    <a:pt x="16" y="84"/>
                  </a:lnTo>
                  <a:lnTo>
                    <a:pt x="17" y="82"/>
                  </a:lnTo>
                  <a:lnTo>
                    <a:pt x="20" y="82"/>
                  </a:lnTo>
                  <a:lnTo>
                    <a:pt x="21" y="81"/>
                  </a:lnTo>
                  <a:lnTo>
                    <a:pt x="21" y="80"/>
                  </a:lnTo>
                  <a:lnTo>
                    <a:pt x="22" y="79"/>
                  </a:lnTo>
                  <a:lnTo>
                    <a:pt x="23" y="79"/>
                  </a:lnTo>
                  <a:lnTo>
                    <a:pt x="24" y="79"/>
                  </a:lnTo>
                  <a:lnTo>
                    <a:pt x="25" y="76"/>
                  </a:lnTo>
                  <a:lnTo>
                    <a:pt x="26" y="75"/>
                  </a:lnTo>
                  <a:lnTo>
                    <a:pt x="28" y="74"/>
                  </a:lnTo>
                  <a:lnTo>
                    <a:pt x="30" y="73"/>
                  </a:lnTo>
                  <a:lnTo>
                    <a:pt x="30" y="72"/>
                  </a:lnTo>
                  <a:lnTo>
                    <a:pt x="30" y="71"/>
                  </a:lnTo>
                  <a:lnTo>
                    <a:pt x="28" y="71"/>
                  </a:lnTo>
                  <a:lnTo>
                    <a:pt x="27" y="72"/>
                  </a:lnTo>
                  <a:lnTo>
                    <a:pt x="24" y="73"/>
                  </a:lnTo>
                  <a:lnTo>
                    <a:pt x="23" y="74"/>
                  </a:lnTo>
                  <a:lnTo>
                    <a:pt x="21" y="76"/>
                  </a:lnTo>
                  <a:lnTo>
                    <a:pt x="18" y="76"/>
                  </a:lnTo>
                  <a:lnTo>
                    <a:pt x="17" y="77"/>
                  </a:lnTo>
                  <a:lnTo>
                    <a:pt x="15" y="76"/>
                  </a:lnTo>
                  <a:lnTo>
                    <a:pt x="13" y="79"/>
                  </a:lnTo>
                  <a:lnTo>
                    <a:pt x="12" y="80"/>
                  </a:lnTo>
                  <a:lnTo>
                    <a:pt x="12" y="79"/>
                  </a:lnTo>
                  <a:lnTo>
                    <a:pt x="12" y="76"/>
                  </a:lnTo>
                  <a:lnTo>
                    <a:pt x="12" y="75"/>
                  </a:lnTo>
                  <a:lnTo>
                    <a:pt x="13" y="73"/>
                  </a:lnTo>
                  <a:lnTo>
                    <a:pt x="15" y="71"/>
                  </a:lnTo>
                  <a:lnTo>
                    <a:pt x="15" y="67"/>
                  </a:lnTo>
                  <a:lnTo>
                    <a:pt x="14" y="66"/>
                  </a:lnTo>
                  <a:lnTo>
                    <a:pt x="13" y="64"/>
                  </a:lnTo>
                  <a:lnTo>
                    <a:pt x="12" y="63"/>
                  </a:lnTo>
                  <a:lnTo>
                    <a:pt x="12" y="62"/>
                  </a:lnTo>
                  <a:lnTo>
                    <a:pt x="9" y="59"/>
                  </a:lnTo>
                  <a:lnTo>
                    <a:pt x="11" y="57"/>
                  </a:lnTo>
                  <a:lnTo>
                    <a:pt x="12" y="53"/>
                  </a:lnTo>
                  <a:lnTo>
                    <a:pt x="13" y="51"/>
                  </a:lnTo>
                  <a:lnTo>
                    <a:pt x="13" y="50"/>
                  </a:lnTo>
                  <a:lnTo>
                    <a:pt x="17" y="48"/>
                  </a:lnTo>
                  <a:lnTo>
                    <a:pt x="18" y="47"/>
                  </a:lnTo>
                  <a:lnTo>
                    <a:pt x="20" y="45"/>
                  </a:lnTo>
                  <a:lnTo>
                    <a:pt x="21" y="44"/>
                  </a:lnTo>
                  <a:lnTo>
                    <a:pt x="23" y="39"/>
                  </a:lnTo>
                  <a:lnTo>
                    <a:pt x="23" y="37"/>
                  </a:lnTo>
                  <a:lnTo>
                    <a:pt x="24" y="34"/>
                  </a:lnTo>
                  <a:lnTo>
                    <a:pt x="24" y="32"/>
                  </a:lnTo>
                  <a:lnTo>
                    <a:pt x="24" y="31"/>
                  </a:lnTo>
                  <a:lnTo>
                    <a:pt x="26" y="29"/>
                  </a:lnTo>
                  <a:lnTo>
                    <a:pt x="28" y="29"/>
                  </a:lnTo>
                  <a:lnTo>
                    <a:pt x="31" y="29"/>
                  </a:lnTo>
                  <a:lnTo>
                    <a:pt x="31" y="27"/>
                  </a:lnTo>
                  <a:lnTo>
                    <a:pt x="32" y="25"/>
                  </a:lnTo>
                  <a:lnTo>
                    <a:pt x="32" y="23"/>
                  </a:lnTo>
                  <a:lnTo>
                    <a:pt x="34" y="23"/>
                  </a:lnTo>
                  <a:lnTo>
                    <a:pt x="36" y="25"/>
                  </a:lnTo>
                  <a:lnTo>
                    <a:pt x="41" y="17"/>
                  </a:lnTo>
                  <a:lnTo>
                    <a:pt x="43" y="13"/>
                  </a:lnTo>
                  <a:lnTo>
                    <a:pt x="46" y="13"/>
                  </a:lnTo>
                  <a:lnTo>
                    <a:pt x="47" y="13"/>
                  </a:lnTo>
                  <a:lnTo>
                    <a:pt x="49" y="13"/>
                  </a:lnTo>
                  <a:lnTo>
                    <a:pt x="55" y="13"/>
                  </a:lnTo>
                  <a:lnTo>
                    <a:pt x="58" y="13"/>
                  </a:lnTo>
                  <a:lnTo>
                    <a:pt x="60" y="11"/>
                  </a:lnTo>
                  <a:lnTo>
                    <a:pt x="60" y="10"/>
                  </a:lnTo>
                  <a:lnTo>
                    <a:pt x="61" y="9"/>
                  </a:lnTo>
                  <a:lnTo>
                    <a:pt x="62" y="5"/>
                  </a:lnTo>
                  <a:lnTo>
                    <a:pt x="63" y="5"/>
                  </a:lnTo>
                  <a:lnTo>
                    <a:pt x="65" y="3"/>
                  </a:lnTo>
                  <a:lnTo>
                    <a:pt x="65" y="2"/>
                  </a:lnTo>
                  <a:lnTo>
                    <a:pt x="65" y="1"/>
                  </a:lnTo>
                  <a:lnTo>
                    <a:pt x="66" y="0"/>
                  </a:lnTo>
                  <a:lnTo>
                    <a:pt x="66" y="3"/>
                  </a:lnTo>
                  <a:lnTo>
                    <a:pt x="68" y="4"/>
                  </a:lnTo>
                  <a:lnTo>
                    <a:pt x="70" y="4"/>
                  </a:lnTo>
                  <a:lnTo>
                    <a:pt x="71" y="5"/>
                  </a:lnTo>
                  <a:lnTo>
                    <a:pt x="69" y="8"/>
                  </a:lnTo>
                  <a:lnTo>
                    <a:pt x="71" y="8"/>
                  </a:lnTo>
                  <a:lnTo>
                    <a:pt x="71" y="12"/>
                  </a:lnTo>
                  <a:lnTo>
                    <a:pt x="71" y="13"/>
                  </a:lnTo>
                  <a:lnTo>
                    <a:pt x="71" y="11"/>
                  </a:lnTo>
                  <a:lnTo>
                    <a:pt x="72" y="9"/>
                  </a:lnTo>
                  <a:lnTo>
                    <a:pt x="73" y="9"/>
                  </a:lnTo>
                  <a:lnTo>
                    <a:pt x="73" y="8"/>
                  </a:lnTo>
                  <a:lnTo>
                    <a:pt x="74" y="8"/>
                  </a:lnTo>
                  <a:lnTo>
                    <a:pt x="74" y="3"/>
                  </a:lnTo>
                  <a:lnTo>
                    <a:pt x="76" y="5"/>
                  </a:lnTo>
                  <a:lnTo>
                    <a:pt x="76" y="4"/>
                  </a:lnTo>
                  <a:lnTo>
                    <a:pt x="77" y="5"/>
                  </a:lnTo>
                  <a:lnTo>
                    <a:pt x="79" y="4"/>
                  </a:lnTo>
                  <a:lnTo>
                    <a:pt x="82" y="4"/>
                  </a:lnTo>
                  <a:lnTo>
                    <a:pt x="83" y="5"/>
                  </a:lnTo>
                  <a:lnTo>
                    <a:pt x="85" y="5"/>
                  </a:lnTo>
                  <a:lnTo>
                    <a:pt x="86" y="6"/>
                  </a:lnTo>
                  <a:lnTo>
                    <a:pt x="88" y="6"/>
                  </a:lnTo>
                  <a:lnTo>
                    <a:pt x="89" y="5"/>
                  </a:lnTo>
                  <a:lnTo>
                    <a:pt x="91" y="8"/>
                  </a:lnTo>
                  <a:lnTo>
                    <a:pt x="92" y="11"/>
                  </a:lnTo>
                  <a:lnTo>
                    <a:pt x="97" y="13"/>
                  </a:lnTo>
                  <a:lnTo>
                    <a:pt x="95" y="15"/>
                  </a:lnTo>
                  <a:lnTo>
                    <a:pt x="94" y="17"/>
                  </a:lnTo>
                  <a:lnTo>
                    <a:pt x="92" y="22"/>
                  </a:lnTo>
                  <a:lnTo>
                    <a:pt x="92" y="23"/>
                  </a:lnTo>
                  <a:lnTo>
                    <a:pt x="91" y="24"/>
                  </a:lnTo>
                  <a:lnTo>
                    <a:pt x="92" y="25"/>
                  </a:lnTo>
                  <a:lnTo>
                    <a:pt x="94" y="25"/>
                  </a:lnTo>
                  <a:lnTo>
                    <a:pt x="94" y="27"/>
                  </a:lnTo>
                  <a:lnTo>
                    <a:pt x="95" y="27"/>
                  </a:lnTo>
                  <a:lnTo>
                    <a:pt x="97" y="29"/>
                  </a:lnTo>
                  <a:lnTo>
                    <a:pt x="99" y="30"/>
                  </a:lnTo>
                  <a:lnTo>
                    <a:pt x="101" y="31"/>
                  </a:lnTo>
                  <a:lnTo>
                    <a:pt x="103" y="32"/>
                  </a:lnTo>
                  <a:lnTo>
                    <a:pt x="106" y="32"/>
                  </a:lnTo>
                  <a:lnTo>
                    <a:pt x="107" y="31"/>
                  </a:lnTo>
                  <a:lnTo>
                    <a:pt x="110" y="31"/>
                  </a:lnTo>
                  <a:lnTo>
                    <a:pt x="111" y="31"/>
                  </a:lnTo>
                  <a:lnTo>
                    <a:pt x="112" y="30"/>
                  </a:lnTo>
                  <a:lnTo>
                    <a:pt x="114" y="31"/>
                  </a:lnTo>
                  <a:lnTo>
                    <a:pt x="116" y="29"/>
                  </a:lnTo>
                  <a:lnTo>
                    <a:pt x="119" y="26"/>
                  </a:lnTo>
                  <a:lnTo>
                    <a:pt x="117" y="23"/>
                  </a:lnTo>
                  <a:lnTo>
                    <a:pt x="124" y="19"/>
                  </a:lnTo>
                  <a:lnTo>
                    <a:pt x="125" y="18"/>
                  </a:lnTo>
                  <a:lnTo>
                    <a:pt x="125" y="16"/>
                  </a:lnTo>
                  <a:lnTo>
                    <a:pt x="126" y="15"/>
                  </a:lnTo>
                  <a:lnTo>
                    <a:pt x="128" y="13"/>
                  </a:lnTo>
                  <a:lnTo>
                    <a:pt x="125" y="12"/>
                  </a:lnTo>
                  <a:lnTo>
                    <a:pt x="129" y="10"/>
                  </a:lnTo>
                  <a:lnTo>
                    <a:pt x="131" y="9"/>
                  </a:lnTo>
                  <a:lnTo>
                    <a:pt x="133" y="9"/>
                  </a:lnTo>
                  <a:lnTo>
                    <a:pt x="135" y="8"/>
                  </a:lnTo>
                  <a:lnTo>
                    <a:pt x="137" y="6"/>
                  </a:lnTo>
                  <a:lnTo>
                    <a:pt x="140" y="6"/>
                  </a:lnTo>
                  <a:lnTo>
                    <a:pt x="142" y="5"/>
                  </a:lnTo>
                  <a:lnTo>
                    <a:pt x="142" y="8"/>
                  </a:lnTo>
                  <a:lnTo>
                    <a:pt x="147" y="9"/>
                  </a:lnTo>
                  <a:lnTo>
                    <a:pt x="148" y="9"/>
                  </a:lnTo>
                  <a:lnTo>
                    <a:pt x="148" y="10"/>
                  </a:lnTo>
                  <a:lnTo>
                    <a:pt x="148" y="12"/>
                  </a:lnTo>
                  <a:lnTo>
                    <a:pt x="149" y="12"/>
                  </a:lnTo>
                  <a:lnTo>
                    <a:pt x="150" y="13"/>
                  </a:lnTo>
                  <a:lnTo>
                    <a:pt x="151" y="13"/>
                  </a:lnTo>
                  <a:lnTo>
                    <a:pt x="153" y="13"/>
                  </a:lnTo>
                  <a:lnTo>
                    <a:pt x="153" y="11"/>
                  </a:lnTo>
                  <a:lnTo>
                    <a:pt x="154" y="11"/>
                  </a:lnTo>
                  <a:lnTo>
                    <a:pt x="154" y="13"/>
                  </a:lnTo>
                  <a:lnTo>
                    <a:pt x="157" y="15"/>
                  </a:lnTo>
                  <a:lnTo>
                    <a:pt x="159" y="15"/>
                  </a:lnTo>
                  <a:lnTo>
                    <a:pt x="162" y="15"/>
                  </a:lnTo>
                  <a:lnTo>
                    <a:pt x="163" y="17"/>
                  </a:lnTo>
                  <a:lnTo>
                    <a:pt x="165" y="15"/>
                  </a:lnTo>
                  <a:lnTo>
                    <a:pt x="168" y="15"/>
                  </a:lnTo>
                  <a:lnTo>
                    <a:pt x="168" y="17"/>
                  </a:lnTo>
                  <a:lnTo>
                    <a:pt x="170" y="16"/>
                  </a:lnTo>
                  <a:lnTo>
                    <a:pt x="169" y="13"/>
                  </a:lnTo>
                  <a:lnTo>
                    <a:pt x="171" y="11"/>
                  </a:lnTo>
                  <a:lnTo>
                    <a:pt x="173" y="11"/>
                  </a:lnTo>
                  <a:lnTo>
                    <a:pt x="173" y="15"/>
                  </a:lnTo>
                  <a:lnTo>
                    <a:pt x="175" y="13"/>
                  </a:lnTo>
                  <a:lnTo>
                    <a:pt x="175" y="15"/>
                  </a:lnTo>
                  <a:lnTo>
                    <a:pt x="177" y="15"/>
                  </a:lnTo>
                  <a:lnTo>
                    <a:pt x="181" y="15"/>
                  </a:lnTo>
                  <a:lnTo>
                    <a:pt x="182" y="17"/>
                  </a:lnTo>
                  <a:lnTo>
                    <a:pt x="183" y="15"/>
                  </a:lnTo>
                  <a:lnTo>
                    <a:pt x="186" y="13"/>
                  </a:lnTo>
                  <a:lnTo>
                    <a:pt x="187" y="13"/>
                  </a:lnTo>
                  <a:lnTo>
                    <a:pt x="185" y="16"/>
                  </a:lnTo>
                  <a:lnTo>
                    <a:pt x="183" y="17"/>
                  </a:lnTo>
                  <a:lnTo>
                    <a:pt x="185" y="19"/>
                  </a:lnTo>
                  <a:lnTo>
                    <a:pt x="184" y="22"/>
                  </a:lnTo>
                  <a:lnTo>
                    <a:pt x="181" y="24"/>
                  </a:lnTo>
                  <a:lnTo>
                    <a:pt x="180" y="26"/>
                  </a:lnTo>
                  <a:lnTo>
                    <a:pt x="181" y="27"/>
                  </a:lnTo>
                  <a:lnTo>
                    <a:pt x="184" y="26"/>
                  </a:lnTo>
                  <a:lnTo>
                    <a:pt x="183" y="29"/>
                  </a:lnTo>
                  <a:lnTo>
                    <a:pt x="181" y="30"/>
                  </a:lnTo>
                  <a:lnTo>
                    <a:pt x="181" y="31"/>
                  </a:lnTo>
                  <a:lnTo>
                    <a:pt x="179" y="33"/>
                  </a:lnTo>
                  <a:lnTo>
                    <a:pt x="176" y="33"/>
                  </a:lnTo>
                  <a:lnTo>
                    <a:pt x="176" y="31"/>
                  </a:lnTo>
                  <a:lnTo>
                    <a:pt x="177" y="30"/>
                  </a:lnTo>
                  <a:lnTo>
                    <a:pt x="175" y="30"/>
                  </a:lnTo>
                  <a:lnTo>
                    <a:pt x="175" y="29"/>
                  </a:lnTo>
                  <a:lnTo>
                    <a:pt x="177" y="26"/>
                  </a:lnTo>
                  <a:lnTo>
                    <a:pt x="176" y="26"/>
                  </a:lnTo>
                  <a:lnTo>
                    <a:pt x="175" y="25"/>
                  </a:lnTo>
                  <a:lnTo>
                    <a:pt x="174" y="25"/>
                  </a:lnTo>
                  <a:lnTo>
                    <a:pt x="174" y="27"/>
                  </a:lnTo>
                  <a:lnTo>
                    <a:pt x="174" y="29"/>
                  </a:lnTo>
                  <a:lnTo>
                    <a:pt x="174" y="31"/>
                  </a:lnTo>
                  <a:lnTo>
                    <a:pt x="173" y="31"/>
                  </a:lnTo>
                  <a:lnTo>
                    <a:pt x="172" y="30"/>
                  </a:lnTo>
                  <a:lnTo>
                    <a:pt x="170" y="29"/>
                  </a:lnTo>
                  <a:lnTo>
                    <a:pt x="169" y="30"/>
                  </a:lnTo>
                  <a:lnTo>
                    <a:pt x="170" y="31"/>
                  </a:lnTo>
                  <a:lnTo>
                    <a:pt x="168" y="31"/>
                  </a:lnTo>
                  <a:lnTo>
                    <a:pt x="166" y="34"/>
                  </a:lnTo>
                  <a:lnTo>
                    <a:pt x="165" y="36"/>
                  </a:lnTo>
                  <a:lnTo>
                    <a:pt x="162" y="36"/>
                  </a:lnTo>
                  <a:lnTo>
                    <a:pt x="162" y="37"/>
                  </a:lnTo>
                  <a:lnTo>
                    <a:pt x="161" y="37"/>
                  </a:lnTo>
                  <a:lnTo>
                    <a:pt x="162" y="34"/>
                  </a:lnTo>
                  <a:lnTo>
                    <a:pt x="161" y="34"/>
                  </a:lnTo>
                  <a:lnTo>
                    <a:pt x="159" y="34"/>
                  </a:lnTo>
                  <a:lnTo>
                    <a:pt x="159" y="37"/>
                  </a:lnTo>
                  <a:lnTo>
                    <a:pt x="158" y="38"/>
                  </a:lnTo>
                  <a:lnTo>
                    <a:pt x="157" y="39"/>
                  </a:lnTo>
                  <a:lnTo>
                    <a:pt x="151" y="40"/>
                  </a:lnTo>
                  <a:lnTo>
                    <a:pt x="151" y="42"/>
                  </a:lnTo>
                  <a:lnTo>
                    <a:pt x="150" y="43"/>
                  </a:lnTo>
                  <a:lnTo>
                    <a:pt x="149" y="43"/>
                  </a:lnTo>
                  <a:lnTo>
                    <a:pt x="148" y="44"/>
                  </a:lnTo>
                  <a:lnTo>
                    <a:pt x="145" y="43"/>
                  </a:lnTo>
                  <a:lnTo>
                    <a:pt x="144" y="43"/>
                  </a:lnTo>
                  <a:lnTo>
                    <a:pt x="144" y="45"/>
                  </a:lnTo>
                  <a:lnTo>
                    <a:pt x="142" y="46"/>
                  </a:lnTo>
                  <a:lnTo>
                    <a:pt x="145" y="45"/>
                  </a:lnTo>
                  <a:lnTo>
                    <a:pt x="147" y="46"/>
                  </a:lnTo>
                  <a:lnTo>
                    <a:pt x="148" y="46"/>
                  </a:lnTo>
                  <a:lnTo>
                    <a:pt x="147" y="49"/>
                  </a:lnTo>
                  <a:lnTo>
                    <a:pt x="147" y="50"/>
                  </a:lnTo>
                  <a:lnTo>
                    <a:pt x="145" y="51"/>
                  </a:lnTo>
                  <a:lnTo>
                    <a:pt x="144" y="48"/>
                  </a:lnTo>
                  <a:lnTo>
                    <a:pt x="142" y="48"/>
                  </a:lnTo>
                  <a:lnTo>
                    <a:pt x="142" y="50"/>
                  </a:lnTo>
                  <a:lnTo>
                    <a:pt x="141" y="53"/>
                  </a:lnTo>
                  <a:lnTo>
                    <a:pt x="141" y="54"/>
                  </a:lnTo>
                  <a:lnTo>
                    <a:pt x="142" y="59"/>
                  </a:lnTo>
                  <a:lnTo>
                    <a:pt x="138" y="61"/>
                  </a:lnTo>
                  <a:lnTo>
                    <a:pt x="135" y="63"/>
                  </a:lnTo>
                  <a:lnTo>
                    <a:pt x="133" y="64"/>
                  </a:lnTo>
                  <a:lnTo>
                    <a:pt x="132" y="63"/>
                  </a:lnTo>
                  <a:lnTo>
                    <a:pt x="133" y="58"/>
                  </a:lnTo>
                  <a:lnTo>
                    <a:pt x="133" y="57"/>
                  </a:lnTo>
                  <a:lnTo>
                    <a:pt x="132" y="55"/>
                  </a:lnTo>
                  <a:lnTo>
                    <a:pt x="132" y="58"/>
                  </a:lnTo>
                  <a:lnTo>
                    <a:pt x="128" y="58"/>
                  </a:lnTo>
                  <a:lnTo>
                    <a:pt x="126" y="58"/>
                  </a:lnTo>
                  <a:lnTo>
                    <a:pt x="126" y="61"/>
                  </a:lnTo>
                  <a:lnTo>
                    <a:pt x="128" y="62"/>
                  </a:lnTo>
                  <a:lnTo>
                    <a:pt x="129" y="63"/>
                  </a:lnTo>
                  <a:lnTo>
                    <a:pt x="129" y="66"/>
                  </a:lnTo>
                  <a:lnTo>
                    <a:pt x="131" y="66"/>
                  </a:lnTo>
                  <a:lnTo>
                    <a:pt x="129" y="68"/>
                  </a:lnTo>
                  <a:lnTo>
                    <a:pt x="129" y="67"/>
                  </a:lnTo>
                  <a:lnTo>
                    <a:pt x="125" y="69"/>
                  </a:lnTo>
                  <a:lnTo>
                    <a:pt x="126" y="71"/>
                  </a:lnTo>
                  <a:lnTo>
                    <a:pt x="126" y="73"/>
                  </a:lnTo>
                  <a:lnTo>
                    <a:pt x="124" y="73"/>
                  </a:lnTo>
                  <a:lnTo>
                    <a:pt x="124" y="76"/>
                  </a:lnTo>
                  <a:lnTo>
                    <a:pt x="123" y="77"/>
                  </a:lnTo>
                  <a:lnTo>
                    <a:pt x="123" y="76"/>
                  </a:lnTo>
                  <a:lnTo>
                    <a:pt x="120" y="77"/>
                  </a:lnTo>
                  <a:lnTo>
                    <a:pt x="120" y="76"/>
                  </a:lnTo>
                  <a:lnTo>
                    <a:pt x="119" y="79"/>
                  </a:lnTo>
                  <a:lnTo>
                    <a:pt x="120" y="79"/>
                  </a:lnTo>
                  <a:lnTo>
                    <a:pt x="120" y="80"/>
                  </a:lnTo>
                  <a:lnTo>
                    <a:pt x="119" y="81"/>
                  </a:lnTo>
                  <a:lnTo>
                    <a:pt x="119" y="83"/>
                  </a:lnTo>
                  <a:lnTo>
                    <a:pt x="117" y="84"/>
                  </a:lnTo>
                  <a:lnTo>
                    <a:pt x="117" y="86"/>
                  </a:lnTo>
                  <a:lnTo>
                    <a:pt x="116" y="86"/>
                  </a:lnTo>
                  <a:lnTo>
                    <a:pt x="114" y="88"/>
                  </a:lnTo>
                  <a:lnTo>
                    <a:pt x="113" y="90"/>
                  </a:lnTo>
                  <a:lnTo>
                    <a:pt x="113" y="92"/>
                  </a:lnTo>
                  <a:lnTo>
                    <a:pt x="113" y="94"/>
                  </a:lnTo>
                  <a:lnTo>
                    <a:pt x="112" y="95"/>
                  </a:lnTo>
                  <a:lnTo>
                    <a:pt x="110" y="95"/>
                  </a:lnTo>
                  <a:lnTo>
                    <a:pt x="108" y="95"/>
                  </a:lnTo>
                  <a:lnTo>
                    <a:pt x="107" y="96"/>
                  </a:lnTo>
                  <a:lnTo>
                    <a:pt x="104" y="97"/>
                  </a:lnTo>
                  <a:lnTo>
                    <a:pt x="101" y="98"/>
                  </a:lnTo>
                  <a:lnTo>
                    <a:pt x="101" y="101"/>
                  </a:lnTo>
                  <a:lnTo>
                    <a:pt x="100" y="104"/>
                  </a:lnTo>
                  <a:lnTo>
                    <a:pt x="100" y="105"/>
                  </a:lnTo>
                  <a:lnTo>
                    <a:pt x="100" y="108"/>
                  </a:lnTo>
                  <a:lnTo>
                    <a:pt x="99" y="108"/>
                  </a:lnTo>
                  <a:lnTo>
                    <a:pt x="98" y="110"/>
                  </a:lnTo>
                  <a:lnTo>
                    <a:pt x="95" y="109"/>
                  </a:lnTo>
                  <a:lnTo>
                    <a:pt x="94" y="109"/>
                  </a:lnTo>
                  <a:lnTo>
                    <a:pt x="92" y="109"/>
                  </a:lnTo>
                  <a:lnTo>
                    <a:pt x="91" y="111"/>
                  </a:lnTo>
                  <a:lnTo>
                    <a:pt x="91" y="118"/>
                  </a:lnTo>
                  <a:lnTo>
                    <a:pt x="87" y="119"/>
                  </a:lnTo>
                  <a:lnTo>
                    <a:pt x="86" y="120"/>
                  </a:lnTo>
                  <a:lnTo>
                    <a:pt x="83" y="117"/>
                  </a:lnTo>
                  <a:lnTo>
                    <a:pt x="85" y="115"/>
                  </a:lnTo>
                  <a:lnTo>
                    <a:pt x="83" y="115"/>
                  </a:lnTo>
                  <a:lnTo>
                    <a:pt x="83" y="113"/>
                  </a:lnTo>
                  <a:lnTo>
                    <a:pt x="80" y="112"/>
                  </a:lnTo>
                  <a:lnTo>
                    <a:pt x="78" y="112"/>
                  </a:lnTo>
                  <a:lnTo>
                    <a:pt x="76" y="112"/>
                  </a:lnTo>
                  <a:lnTo>
                    <a:pt x="75" y="114"/>
                  </a:lnTo>
                  <a:lnTo>
                    <a:pt x="75" y="116"/>
                  </a:lnTo>
                  <a:lnTo>
                    <a:pt x="74" y="117"/>
                  </a:lnTo>
                  <a:lnTo>
                    <a:pt x="71" y="118"/>
                  </a:lnTo>
                  <a:lnTo>
                    <a:pt x="69" y="118"/>
                  </a:lnTo>
                  <a:lnTo>
                    <a:pt x="68" y="118"/>
                  </a:lnTo>
                  <a:lnTo>
                    <a:pt x="66" y="117"/>
                  </a:lnTo>
                  <a:lnTo>
                    <a:pt x="64" y="115"/>
                  </a:lnTo>
                  <a:lnTo>
                    <a:pt x="63" y="115"/>
                  </a:lnTo>
                  <a:lnTo>
                    <a:pt x="62" y="117"/>
                  </a:lnTo>
                  <a:lnTo>
                    <a:pt x="62" y="119"/>
                  </a:lnTo>
                  <a:lnTo>
                    <a:pt x="61" y="119"/>
                  </a:lnTo>
                  <a:lnTo>
                    <a:pt x="61" y="117"/>
                  </a:lnTo>
                  <a:lnTo>
                    <a:pt x="60" y="117"/>
                  </a:lnTo>
                  <a:lnTo>
                    <a:pt x="60" y="115"/>
                  </a:lnTo>
                  <a:lnTo>
                    <a:pt x="59" y="113"/>
                  </a:lnTo>
                  <a:lnTo>
                    <a:pt x="57" y="111"/>
                  </a:lnTo>
                  <a:lnTo>
                    <a:pt x="56" y="109"/>
                  </a:lnTo>
                  <a:lnTo>
                    <a:pt x="54" y="108"/>
                  </a:lnTo>
                  <a:lnTo>
                    <a:pt x="52" y="105"/>
                  </a:lnTo>
                  <a:lnTo>
                    <a:pt x="50" y="105"/>
                  </a:lnTo>
                  <a:lnTo>
                    <a:pt x="49" y="105"/>
                  </a:lnTo>
                  <a:lnTo>
                    <a:pt x="47" y="105"/>
                  </a:lnTo>
                  <a:lnTo>
                    <a:pt x="44" y="107"/>
                  </a:lnTo>
                  <a:lnTo>
                    <a:pt x="41" y="108"/>
                  </a:lnTo>
                  <a:lnTo>
                    <a:pt x="40" y="109"/>
                  </a:lnTo>
                  <a:lnTo>
                    <a:pt x="40" y="111"/>
                  </a:lnTo>
                  <a:lnTo>
                    <a:pt x="39" y="115"/>
                  </a:lnTo>
                  <a:lnTo>
                    <a:pt x="36" y="118"/>
                  </a:lnTo>
                  <a:lnTo>
                    <a:pt x="34" y="117"/>
                  </a:lnTo>
                  <a:lnTo>
                    <a:pt x="32" y="117"/>
                  </a:lnTo>
                  <a:lnTo>
                    <a:pt x="28" y="118"/>
                  </a:lnTo>
                  <a:lnTo>
                    <a:pt x="26" y="118"/>
                  </a:lnTo>
                  <a:lnTo>
                    <a:pt x="25" y="118"/>
                  </a:lnTo>
                  <a:lnTo>
                    <a:pt x="24" y="118"/>
                  </a:lnTo>
                  <a:lnTo>
                    <a:pt x="24" y="117"/>
                  </a:lnTo>
                  <a:lnTo>
                    <a:pt x="22" y="117"/>
                  </a:lnTo>
                  <a:lnTo>
                    <a:pt x="20" y="118"/>
                  </a:lnTo>
                  <a:lnTo>
                    <a:pt x="18" y="118"/>
                  </a:lnTo>
                  <a:lnTo>
                    <a:pt x="17" y="117"/>
                  </a:lnTo>
                  <a:lnTo>
                    <a:pt x="15" y="115"/>
                  </a:lnTo>
                  <a:lnTo>
                    <a:pt x="15" y="112"/>
                  </a:lnTo>
                  <a:lnTo>
                    <a:pt x="13" y="111"/>
                  </a:lnTo>
                  <a:lnTo>
                    <a:pt x="12" y="110"/>
                  </a:lnTo>
                  <a:lnTo>
                    <a:pt x="10" y="108"/>
                  </a:lnTo>
                  <a:lnTo>
                    <a:pt x="9" y="108"/>
                  </a:lnTo>
                  <a:lnTo>
                    <a:pt x="8" y="107"/>
                  </a:lnTo>
                  <a:lnTo>
                    <a:pt x="8" y="105"/>
                  </a:lnTo>
                  <a:lnTo>
                    <a:pt x="2" y="108"/>
                  </a:lnTo>
                  <a:lnTo>
                    <a:pt x="0" y="105"/>
                  </a:lnTo>
                </a:path>
              </a:pathLst>
            </a:custGeom>
            <a:solidFill>
              <a:srgbClr val="CCFFFF"/>
            </a:solidFill>
            <a:ln w="12700">
              <a:solidFill>
                <a:srgbClr val="FFFF00"/>
              </a:solidFill>
              <a:round/>
              <a:headEnd/>
              <a:tailEnd/>
            </a:ln>
          </p:spPr>
          <p:txBody>
            <a:bodyPr/>
            <a:lstStyle/>
            <a:p>
              <a:endParaRPr lang="zh-CN" altLang="en-US"/>
            </a:p>
          </p:txBody>
        </p:sp>
        <p:sp>
          <p:nvSpPr>
            <p:cNvPr id="61514" name="Freeform 188">
              <a:extLst>
                <a:ext uri="{FF2B5EF4-FFF2-40B4-BE49-F238E27FC236}">
                  <a16:creationId xmlns:a16="http://schemas.microsoft.com/office/drawing/2014/main" id="{BE0C9178-8E7C-47AC-B513-47CC47171798}"/>
                </a:ext>
              </a:extLst>
            </p:cNvPr>
            <p:cNvSpPr>
              <a:spLocks/>
            </p:cNvSpPr>
            <p:nvPr/>
          </p:nvSpPr>
          <p:spPr bwMode="auto">
            <a:xfrm>
              <a:off x="3323" y="1969"/>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15" name="Freeform 189">
              <a:extLst>
                <a:ext uri="{FF2B5EF4-FFF2-40B4-BE49-F238E27FC236}">
                  <a16:creationId xmlns:a16="http://schemas.microsoft.com/office/drawing/2014/main" id="{DC9D128F-4763-4288-BF8C-41D634EF8E46}"/>
                </a:ext>
              </a:extLst>
            </p:cNvPr>
            <p:cNvSpPr>
              <a:spLocks/>
            </p:cNvSpPr>
            <p:nvPr/>
          </p:nvSpPr>
          <p:spPr bwMode="auto">
            <a:xfrm>
              <a:off x="3324" y="1958"/>
              <a:ext cx="17" cy="17"/>
            </a:xfrm>
            <a:custGeom>
              <a:avLst/>
              <a:gdLst>
                <a:gd name="T0" fmla="*/ 16 w 17"/>
                <a:gd name="T1" fmla="*/ 16 h 17"/>
                <a:gd name="T2" fmla="*/ 8 w 17"/>
                <a:gd name="T3" fmla="*/ 16 h 17"/>
                <a:gd name="T4" fmla="*/ 8 w 17"/>
                <a:gd name="T5" fmla="*/ 16 h 17"/>
                <a:gd name="T6" fmla="*/ 0 w 17"/>
                <a:gd name="T7" fmla="*/ 16 h 17"/>
                <a:gd name="T8" fmla="*/ 8 w 17"/>
                <a:gd name="T9" fmla="*/ 16 h 17"/>
                <a:gd name="T10" fmla="*/ 8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8" y="16"/>
                  </a:lnTo>
                  <a:lnTo>
                    <a:pt x="8" y="0"/>
                  </a:lnTo>
                  <a:lnTo>
                    <a:pt x="16" y="16"/>
                  </a:lnTo>
                </a:path>
              </a:pathLst>
            </a:custGeom>
            <a:solidFill>
              <a:srgbClr val="CCFFFF"/>
            </a:solidFill>
            <a:ln w="12700">
              <a:solidFill>
                <a:srgbClr val="FFFF00"/>
              </a:solidFill>
              <a:round/>
              <a:headEnd/>
              <a:tailEnd/>
            </a:ln>
          </p:spPr>
          <p:txBody>
            <a:bodyPr/>
            <a:lstStyle/>
            <a:p>
              <a:endParaRPr lang="zh-CN" altLang="en-US"/>
            </a:p>
          </p:txBody>
        </p:sp>
        <p:sp>
          <p:nvSpPr>
            <p:cNvPr id="61516" name="Freeform 190">
              <a:extLst>
                <a:ext uri="{FF2B5EF4-FFF2-40B4-BE49-F238E27FC236}">
                  <a16:creationId xmlns:a16="http://schemas.microsoft.com/office/drawing/2014/main" id="{83136AEF-32FD-419A-B629-E38AC17E1D26}"/>
                </a:ext>
              </a:extLst>
            </p:cNvPr>
            <p:cNvSpPr>
              <a:spLocks/>
            </p:cNvSpPr>
            <p:nvPr/>
          </p:nvSpPr>
          <p:spPr bwMode="auto">
            <a:xfrm>
              <a:off x="3327" y="1953"/>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17" name="Freeform 191">
              <a:extLst>
                <a:ext uri="{FF2B5EF4-FFF2-40B4-BE49-F238E27FC236}">
                  <a16:creationId xmlns:a16="http://schemas.microsoft.com/office/drawing/2014/main" id="{0A5C3ED7-748A-4ECC-B19F-3CE7F4F1CAC8}"/>
                </a:ext>
              </a:extLst>
            </p:cNvPr>
            <p:cNvSpPr>
              <a:spLocks/>
            </p:cNvSpPr>
            <p:nvPr/>
          </p:nvSpPr>
          <p:spPr bwMode="auto">
            <a:xfrm>
              <a:off x="3323" y="1961"/>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CCFFFF"/>
            </a:solidFill>
            <a:ln w="12700">
              <a:solidFill>
                <a:srgbClr val="FFFF00"/>
              </a:solidFill>
              <a:round/>
              <a:headEnd/>
              <a:tailEnd/>
            </a:ln>
          </p:spPr>
          <p:txBody>
            <a:bodyPr/>
            <a:lstStyle/>
            <a:p>
              <a:endParaRPr lang="zh-CN" altLang="en-US"/>
            </a:p>
          </p:txBody>
        </p:sp>
        <p:sp>
          <p:nvSpPr>
            <p:cNvPr id="61518" name="Freeform 192">
              <a:extLst>
                <a:ext uri="{FF2B5EF4-FFF2-40B4-BE49-F238E27FC236}">
                  <a16:creationId xmlns:a16="http://schemas.microsoft.com/office/drawing/2014/main" id="{964BC229-4FDD-41AF-B17C-F9DF3C782DB0}"/>
                </a:ext>
              </a:extLst>
            </p:cNvPr>
            <p:cNvSpPr>
              <a:spLocks/>
            </p:cNvSpPr>
            <p:nvPr/>
          </p:nvSpPr>
          <p:spPr bwMode="auto">
            <a:xfrm>
              <a:off x="3323" y="1967"/>
              <a:ext cx="17" cy="17"/>
            </a:xfrm>
            <a:custGeom>
              <a:avLst/>
              <a:gdLst>
                <a:gd name="T0" fmla="*/ 16 w 17"/>
                <a:gd name="T1" fmla="*/ 0 h 17"/>
                <a:gd name="T2" fmla="*/ 16 w 17"/>
                <a:gd name="T3" fmla="*/ 16 h 17"/>
                <a:gd name="T4" fmla="*/ 0 w 17"/>
                <a:gd name="T5" fmla="*/ 16 h 17"/>
                <a:gd name="T6" fmla="*/ 0 w 17"/>
                <a:gd name="T7" fmla="*/ 16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19" name="Freeform 193">
              <a:extLst>
                <a:ext uri="{FF2B5EF4-FFF2-40B4-BE49-F238E27FC236}">
                  <a16:creationId xmlns:a16="http://schemas.microsoft.com/office/drawing/2014/main" id="{55E41317-5204-4A85-902D-1C85BD396354}"/>
                </a:ext>
              </a:extLst>
            </p:cNvPr>
            <p:cNvSpPr>
              <a:spLocks/>
            </p:cNvSpPr>
            <p:nvPr/>
          </p:nvSpPr>
          <p:spPr bwMode="auto">
            <a:xfrm>
              <a:off x="3318" y="1968"/>
              <a:ext cx="17" cy="17"/>
            </a:xfrm>
            <a:custGeom>
              <a:avLst/>
              <a:gdLst>
                <a:gd name="T0" fmla="*/ 16 w 17"/>
                <a:gd name="T1" fmla="*/ 16 h 17"/>
                <a:gd name="T2" fmla="*/ 0 w 17"/>
                <a:gd name="T3" fmla="*/ 16 h 17"/>
                <a:gd name="T4" fmla="*/ 16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16" y="0"/>
                  </a:lnTo>
                  <a:lnTo>
                    <a:pt x="16" y="16"/>
                  </a:lnTo>
                </a:path>
              </a:pathLst>
            </a:custGeom>
            <a:solidFill>
              <a:srgbClr val="CCFFFF"/>
            </a:solidFill>
            <a:ln w="12700">
              <a:solidFill>
                <a:srgbClr val="FFFF00"/>
              </a:solidFill>
              <a:round/>
              <a:headEnd/>
              <a:tailEnd/>
            </a:ln>
          </p:spPr>
          <p:txBody>
            <a:bodyPr/>
            <a:lstStyle/>
            <a:p>
              <a:endParaRPr lang="zh-CN" altLang="en-US"/>
            </a:p>
          </p:txBody>
        </p:sp>
        <p:sp>
          <p:nvSpPr>
            <p:cNvPr id="61520" name="Freeform 194">
              <a:extLst>
                <a:ext uri="{FF2B5EF4-FFF2-40B4-BE49-F238E27FC236}">
                  <a16:creationId xmlns:a16="http://schemas.microsoft.com/office/drawing/2014/main" id="{50BA0C0B-F81D-40FB-BC09-3ECCBA0935FB}"/>
                </a:ext>
              </a:extLst>
            </p:cNvPr>
            <p:cNvSpPr>
              <a:spLocks/>
            </p:cNvSpPr>
            <p:nvPr/>
          </p:nvSpPr>
          <p:spPr bwMode="auto">
            <a:xfrm>
              <a:off x="3149" y="1828"/>
              <a:ext cx="148" cy="213"/>
            </a:xfrm>
            <a:custGeom>
              <a:avLst/>
              <a:gdLst>
                <a:gd name="T0" fmla="*/ 4 w 148"/>
                <a:gd name="T1" fmla="*/ 122 h 213"/>
                <a:gd name="T2" fmla="*/ 15 w 148"/>
                <a:gd name="T3" fmla="*/ 119 h 213"/>
                <a:gd name="T4" fmla="*/ 22 w 148"/>
                <a:gd name="T5" fmla="*/ 103 h 213"/>
                <a:gd name="T6" fmla="*/ 15 w 148"/>
                <a:gd name="T7" fmla="*/ 92 h 213"/>
                <a:gd name="T8" fmla="*/ 10 w 148"/>
                <a:gd name="T9" fmla="*/ 86 h 213"/>
                <a:gd name="T10" fmla="*/ 15 w 148"/>
                <a:gd name="T11" fmla="*/ 76 h 213"/>
                <a:gd name="T12" fmla="*/ 7 w 148"/>
                <a:gd name="T13" fmla="*/ 56 h 213"/>
                <a:gd name="T14" fmla="*/ 5 w 148"/>
                <a:gd name="T15" fmla="*/ 46 h 213"/>
                <a:gd name="T16" fmla="*/ 11 w 148"/>
                <a:gd name="T17" fmla="*/ 39 h 213"/>
                <a:gd name="T18" fmla="*/ 16 w 148"/>
                <a:gd name="T19" fmla="*/ 25 h 213"/>
                <a:gd name="T20" fmla="*/ 26 w 148"/>
                <a:gd name="T21" fmla="*/ 20 h 213"/>
                <a:gd name="T22" fmla="*/ 28 w 148"/>
                <a:gd name="T23" fmla="*/ 36 h 213"/>
                <a:gd name="T24" fmla="*/ 50 w 148"/>
                <a:gd name="T25" fmla="*/ 24 h 213"/>
                <a:gd name="T26" fmla="*/ 59 w 148"/>
                <a:gd name="T27" fmla="*/ 22 h 213"/>
                <a:gd name="T28" fmla="*/ 72 w 148"/>
                <a:gd name="T29" fmla="*/ 20 h 213"/>
                <a:gd name="T30" fmla="*/ 80 w 148"/>
                <a:gd name="T31" fmla="*/ 5 h 213"/>
                <a:gd name="T32" fmla="*/ 92 w 148"/>
                <a:gd name="T33" fmla="*/ 0 h 213"/>
                <a:gd name="T34" fmla="*/ 102 w 148"/>
                <a:gd name="T35" fmla="*/ 18 h 213"/>
                <a:gd name="T36" fmla="*/ 102 w 148"/>
                <a:gd name="T37" fmla="*/ 29 h 213"/>
                <a:gd name="T38" fmla="*/ 110 w 148"/>
                <a:gd name="T39" fmla="*/ 40 h 213"/>
                <a:gd name="T40" fmla="*/ 124 w 148"/>
                <a:gd name="T41" fmla="*/ 39 h 213"/>
                <a:gd name="T42" fmla="*/ 124 w 148"/>
                <a:gd name="T43" fmla="*/ 49 h 213"/>
                <a:gd name="T44" fmla="*/ 125 w 148"/>
                <a:gd name="T45" fmla="*/ 59 h 213"/>
                <a:gd name="T46" fmla="*/ 137 w 148"/>
                <a:gd name="T47" fmla="*/ 62 h 213"/>
                <a:gd name="T48" fmla="*/ 143 w 148"/>
                <a:gd name="T49" fmla="*/ 72 h 213"/>
                <a:gd name="T50" fmla="*/ 138 w 148"/>
                <a:gd name="T51" fmla="*/ 82 h 213"/>
                <a:gd name="T52" fmla="*/ 133 w 148"/>
                <a:gd name="T53" fmla="*/ 94 h 213"/>
                <a:gd name="T54" fmla="*/ 124 w 148"/>
                <a:gd name="T55" fmla="*/ 106 h 213"/>
                <a:gd name="T56" fmla="*/ 109 w 148"/>
                <a:gd name="T57" fmla="*/ 109 h 213"/>
                <a:gd name="T58" fmla="*/ 101 w 148"/>
                <a:gd name="T59" fmla="*/ 101 h 213"/>
                <a:gd name="T60" fmla="*/ 96 w 148"/>
                <a:gd name="T61" fmla="*/ 97 h 213"/>
                <a:gd name="T62" fmla="*/ 90 w 148"/>
                <a:gd name="T63" fmla="*/ 84 h 213"/>
                <a:gd name="T64" fmla="*/ 91 w 148"/>
                <a:gd name="T65" fmla="*/ 77 h 213"/>
                <a:gd name="T66" fmla="*/ 88 w 148"/>
                <a:gd name="T67" fmla="*/ 66 h 213"/>
                <a:gd name="T68" fmla="*/ 89 w 148"/>
                <a:gd name="T69" fmla="*/ 62 h 213"/>
                <a:gd name="T70" fmla="*/ 70 w 148"/>
                <a:gd name="T71" fmla="*/ 56 h 213"/>
                <a:gd name="T72" fmla="*/ 65 w 148"/>
                <a:gd name="T73" fmla="*/ 57 h 213"/>
                <a:gd name="T74" fmla="*/ 59 w 148"/>
                <a:gd name="T75" fmla="*/ 61 h 213"/>
                <a:gd name="T76" fmla="*/ 49 w 148"/>
                <a:gd name="T77" fmla="*/ 69 h 213"/>
                <a:gd name="T78" fmla="*/ 45 w 148"/>
                <a:gd name="T79" fmla="*/ 83 h 213"/>
                <a:gd name="T80" fmla="*/ 45 w 148"/>
                <a:gd name="T81" fmla="*/ 92 h 213"/>
                <a:gd name="T82" fmla="*/ 52 w 148"/>
                <a:gd name="T83" fmla="*/ 102 h 213"/>
                <a:gd name="T84" fmla="*/ 62 w 148"/>
                <a:gd name="T85" fmla="*/ 100 h 213"/>
                <a:gd name="T86" fmla="*/ 68 w 148"/>
                <a:gd name="T87" fmla="*/ 100 h 213"/>
                <a:gd name="T88" fmla="*/ 76 w 148"/>
                <a:gd name="T89" fmla="*/ 100 h 213"/>
                <a:gd name="T90" fmla="*/ 79 w 148"/>
                <a:gd name="T91" fmla="*/ 112 h 213"/>
                <a:gd name="T92" fmla="*/ 76 w 148"/>
                <a:gd name="T93" fmla="*/ 123 h 213"/>
                <a:gd name="T94" fmla="*/ 87 w 148"/>
                <a:gd name="T95" fmla="*/ 129 h 213"/>
                <a:gd name="T96" fmla="*/ 100 w 148"/>
                <a:gd name="T97" fmla="*/ 140 h 213"/>
                <a:gd name="T98" fmla="*/ 96 w 148"/>
                <a:gd name="T99" fmla="*/ 149 h 213"/>
                <a:gd name="T100" fmla="*/ 79 w 148"/>
                <a:gd name="T101" fmla="*/ 153 h 213"/>
                <a:gd name="T102" fmla="*/ 67 w 148"/>
                <a:gd name="T103" fmla="*/ 167 h 213"/>
                <a:gd name="T104" fmla="*/ 60 w 148"/>
                <a:gd name="T105" fmla="*/ 174 h 213"/>
                <a:gd name="T106" fmla="*/ 50 w 148"/>
                <a:gd name="T107" fmla="*/ 189 h 213"/>
                <a:gd name="T108" fmla="*/ 50 w 148"/>
                <a:gd name="T109" fmla="*/ 203 h 213"/>
                <a:gd name="T110" fmla="*/ 45 w 148"/>
                <a:gd name="T111" fmla="*/ 209 h 213"/>
                <a:gd name="T112" fmla="*/ 37 w 148"/>
                <a:gd name="T113" fmla="*/ 212 h 213"/>
                <a:gd name="T114" fmla="*/ 21 w 148"/>
                <a:gd name="T115" fmla="*/ 208 h 213"/>
                <a:gd name="T116" fmla="*/ 4 w 148"/>
                <a:gd name="T117" fmla="*/ 201 h 213"/>
                <a:gd name="T118" fmla="*/ 3 w 148"/>
                <a:gd name="T119" fmla="*/ 192 h 213"/>
                <a:gd name="T120" fmla="*/ 7 w 148"/>
                <a:gd name="T121" fmla="*/ 180 h 213"/>
                <a:gd name="T122" fmla="*/ 15 w 148"/>
                <a:gd name="T123" fmla="*/ 164 h 213"/>
                <a:gd name="T124" fmla="*/ 8 w 148"/>
                <a:gd name="T125" fmla="*/ 148 h 2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213"/>
                <a:gd name="T191" fmla="*/ 148 w 148"/>
                <a:gd name="T192" fmla="*/ 213 h 2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213">
                  <a:moveTo>
                    <a:pt x="0" y="135"/>
                  </a:moveTo>
                  <a:lnTo>
                    <a:pt x="0" y="134"/>
                  </a:lnTo>
                  <a:lnTo>
                    <a:pt x="2" y="131"/>
                  </a:lnTo>
                  <a:lnTo>
                    <a:pt x="4" y="130"/>
                  </a:lnTo>
                  <a:lnTo>
                    <a:pt x="6" y="127"/>
                  </a:lnTo>
                  <a:lnTo>
                    <a:pt x="6" y="126"/>
                  </a:lnTo>
                  <a:lnTo>
                    <a:pt x="4" y="122"/>
                  </a:lnTo>
                  <a:lnTo>
                    <a:pt x="5" y="121"/>
                  </a:lnTo>
                  <a:lnTo>
                    <a:pt x="5" y="120"/>
                  </a:lnTo>
                  <a:lnTo>
                    <a:pt x="10" y="116"/>
                  </a:lnTo>
                  <a:lnTo>
                    <a:pt x="10" y="115"/>
                  </a:lnTo>
                  <a:lnTo>
                    <a:pt x="11" y="115"/>
                  </a:lnTo>
                  <a:lnTo>
                    <a:pt x="13" y="117"/>
                  </a:lnTo>
                  <a:lnTo>
                    <a:pt x="15" y="119"/>
                  </a:lnTo>
                  <a:lnTo>
                    <a:pt x="17" y="116"/>
                  </a:lnTo>
                  <a:lnTo>
                    <a:pt x="19" y="114"/>
                  </a:lnTo>
                  <a:lnTo>
                    <a:pt x="21" y="112"/>
                  </a:lnTo>
                  <a:lnTo>
                    <a:pt x="21" y="111"/>
                  </a:lnTo>
                  <a:lnTo>
                    <a:pt x="21" y="109"/>
                  </a:lnTo>
                  <a:lnTo>
                    <a:pt x="22" y="105"/>
                  </a:lnTo>
                  <a:lnTo>
                    <a:pt x="22" y="103"/>
                  </a:lnTo>
                  <a:lnTo>
                    <a:pt x="22" y="102"/>
                  </a:lnTo>
                  <a:lnTo>
                    <a:pt x="22" y="101"/>
                  </a:lnTo>
                  <a:lnTo>
                    <a:pt x="19" y="100"/>
                  </a:lnTo>
                  <a:lnTo>
                    <a:pt x="18" y="99"/>
                  </a:lnTo>
                  <a:lnTo>
                    <a:pt x="19" y="94"/>
                  </a:lnTo>
                  <a:lnTo>
                    <a:pt x="16" y="91"/>
                  </a:lnTo>
                  <a:lnTo>
                    <a:pt x="15" y="92"/>
                  </a:lnTo>
                  <a:lnTo>
                    <a:pt x="13" y="91"/>
                  </a:lnTo>
                  <a:lnTo>
                    <a:pt x="12" y="91"/>
                  </a:lnTo>
                  <a:lnTo>
                    <a:pt x="10" y="90"/>
                  </a:lnTo>
                  <a:lnTo>
                    <a:pt x="9" y="89"/>
                  </a:lnTo>
                  <a:lnTo>
                    <a:pt x="7" y="88"/>
                  </a:lnTo>
                  <a:lnTo>
                    <a:pt x="10" y="84"/>
                  </a:lnTo>
                  <a:lnTo>
                    <a:pt x="10" y="86"/>
                  </a:lnTo>
                  <a:lnTo>
                    <a:pt x="11" y="85"/>
                  </a:lnTo>
                  <a:lnTo>
                    <a:pt x="11" y="82"/>
                  </a:lnTo>
                  <a:lnTo>
                    <a:pt x="13" y="82"/>
                  </a:lnTo>
                  <a:lnTo>
                    <a:pt x="18" y="81"/>
                  </a:lnTo>
                  <a:lnTo>
                    <a:pt x="20" y="80"/>
                  </a:lnTo>
                  <a:lnTo>
                    <a:pt x="21" y="77"/>
                  </a:lnTo>
                  <a:lnTo>
                    <a:pt x="15" y="76"/>
                  </a:lnTo>
                  <a:lnTo>
                    <a:pt x="15" y="72"/>
                  </a:lnTo>
                  <a:lnTo>
                    <a:pt x="14" y="70"/>
                  </a:lnTo>
                  <a:lnTo>
                    <a:pt x="12" y="67"/>
                  </a:lnTo>
                  <a:lnTo>
                    <a:pt x="11" y="65"/>
                  </a:lnTo>
                  <a:lnTo>
                    <a:pt x="11" y="64"/>
                  </a:lnTo>
                  <a:lnTo>
                    <a:pt x="9" y="59"/>
                  </a:lnTo>
                  <a:lnTo>
                    <a:pt x="7" y="56"/>
                  </a:lnTo>
                  <a:lnTo>
                    <a:pt x="6" y="55"/>
                  </a:lnTo>
                  <a:lnTo>
                    <a:pt x="4" y="53"/>
                  </a:lnTo>
                  <a:lnTo>
                    <a:pt x="4" y="52"/>
                  </a:lnTo>
                  <a:lnTo>
                    <a:pt x="8" y="49"/>
                  </a:lnTo>
                  <a:lnTo>
                    <a:pt x="5" y="47"/>
                  </a:lnTo>
                  <a:lnTo>
                    <a:pt x="5" y="46"/>
                  </a:lnTo>
                  <a:lnTo>
                    <a:pt x="6" y="44"/>
                  </a:lnTo>
                  <a:lnTo>
                    <a:pt x="4" y="42"/>
                  </a:lnTo>
                  <a:lnTo>
                    <a:pt x="6" y="40"/>
                  </a:lnTo>
                  <a:lnTo>
                    <a:pt x="8" y="39"/>
                  </a:lnTo>
                  <a:lnTo>
                    <a:pt x="10" y="39"/>
                  </a:lnTo>
                  <a:lnTo>
                    <a:pt x="11" y="40"/>
                  </a:lnTo>
                  <a:lnTo>
                    <a:pt x="11" y="39"/>
                  </a:lnTo>
                  <a:lnTo>
                    <a:pt x="13" y="37"/>
                  </a:lnTo>
                  <a:lnTo>
                    <a:pt x="12" y="34"/>
                  </a:lnTo>
                  <a:lnTo>
                    <a:pt x="12" y="33"/>
                  </a:lnTo>
                  <a:lnTo>
                    <a:pt x="11" y="31"/>
                  </a:lnTo>
                  <a:lnTo>
                    <a:pt x="12" y="29"/>
                  </a:lnTo>
                  <a:lnTo>
                    <a:pt x="14" y="28"/>
                  </a:lnTo>
                  <a:lnTo>
                    <a:pt x="16" y="25"/>
                  </a:lnTo>
                  <a:lnTo>
                    <a:pt x="17" y="24"/>
                  </a:lnTo>
                  <a:lnTo>
                    <a:pt x="17" y="22"/>
                  </a:lnTo>
                  <a:lnTo>
                    <a:pt x="20" y="20"/>
                  </a:lnTo>
                  <a:lnTo>
                    <a:pt x="22" y="20"/>
                  </a:lnTo>
                  <a:lnTo>
                    <a:pt x="24" y="19"/>
                  </a:lnTo>
                  <a:lnTo>
                    <a:pt x="25" y="19"/>
                  </a:lnTo>
                  <a:lnTo>
                    <a:pt x="26" y="20"/>
                  </a:lnTo>
                  <a:lnTo>
                    <a:pt x="24" y="23"/>
                  </a:lnTo>
                  <a:lnTo>
                    <a:pt x="27" y="24"/>
                  </a:lnTo>
                  <a:lnTo>
                    <a:pt x="29" y="29"/>
                  </a:lnTo>
                  <a:lnTo>
                    <a:pt x="28" y="30"/>
                  </a:lnTo>
                  <a:lnTo>
                    <a:pt x="28" y="33"/>
                  </a:lnTo>
                  <a:lnTo>
                    <a:pt x="27" y="36"/>
                  </a:lnTo>
                  <a:lnTo>
                    <a:pt x="28" y="36"/>
                  </a:lnTo>
                  <a:lnTo>
                    <a:pt x="33" y="36"/>
                  </a:lnTo>
                  <a:lnTo>
                    <a:pt x="35" y="37"/>
                  </a:lnTo>
                  <a:lnTo>
                    <a:pt x="37" y="36"/>
                  </a:lnTo>
                  <a:lnTo>
                    <a:pt x="38" y="33"/>
                  </a:lnTo>
                  <a:lnTo>
                    <a:pt x="48" y="25"/>
                  </a:lnTo>
                  <a:lnTo>
                    <a:pt x="49" y="25"/>
                  </a:lnTo>
                  <a:lnTo>
                    <a:pt x="50" y="24"/>
                  </a:lnTo>
                  <a:lnTo>
                    <a:pt x="52" y="27"/>
                  </a:lnTo>
                  <a:lnTo>
                    <a:pt x="53" y="30"/>
                  </a:lnTo>
                  <a:lnTo>
                    <a:pt x="54" y="30"/>
                  </a:lnTo>
                  <a:lnTo>
                    <a:pt x="56" y="27"/>
                  </a:lnTo>
                  <a:lnTo>
                    <a:pt x="56" y="25"/>
                  </a:lnTo>
                  <a:lnTo>
                    <a:pt x="57" y="24"/>
                  </a:lnTo>
                  <a:lnTo>
                    <a:pt x="59" y="22"/>
                  </a:lnTo>
                  <a:lnTo>
                    <a:pt x="62" y="24"/>
                  </a:lnTo>
                  <a:lnTo>
                    <a:pt x="64" y="23"/>
                  </a:lnTo>
                  <a:lnTo>
                    <a:pt x="66" y="24"/>
                  </a:lnTo>
                  <a:lnTo>
                    <a:pt x="67" y="24"/>
                  </a:lnTo>
                  <a:lnTo>
                    <a:pt x="69" y="23"/>
                  </a:lnTo>
                  <a:lnTo>
                    <a:pt x="70" y="22"/>
                  </a:lnTo>
                  <a:lnTo>
                    <a:pt x="72" y="20"/>
                  </a:lnTo>
                  <a:lnTo>
                    <a:pt x="70" y="15"/>
                  </a:lnTo>
                  <a:lnTo>
                    <a:pt x="72" y="14"/>
                  </a:lnTo>
                  <a:lnTo>
                    <a:pt x="73" y="13"/>
                  </a:lnTo>
                  <a:lnTo>
                    <a:pt x="72" y="10"/>
                  </a:lnTo>
                  <a:lnTo>
                    <a:pt x="72" y="7"/>
                  </a:lnTo>
                  <a:lnTo>
                    <a:pt x="75" y="6"/>
                  </a:lnTo>
                  <a:lnTo>
                    <a:pt x="80" y="5"/>
                  </a:lnTo>
                  <a:lnTo>
                    <a:pt x="83" y="5"/>
                  </a:lnTo>
                  <a:lnTo>
                    <a:pt x="84" y="2"/>
                  </a:lnTo>
                  <a:lnTo>
                    <a:pt x="85" y="1"/>
                  </a:lnTo>
                  <a:lnTo>
                    <a:pt x="88" y="2"/>
                  </a:lnTo>
                  <a:lnTo>
                    <a:pt x="90" y="0"/>
                  </a:lnTo>
                  <a:lnTo>
                    <a:pt x="91" y="0"/>
                  </a:lnTo>
                  <a:lnTo>
                    <a:pt x="92" y="0"/>
                  </a:lnTo>
                  <a:lnTo>
                    <a:pt x="98" y="9"/>
                  </a:lnTo>
                  <a:lnTo>
                    <a:pt x="98" y="11"/>
                  </a:lnTo>
                  <a:lnTo>
                    <a:pt x="96" y="12"/>
                  </a:lnTo>
                  <a:lnTo>
                    <a:pt x="99" y="14"/>
                  </a:lnTo>
                  <a:lnTo>
                    <a:pt x="100" y="16"/>
                  </a:lnTo>
                  <a:lnTo>
                    <a:pt x="100" y="18"/>
                  </a:lnTo>
                  <a:lnTo>
                    <a:pt x="102" y="18"/>
                  </a:lnTo>
                  <a:lnTo>
                    <a:pt x="104" y="18"/>
                  </a:lnTo>
                  <a:lnTo>
                    <a:pt x="104" y="22"/>
                  </a:lnTo>
                  <a:lnTo>
                    <a:pt x="105" y="24"/>
                  </a:lnTo>
                  <a:lnTo>
                    <a:pt x="104" y="25"/>
                  </a:lnTo>
                  <a:lnTo>
                    <a:pt x="102" y="25"/>
                  </a:lnTo>
                  <a:lnTo>
                    <a:pt x="101" y="25"/>
                  </a:lnTo>
                  <a:lnTo>
                    <a:pt x="102" y="29"/>
                  </a:lnTo>
                  <a:lnTo>
                    <a:pt x="102" y="30"/>
                  </a:lnTo>
                  <a:lnTo>
                    <a:pt x="104" y="32"/>
                  </a:lnTo>
                  <a:lnTo>
                    <a:pt x="105" y="33"/>
                  </a:lnTo>
                  <a:lnTo>
                    <a:pt x="106" y="36"/>
                  </a:lnTo>
                  <a:lnTo>
                    <a:pt x="108" y="37"/>
                  </a:lnTo>
                  <a:lnTo>
                    <a:pt x="108" y="40"/>
                  </a:lnTo>
                  <a:lnTo>
                    <a:pt x="110" y="40"/>
                  </a:lnTo>
                  <a:lnTo>
                    <a:pt x="113" y="38"/>
                  </a:lnTo>
                  <a:lnTo>
                    <a:pt x="114" y="39"/>
                  </a:lnTo>
                  <a:lnTo>
                    <a:pt x="116" y="38"/>
                  </a:lnTo>
                  <a:lnTo>
                    <a:pt x="118" y="37"/>
                  </a:lnTo>
                  <a:lnTo>
                    <a:pt x="119" y="39"/>
                  </a:lnTo>
                  <a:lnTo>
                    <a:pt x="122" y="40"/>
                  </a:lnTo>
                  <a:lnTo>
                    <a:pt x="124" y="39"/>
                  </a:lnTo>
                  <a:lnTo>
                    <a:pt x="127" y="38"/>
                  </a:lnTo>
                  <a:lnTo>
                    <a:pt x="127" y="39"/>
                  </a:lnTo>
                  <a:lnTo>
                    <a:pt x="126" y="42"/>
                  </a:lnTo>
                  <a:lnTo>
                    <a:pt x="124" y="46"/>
                  </a:lnTo>
                  <a:lnTo>
                    <a:pt x="122" y="47"/>
                  </a:lnTo>
                  <a:lnTo>
                    <a:pt x="123" y="49"/>
                  </a:lnTo>
                  <a:lnTo>
                    <a:pt x="124" y="49"/>
                  </a:lnTo>
                  <a:lnTo>
                    <a:pt x="121" y="51"/>
                  </a:lnTo>
                  <a:lnTo>
                    <a:pt x="120" y="54"/>
                  </a:lnTo>
                  <a:lnTo>
                    <a:pt x="120" y="57"/>
                  </a:lnTo>
                  <a:lnTo>
                    <a:pt x="121" y="57"/>
                  </a:lnTo>
                  <a:lnTo>
                    <a:pt x="122" y="58"/>
                  </a:lnTo>
                  <a:lnTo>
                    <a:pt x="124" y="58"/>
                  </a:lnTo>
                  <a:lnTo>
                    <a:pt x="125" y="59"/>
                  </a:lnTo>
                  <a:lnTo>
                    <a:pt x="127" y="58"/>
                  </a:lnTo>
                  <a:lnTo>
                    <a:pt x="127" y="61"/>
                  </a:lnTo>
                  <a:lnTo>
                    <a:pt x="129" y="62"/>
                  </a:lnTo>
                  <a:lnTo>
                    <a:pt x="130" y="63"/>
                  </a:lnTo>
                  <a:lnTo>
                    <a:pt x="131" y="63"/>
                  </a:lnTo>
                  <a:lnTo>
                    <a:pt x="136" y="62"/>
                  </a:lnTo>
                  <a:lnTo>
                    <a:pt x="137" y="62"/>
                  </a:lnTo>
                  <a:lnTo>
                    <a:pt x="138" y="65"/>
                  </a:lnTo>
                  <a:lnTo>
                    <a:pt x="138" y="66"/>
                  </a:lnTo>
                  <a:lnTo>
                    <a:pt x="139" y="69"/>
                  </a:lnTo>
                  <a:lnTo>
                    <a:pt x="138" y="70"/>
                  </a:lnTo>
                  <a:lnTo>
                    <a:pt x="138" y="72"/>
                  </a:lnTo>
                  <a:lnTo>
                    <a:pt x="141" y="71"/>
                  </a:lnTo>
                  <a:lnTo>
                    <a:pt x="143" y="72"/>
                  </a:lnTo>
                  <a:lnTo>
                    <a:pt x="143" y="75"/>
                  </a:lnTo>
                  <a:lnTo>
                    <a:pt x="146" y="77"/>
                  </a:lnTo>
                  <a:lnTo>
                    <a:pt x="147" y="78"/>
                  </a:lnTo>
                  <a:lnTo>
                    <a:pt x="146" y="78"/>
                  </a:lnTo>
                  <a:lnTo>
                    <a:pt x="143" y="81"/>
                  </a:lnTo>
                  <a:lnTo>
                    <a:pt x="140" y="82"/>
                  </a:lnTo>
                  <a:lnTo>
                    <a:pt x="138" y="82"/>
                  </a:lnTo>
                  <a:lnTo>
                    <a:pt x="138" y="84"/>
                  </a:lnTo>
                  <a:lnTo>
                    <a:pt x="136" y="85"/>
                  </a:lnTo>
                  <a:lnTo>
                    <a:pt x="134" y="88"/>
                  </a:lnTo>
                  <a:lnTo>
                    <a:pt x="133" y="90"/>
                  </a:lnTo>
                  <a:lnTo>
                    <a:pt x="133" y="92"/>
                  </a:lnTo>
                  <a:lnTo>
                    <a:pt x="132" y="94"/>
                  </a:lnTo>
                  <a:lnTo>
                    <a:pt x="133" y="94"/>
                  </a:lnTo>
                  <a:lnTo>
                    <a:pt x="133" y="98"/>
                  </a:lnTo>
                  <a:lnTo>
                    <a:pt x="132" y="99"/>
                  </a:lnTo>
                  <a:lnTo>
                    <a:pt x="131" y="101"/>
                  </a:lnTo>
                  <a:lnTo>
                    <a:pt x="129" y="102"/>
                  </a:lnTo>
                  <a:lnTo>
                    <a:pt x="129" y="104"/>
                  </a:lnTo>
                  <a:lnTo>
                    <a:pt x="125" y="106"/>
                  </a:lnTo>
                  <a:lnTo>
                    <a:pt x="124" y="106"/>
                  </a:lnTo>
                  <a:lnTo>
                    <a:pt x="122" y="108"/>
                  </a:lnTo>
                  <a:lnTo>
                    <a:pt x="120" y="107"/>
                  </a:lnTo>
                  <a:lnTo>
                    <a:pt x="117" y="108"/>
                  </a:lnTo>
                  <a:lnTo>
                    <a:pt x="114" y="111"/>
                  </a:lnTo>
                  <a:lnTo>
                    <a:pt x="112" y="112"/>
                  </a:lnTo>
                  <a:lnTo>
                    <a:pt x="110" y="111"/>
                  </a:lnTo>
                  <a:lnTo>
                    <a:pt x="109" y="109"/>
                  </a:lnTo>
                  <a:lnTo>
                    <a:pt x="108" y="108"/>
                  </a:lnTo>
                  <a:lnTo>
                    <a:pt x="105" y="106"/>
                  </a:lnTo>
                  <a:lnTo>
                    <a:pt x="105" y="105"/>
                  </a:lnTo>
                  <a:lnTo>
                    <a:pt x="106" y="103"/>
                  </a:lnTo>
                  <a:lnTo>
                    <a:pt x="105" y="102"/>
                  </a:lnTo>
                  <a:lnTo>
                    <a:pt x="102" y="102"/>
                  </a:lnTo>
                  <a:lnTo>
                    <a:pt x="101" y="101"/>
                  </a:lnTo>
                  <a:lnTo>
                    <a:pt x="101" y="100"/>
                  </a:lnTo>
                  <a:lnTo>
                    <a:pt x="101" y="99"/>
                  </a:lnTo>
                  <a:lnTo>
                    <a:pt x="101" y="96"/>
                  </a:lnTo>
                  <a:lnTo>
                    <a:pt x="99" y="95"/>
                  </a:lnTo>
                  <a:lnTo>
                    <a:pt x="98" y="95"/>
                  </a:lnTo>
                  <a:lnTo>
                    <a:pt x="96" y="97"/>
                  </a:lnTo>
                  <a:lnTo>
                    <a:pt x="95" y="97"/>
                  </a:lnTo>
                  <a:lnTo>
                    <a:pt x="94" y="95"/>
                  </a:lnTo>
                  <a:lnTo>
                    <a:pt x="95" y="94"/>
                  </a:lnTo>
                  <a:lnTo>
                    <a:pt x="94" y="94"/>
                  </a:lnTo>
                  <a:lnTo>
                    <a:pt x="92" y="90"/>
                  </a:lnTo>
                  <a:lnTo>
                    <a:pt x="91" y="88"/>
                  </a:lnTo>
                  <a:lnTo>
                    <a:pt x="90" y="84"/>
                  </a:lnTo>
                  <a:lnTo>
                    <a:pt x="96" y="84"/>
                  </a:lnTo>
                  <a:lnTo>
                    <a:pt x="97" y="84"/>
                  </a:lnTo>
                  <a:lnTo>
                    <a:pt x="97" y="83"/>
                  </a:lnTo>
                  <a:lnTo>
                    <a:pt x="97" y="82"/>
                  </a:lnTo>
                  <a:lnTo>
                    <a:pt x="96" y="82"/>
                  </a:lnTo>
                  <a:lnTo>
                    <a:pt x="93" y="80"/>
                  </a:lnTo>
                  <a:lnTo>
                    <a:pt x="91" y="77"/>
                  </a:lnTo>
                  <a:lnTo>
                    <a:pt x="89" y="76"/>
                  </a:lnTo>
                  <a:lnTo>
                    <a:pt x="85" y="74"/>
                  </a:lnTo>
                  <a:lnTo>
                    <a:pt x="83" y="72"/>
                  </a:lnTo>
                  <a:lnTo>
                    <a:pt x="83" y="70"/>
                  </a:lnTo>
                  <a:lnTo>
                    <a:pt x="83" y="68"/>
                  </a:lnTo>
                  <a:lnTo>
                    <a:pt x="85" y="66"/>
                  </a:lnTo>
                  <a:lnTo>
                    <a:pt x="88" y="66"/>
                  </a:lnTo>
                  <a:lnTo>
                    <a:pt x="88" y="64"/>
                  </a:lnTo>
                  <a:lnTo>
                    <a:pt x="89" y="63"/>
                  </a:lnTo>
                  <a:lnTo>
                    <a:pt x="89" y="62"/>
                  </a:lnTo>
                  <a:lnTo>
                    <a:pt x="91" y="63"/>
                  </a:lnTo>
                  <a:lnTo>
                    <a:pt x="89" y="62"/>
                  </a:lnTo>
                  <a:lnTo>
                    <a:pt x="90" y="61"/>
                  </a:lnTo>
                  <a:lnTo>
                    <a:pt x="89" y="62"/>
                  </a:lnTo>
                  <a:lnTo>
                    <a:pt x="79" y="62"/>
                  </a:lnTo>
                  <a:lnTo>
                    <a:pt x="77" y="62"/>
                  </a:lnTo>
                  <a:lnTo>
                    <a:pt x="76" y="61"/>
                  </a:lnTo>
                  <a:lnTo>
                    <a:pt x="75" y="61"/>
                  </a:lnTo>
                  <a:lnTo>
                    <a:pt x="74" y="58"/>
                  </a:lnTo>
                  <a:lnTo>
                    <a:pt x="71" y="57"/>
                  </a:lnTo>
                  <a:lnTo>
                    <a:pt x="70" y="56"/>
                  </a:lnTo>
                  <a:lnTo>
                    <a:pt x="70" y="53"/>
                  </a:lnTo>
                  <a:lnTo>
                    <a:pt x="69" y="52"/>
                  </a:lnTo>
                  <a:lnTo>
                    <a:pt x="68" y="53"/>
                  </a:lnTo>
                  <a:lnTo>
                    <a:pt x="67" y="53"/>
                  </a:lnTo>
                  <a:lnTo>
                    <a:pt x="65" y="54"/>
                  </a:lnTo>
                  <a:lnTo>
                    <a:pt x="65" y="55"/>
                  </a:lnTo>
                  <a:lnTo>
                    <a:pt x="65" y="57"/>
                  </a:lnTo>
                  <a:lnTo>
                    <a:pt x="63" y="56"/>
                  </a:lnTo>
                  <a:lnTo>
                    <a:pt x="62" y="56"/>
                  </a:lnTo>
                  <a:lnTo>
                    <a:pt x="61" y="57"/>
                  </a:lnTo>
                  <a:lnTo>
                    <a:pt x="62" y="58"/>
                  </a:lnTo>
                  <a:lnTo>
                    <a:pt x="64" y="59"/>
                  </a:lnTo>
                  <a:lnTo>
                    <a:pt x="65" y="61"/>
                  </a:lnTo>
                  <a:lnTo>
                    <a:pt x="59" y="61"/>
                  </a:lnTo>
                  <a:lnTo>
                    <a:pt x="57" y="64"/>
                  </a:lnTo>
                  <a:lnTo>
                    <a:pt x="56" y="66"/>
                  </a:lnTo>
                  <a:lnTo>
                    <a:pt x="56" y="68"/>
                  </a:lnTo>
                  <a:lnTo>
                    <a:pt x="53" y="66"/>
                  </a:lnTo>
                  <a:lnTo>
                    <a:pt x="51" y="68"/>
                  </a:lnTo>
                  <a:lnTo>
                    <a:pt x="50" y="69"/>
                  </a:lnTo>
                  <a:lnTo>
                    <a:pt x="49" y="69"/>
                  </a:lnTo>
                  <a:lnTo>
                    <a:pt x="49" y="70"/>
                  </a:lnTo>
                  <a:lnTo>
                    <a:pt x="50" y="71"/>
                  </a:lnTo>
                  <a:lnTo>
                    <a:pt x="54" y="77"/>
                  </a:lnTo>
                  <a:lnTo>
                    <a:pt x="54" y="78"/>
                  </a:lnTo>
                  <a:lnTo>
                    <a:pt x="52" y="81"/>
                  </a:lnTo>
                  <a:lnTo>
                    <a:pt x="48" y="82"/>
                  </a:lnTo>
                  <a:lnTo>
                    <a:pt x="45" y="83"/>
                  </a:lnTo>
                  <a:lnTo>
                    <a:pt x="45" y="84"/>
                  </a:lnTo>
                  <a:lnTo>
                    <a:pt x="43" y="84"/>
                  </a:lnTo>
                  <a:lnTo>
                    <a:pt x="43" y="87"/>
                  </a:lnTo>
                  <a:lnTo>
                    <a:pt x="43" y="88"/>
                  </a:lnTo>
                  <a:lnTo>
                    <a:pt x="45" y="90"/>
                  </a:lnTo>
                  <a:lnTo>
                    <a:pt x="45" y="91"/>
                  </a:lnTo>
                  <a:lnTo>
                    <a:pt x="45" y="92"/>
                  </a:lnTo>
                  <a:lnTo>
                    <a:pt x="44" y="92"/>
                  </a:lnTo>
                  <a:lnTo>
                    <a:pt x="43" y="94"/>
                  </a:lnTo>
                  <a:lnTo>
                    <a:pt x="44" y="95"/>
                  </a:lnTo>
                  <a:lnTo>
                    <a:pt x="45" y="98"/>
                  </a:lnTo>
                  <a:lnTo>
                    <a:pt x="45" y="99"/>
                  </a:lnTo>
                  <a:lnTo>
                    <a:pt x="48" y="99"/>
                  </a:lnTo>
                  <a:lnTo>
                    <a:pt x="52" y="102"/>
                  </a:lnTo>
                  <a:lnTo>
                    <a:pt x="53" y="102"/>
                  </a:lnTo>
                  <a:lnTo>
                    <a:pt x="56" y="100"/>
                  </a:lnTo>
                  <a:lnTo>
                    <a:pt x="57" y="99"/>
                  </a:lnTo>
                  <a:lnTo>
                    <a:pt x="58" y="100"/>
                  </a:lnTo>
                  <a:lnTo>
                    <a:pt x="60" y="99"/>
                  </a:lnTo>
                  <a:lnTo>
                    <a:pt x="61" y="99"/>
                  </a:lnTo>
                  <a:lnTo>
                    <a:pt x="62" y="100"/>
                  </a:lnTo>
                  <a:lnTo>
                    <a:pt x="62" y="101"/>
                  </a:lnTo>
                  <a:lnTo>
                    <a:pt x="63" y="101"/>
                  </a:lnTo>
                  <a:lnTo>
                    <a:pt x="63" y="102"/>
                  </a:lnTo>
                  <a:lnTo>
                    <a:pt x="66" y="102"/>
                  </a:lnTo>
                  <a:lnTo>
                    <a:pt x="68" y="103"/>
                  </a:lnTo>
                  <a:lnTo>
                    <a:pt x="67" y="101"/>
                  </a:lnTo>
                  <a:lnTo>
                    <a:pt x="68" y="100"/>
                  </a:lnTo>
                  <a:lnTo>
                    <a:pt x="68" y="98"/>
                  </a:lnTo>
                  <a:lnTo>
                    <a:pt x="70" y="97"/>
                  </a:lnTo>
                  <a:lnTo>
                    <a:pt x="72" y="97"/>
                  </a:lnTo>
                  <a:lnTo>
                    <a:pt x="73" y="97"/>
                  </a:lnTo>
                  <a:lnTo>
                    <a:pt x="74" y="98"/>
                  </a:lnTo>
                  <a:lnTo>
                    <a:pt x="75" y="98"/>
                  </a:lnTo>
                  <a:lnTo>
                    <a:pt x="76" y="100"/>
                  </a:lnTo>
                  <a:lnTo>
                    <a:pt x="76" y="102"/>
                  </a:lnTo>
                  <a:lnTo>
                    <a:pt x="77" y="102"/>
                  </a:lnTo>
                  <a:lnTo>
                    <a:pt x="77" y="105"/>
                  </a:lnTo>
                  <a:lnTo>
                    <a:pt x="77" y="110"/>
                  </a:lnTo>
                  <a:lnTo>
                    <a:pt x="78" y="111"/>
                  </a:lnTo>
                  <a:lnTo>
                    <a:pt x="79" y="111"/>
                  </a:lnTo>
                  <a:lnTo>
                    <a:pt x="79" y="112"/>
                  </a:lnTo>
                  <a:lnTo>
                    <a:pt x="78" y="114"/>
                  </a:lnTo>
                  <a:lnTo>
                    <a:pt x="76" y="114"/>
                  </a:lnTo>
                  <a:lnTo>
                    <a:pt x="75" y="116"/>
                  </a:lnTo>
                  <a:lnTo>
                    <a:pt x="74" y="117"/>
                  </a:lnTo>
                  <a:lnTo>
                    <a:pt x="74" y="119"/>
                  </a:lnTo>
                  <a:lnTo>
                    <a:pt x="75" y="122"/>
                  </a:lnTo>
                  <a:lnTo>
                    <a:pt x="76" y="123"/>
                  </a:lnTo>
                  <a:lnTo>
                    <a:pt x="78" y="124"/>
                  </a:lnTo>
                  <a:lnTo>
                    <a:pt x="78" y="125"/>
                  </a:lnTo>
                  <a:lnTo>
                    <a:pt x="79" y="125"/>
                  </a:lnTo>
                  <a:lnTo>
                    <a:pt x="83" y="126"/>
                  </a:lnTo>
                  <a:lnTo>
                    <a:pt x="83" y="128"/>
                  </a:lnTo>
                  <a:lnTo>
                    <a:pt x="86" y="128"/>
                  </a:lnTo>
                  <a:lnTo>
                    <a:pt x="87" y="129"/>
                  </a:lnTo>
                  <a:lnTo>
                    <a:pt x="90" y="128"/>
                  </a:lnTo>
                  <a:lnTo>
                    <a:pt x="94" y="126"/>
                  </a:lnTo>
                  <a:lnTo>
                    <a:pt x="96" y="130"/>
                  </a:lnTo>
                  <a:lnTo>
                    <a:pt x="100" y="135"/>
                  </a:lnTo>
                  <a:lnTo>
                    <a:pt x="101" y="136"/>
                  </a:lnTo>
                  <a:lnTo>
                    <a:pt x="100" y="138"/>
                  </a:lnTo>
                  <a:lnTo>
                    <a:pt x="100" y="140"/>
                  </a:lnTo>
                  <a:lnTo>
                    <a:pt x="101" y="140"/>
                  </a:lnTo>
                  <a:lnTo>
                    <a:pt x="101" y="141"/>
                  </a:lnTo>
                  <a:lnTo>
                    <a:pt x="101" y="142"/>
                  </a:lnTo>
                  <a:lnTo>
                    <a:pt x="100" y="144"/>
                  </a:lnTo>
                  <a:lnTo>
                    <a:pt x="98" y="144"/>
                  </a:lnTo>
                  <a:lnTo>
                    <a:pt x="97" y="148"/>
                  </a:lnTo>
                  <a:lnTo>
                    <a:pt x="96" y="149"/>
                  </a:lnTo>
                  <a:lnTo>
                    <a:pt x="96" y="150"/>
                  </a:lnTo>
                  <a:lnTo>
                    <a:pt x="94" y="152"/>
                  </a:lnTo>
                  <a:lnTo>
                    <a:pt x="91" y="152"/>
                  </a:lnTo>
                  <a:lnTo>
                    <a:pt x="86" y="152"/>
                  </a:lnTo>
                  <a:lnTo>
                    <a:pt x="83" y="153"/>
                  </a:lnTo>
                  <a:lnTo>
                    <a:pt x="82" y="153"/>
                  </a:lnTo>
                  <a:lnTo>
                    <a:pt x="79" y="153"/>
                  </a:lnTo>
                  <a:lnTo>
                    <a:pt x="78" y="156"/>
                  </a:lnTo>
                  <a:lnTo>
                    <a:pt x="72" y="164"/>
                  </a:lnTo>
                  <a:lnTo>
                    <a:pt x="70" y="162"/>
                  </a:lnTo>
                  <a:lnTo>
                    <a:pt x="68" y="162"/>
                  </a:lnTo>
                  <a:lnTo>
                    <a:pt x="68" y="164"/>
                  </a:lnTo>
                  <a:lnTo>
                    <a:pt x="67" y="167"/>
                  </a:lnTo>
                  <a:lnTo>
                    <a:pt x="67" y="168"/>
                  </a:lnTo>
                  <a:lnTo>
                    <a:pt x="65" y="168"/>
                  </a:lnTo>
                  <a:lnTo>
                    <a:pt x="63" y="168"/>
                  </a:lnTo>
                  <a:lnTo>
                    <a:pt x="61" y="170"/>
                  </a:lnTo>
                  <a:lnTo>
                    <a:pt x="61" y="171"/>
                  </a:lnTo>
                  <a:lnTo>
                    <a:pt x="61" y="173"/>
                  </a:lnTo>
                  <a:lnTo>
                    <a:pt x="60" y="174"/>
                  </a:lnTo>
                  <a:lnTo>
                    <a:pt x="59" y="176"/>
                  </a:lnTo>
                  <a:lnTo>
                    <a:pt x="59" y="178"/>
                  </a:lnTo>
                  <a:lnTo>
                    <a:pt x="57" y="183"/>
                  </a:lnTo>
                  <a:lnTo>
                    <a:pt x="56" y="184"/>
                  </a:lnTo>
                  <a:lnTo>
                    <a:pt x="55" y="187"/>
                  </a:lnTo>
                  <a:lnTo>
                    <a:pt x="54" y="188"/>
                  </a:lnTo>
                  <a:lnTo>
                    <a:pt x="50" y="189"/>
                  </a:lnTo>
                  <a:lnTo>
                    <a:pt x="50" y="190"/>
                  </a:lnTo>
                  <a:lnTo>
                    <a:pt x="48" y="192"/>
                  </a:lnTo>
                  <a:lnTo>
                    <a:pt x="47" y="196"/>
                  </a:lnTo>
                  <a:lnTo>
                    <a:pt x="45" y="198"/>
                  </a:lnTo>
                  <a:lnTo>
                    <a:pt x="48" y="201"/>
                  </a:lnTo>
                  <a:lnTo>
                    <a:pt x="48" y="202"/>
                  </a:lnTo>
                  <a:lnTo>
                    <a:pt x="50" y="203"/>
                  </a:lnTo>
                  <a:lnTo>
                    <a:pt x="51" y="205"/>
                  </a:lnTo>
                  <a:lnTo>
                    <a:pt x="52" y="207"/>
                  </a:lnTo>
                  <a:lnTo>
                    <a:pt x="52" y="208"/>
                  </a:lnTo>
                  <a:lnTo>
                    <a:pt x="49" y="209"/>
                  </a:lnTo>
                  <a:lnTo>
                    <a:pt x="48" y="209"/>
                  </a:lnTo>
                  <a:lnTo>
                    <a:pt x="46" y="210"/>
                  </a:lnTo>
                  <a:lnTo>
                    <a:pt x="45" y="209"/>
                  </a:lnTo>
                  <a:lnTo>
                    <a:pt x="43" y="208"/>
                  </a:lnTo>
                  <a:lnTo>
                    <a:pt x="42" y="208"/>
                  </a:lnTo>
                  <a:lnTo>
                    <a:pt x="40" y="209"/>
                  </a:lnTo>
                  <a:lnTo>
                    <a:pt x="39" y="209"/>
                  </a:lnTo>
                  <a:lnTo>
                    <a:pt x="39" y="212"/>
                  </a:lnTo>
                  <a:lnTo>
                    <a:pt x="38" y="212"/>
                  </a:lnTo>
                  <a:lnTo>
                    <a:pt x="37" y="212"/>
                  </a:lnTo>
                  <a:lnTo>
                    <a:pt x="35" y="210"/>
                  </a:lnTo>
                  <a:lnTo>
                    <a:pt x="33" y="210"/>
                  </a:lnTo>
                  <a:lnTo>
                    <a:pt x="31" y="210"/>
                  </a:lnTo>
                  <a:lnTo>
                    <a:pt x="28" y="210"/>
                  </a:lnTo>
                  <a:lnTo>
                    <a:pt x="26" y="210"/>
                  </a:lnTo>
                  <a:lnTo>
                    <a:pt x="22" y="208"/>
                  </a:lnTo>
                  <a:lnTo>
                    <a:pt x="21" y="208"/>
                  </a:lnTo>
                  <a:lnTo>
                    <a:pt x="13" y="205"/>
                  </a:lnTo>
                  <a:lnTo>
                    <a:pt x="12" y="205"/>
                  </a:lnTo>
                  <a:lnTo>
                    <a:pt x="11" y="205"/>
                  </a:lnTo>
                  <a:lnTo>
                    <a:pt x="10" y="205"/>
                  </a:lnTo>
                  <a:lnTo>
                    <a:pt x="8" y="205"/>
                  </a:lnTo>
                  <a:lnTo>
                    <a:pt x="8" y="203"/>
                  </a:lnTo>
                  <a:lnTo>
                    <a:pt x="4" y="201"/>
                  </a:lnTo>
                  <a:lnTo>
                    <a:pt x="2" y="200"/>
                  </a:lnTo>
                  <a:lnTo>
                    <a:pt x="3" y="197"/>
                  </a:lnTo>
                  <a:lnTo>
                    <a:pt x="2" y="195"/>
                  </a:lnTo>
                  <a:lnTo>
                    <a:pt x="1" y="193"/>
                  </a:lnTo>
                  <a:lnTo>
                    <a:pt x="0" y="192"/>
                  </a:lnTo>
                  <a:lnTo>
                    <a:pt x="1" y="192"/>
                  </a:lnTo>
                  <a:lnTo>
                    <a:pt x="3" y="192"/>
                  </a:lnTo>
                  <a:lnTo>
                    <a:pt x="4" y="191"/>
                  </a:lnTo>
                  <a:lnTo>
                    <a:pt x="6" y="189"/>
                  </a:lnTo>
                  <a:lnTo>
                    <a:pt x="6" y="187"/>
                  </a:lnTo>
                  <a:lnTo>
                    <a:pt x="8" y="188"/>
                  </a:lnTo>
                  <a:lnTo>
                    <a:pt x="8" y="183"/>
                  </a:lnTo>
                  <a:lnTo>
                    <a:pt x="7" y="180"/>
                  </a:lnTo>
                  <a:lnTo>
                    <a:pt x="10" y="174"/>
                  </a:lnTo>
                  <a:lnTo>
                    <a:pt x="11" y="173"/>
                  </a:lnTo>
                  <a:lnTo>
                    <a:pt x="11" y="172"/>
                  </a:lnTo>
                  <a:lnTo>
                    <a:pt x="13" y="168"/>
                  </a:lnTo>
                  <a:lnTo>
                    <a:pt x="15" y="164"/>
                  </a:lnTo>
                  <a:lnTo>
                    <a:pt x="15" y="161"/>
                  </a:lnTo>
                  <a:lnTo>
                    <a:pt x="11" y="159"/>
                  </a:lnTo>
                  <a:lnTo>
                    <a:pt x="12" y="159"/>
                  </a:lnTo>
                  <a:lnTo>
                    <a:pt x="13" y="158"/>
                  </a:lnTo>
                  <a:lnTo>
                    <a:pt x="10" y="156"/>
                  </a:lnTo>
                  <a:lnTo>
                    <a:pt x="10" y="152"/>
                  </a:lnTo>
                  <a:lnTo>
                    <a:pt x="8" y="148"/>
                  </a:lnTo>
                  <a:lnTo>
                    <a:pt x="7" y="147"/>
                  </a:lnTo>
                  <a:lnTo>
                    <a:pt x="2" y="144"/>
                  </a:lnTo>
                  <a:lnTo>
                    <a:pt x="0" y="143"/>
                  </a:lnTo>
                  <a:lnTo>
                    <a:pt x="0" y="135"/>
                  </a:lnTo>
                </a:path>
              </a:pathLst>
            </a:custGeom>
            <a:solidFill>
              <a:srgbClr val="CCFFFF"/>
            </a:solidFill>
            <a:ln w="12700">
              <a:solidFill>
                <a:srgbClr val="FFFF00"/>
              </a:solidFill>
              <a:round/>
              <a:headEnd/>
              <a:tailEnd/>
            </a:ln>
          </p:spPr>
          <p:txBody>
            <a:bodyPr/>
            <a:lstStyle/>
            <a:p>
              <a:endParaRPr lang="zh-CN" altLang="en-US"/>
            </a:p>
          </p:txBody>
        </p:sp>
        <p:sp>
          <p:nvSpPr>
            <p:cNvPr id="61521" name="Freeform 195">
              <a:extLst>
                <a:ext uri="{FF2B5EF4-FFF2-40B4-BE49-F238E27FC236}">
                  <a16:creationId xmlns:a16="http://schemas.microsoft.com/office/drawing/2014/main" id="{EACC2778-FFB8-4C04-B164-BE647035B81E}"/>
                </a:ext>
              </a:extLst>
            </p:cNvPr>
            <p:cNvSpPr>
              <a:spLocks/>
            </p:cNvSpPr>
            <p:nvPr/>
          </p:nvSpPr>
          <p:spPr bwMode="auto">
            <a:xfrm>
              <a:off x="3223" y="1904"/>
              <a:ext cx="32" cy="53"/>
            </a:xfrm>
            <a:custGeom>
              <a:avLst/>
              <a:gdLst>
                <a:gd name="T0" fmla="*/ 2 w 32"/>
                <a:gd name="T1" fmla="*/ 6 h 53"/>
                <a:gd name="T2" fmla="*/ 3 w 32"/>
                <a:gd name="T3" fmla="*/ 6 h 53"/>
                <a:gd name="T4" fmla="*/ 10 w 32"/>
                <a:gd name="T5" fmla="*/ 5 h 53"/>
                <a:gd name="T6" fmla="*/ 14 w 32"/>
                <a:gd name="T7" fmla="*/ 1 h 53"/>
                <a:gd name="T8" fmla="*/ 16 w 32"/>
                <a:gd name="T9" fmla="*/ 1 h 53"/>
                <a:gd name="T10" fmla="*/ 21 w 32"/>
                <a:gd name="T11" fmla="*/ 6 h 53"/>
                <a:gd name="T12" fmla="*/ 22 w 32"/>
                <a:gd name="T13" fmla="*/ 7 h 53"/>
                <a:gd name="T14" fmla="*/ 21 w 32"/>
                <a:gd name="T15" fmla="*/ 8 h 53"/>
                <a:gd name="T16" fmla="*/ 16 w 32"/>
                <a:gd name="T17" fmla="*/ 12 h 53"/>
                <a:gd name="T18" fmla="*/ 19 w 32"/>
                <a:gd name="T19" fmla="*/ 17 h 53"/>
                <a:gd name="T20" fmla="*/ 19 w 32"/>
                <a:gd name="T21" fmla="*/ 19 h 53"/>
                <a:gd name="T22" fmla="*/ 21 w 32"/>
                <a:gd name="T23" fmla="*/ 20 h 53"/>
                <a:gd name="T24" fmla="*/ 23 w 32"/>
                <a:gd name="T25" fmla="*/ 19 h 53"/>
                <a:gd name="T26" fmla="*/ 27 w 32"/>
                <a:gd name="T27" fmla="*/ 20 h 53"/>
                <a:gd name="T28" fmla="*/ 26 w 32"/>
                <a:gd name="T29" fmla="*/ 23 h 53"/>
                <a:gd name="T30" fmla="*/ 27 w 32"/>
                <a:gd name="T31" fmla="*/ 25 h 53"/>
                <a:gd name="T32" fmla="*/ 31 w 32"/>
                <a:gd name="T33" fmla="*/ 27 h 53"/>
                <a:gd name="T34" fmla="*/ 30 w 32"/>
                <a:gd name="T35" fmla="*/ 29 h 53"/>
                <a:gd name="T36" fmla="*/ 23 w 32"/>
                <a:gd name="T37" fmla="*/ 34 h 53"/>
                <a:gd name="T38" fmla="*/ 23 w 32"/>
                <a:gd name="T39" fmla="*/ 37 h 53"/>
                <a:gd name="T40" fmla="*/ 20 w 32"/>
                <a:gd name="T41" fmla="*/ 45 h 53"/>
                <a:gd name="T42" fmla="*/ 19 w 32"/>
                <a:gd name="T43" fmla="*/ 49 h 53"/>
                <a:gd name="T44" fmla="*/ 13 w 32"/>
                <a:gd name="T45" fmla="*/ 52 h 53"/>
                <a:gd name="T46" fmla="*/ 9 w 32"/>
                <a:gd name="T47" fmla="*/ 51 h 53"/>
                <a:gd name="T48" fmla="*/ 5 w 32"/>
                <a:gd name="T49" fmla="*/ 48 h 53"/>
                <a:gd name="T50" fmla="*/ 3 w 32"/>
                <a:gd name="T51" fmla="*/ 47 h 53"/>
                <a:gd name="T52" fmla="*/ 1 w 32"/>
                <a:gd name="T53" fmla="*/ 45 h 53"/>
                <a:gd name="T54" fmla="*/ 0 w 32"/>
                <a:gd name="T55" fmla="*/ 40 h 53"/>
                <a:gd name="T56" fmla="*/ 2 w 32"/>
                <a:gd name="T57" fmla="*/ 37 h 53"/>
                <a:gd name="T58" fmla="*/ 4 w 32"/>
                <a:gd name="T59" fmla="*/ 36 h 53"/>
                <a:gd name="T60" fmla="*/ 3 w 32"/>
                <a:gd name="T61" fmla="*/ 34 h 53"/>
                <a:gd name="T62" fmla="*/ 3 w 32"/>
                <a:gd name="T63" fmla="*/ 29 h 53"/>
                <a:gd name="T64" fmla="*/ 2 w 32"/>
                <a:gd name="T65" fmla="*/ 26 h 53"/>
                <a:gd name="T66" fmla="*/ 1 w 32"/>
                <a:gd name="T67" fmla="*/ 22 h 53"/>
                <a:gd name="T68" fmla="*/ 3 w 32"/>
                <a:gd name="T69" fmla="*/ 19 h 53"/>
                <a:gd name="T70" fmla="*/ 4 w 32"/>
                <a:gd name="T71" fmla="*/ 15 h 53"/>
                <a:gd name="T72" fmla="*/ 3 w 32"/>
                <a:gd name="T73" fmla="*/ 14 h 53"/>
                <a:gd name="T74" fmla="*/ 1 w 32"/>
                <a:gd name="T75" fmla="*/ 12 h 53"/>
                <a:gd name="T76" fmla="*/ 0 w 32"/>
                <a:gd name="T77" fmla="*/ 8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53"/>
                <a:gd name="T119" fmla="*/ 32 w 32"/>
                <a:gd name="T120" fmla="*/ 53 h 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53">
                  <a:moveTo>
                    <a:pt x="0" y="8"/>
                  </a:moveTo>
                  <a:lnTo>
                    <a:pt x="2" y="6"/>
                  </a:lnTo>
                  <a:lnTo>
                    <a:pt x="3" y="6"/>
                  </a:lnTo>
                  <a:lnTo>
                    <a:pt x="7" y="6"/>
                  </a:lnTo>
                  <a:lnTo>
                    <a:pt x="10" y="5"/>
                  </a:lnTo>
                  <a:lnTo>
                    <a:pt x="12" y="4"/>
                  </a:lnTo>
                  <a:lnTo>
                    <a:pt x="14" y="1"/>
                  </a:lnTo>
                  <a:lnTo>
                    <a:pt x="15" y="0"/>
                  </a:lnTo>
                  <a:lnTo>
                    <a:pt x="16" y="1"/>
                  </a:lnTo>
                  <a:lnTo>
                    <a:pt x="18" y="4"/>
                  </a:lnTo>
                  <a:lnTo>
                    <a:pt x="21" y="6"/>
                  </a:lnTo>
                  <a:lnTo>
                    <a:pt x="22" y="6"/>
                  </a:lnTo>
                  <a:lnTo>
                    <a:pt x="22" y="7"/>
                  </a:lnTo>
                  <a:lnTo>
                    <a:pt x="22" y="8"/>
                  </a:lnTo>
                  <a:lnTo>
                    <a:pt x="21" y="8"/>
                  </a:lnTo>
                  <a:lnTo>
                    <a:pt x="15" y="8"/>
                  </a:lnTo>
                  <a:lnTo>
                    <a:pt x="16" y="12"/>
                  </a:lnTo>
                  <a:lnTo>
                    <a:pt x="17" y="14"/>
                  </a:lnTo>
                  <a:lnTo>
                    <a:pt x="19" y="17"/>
                  </a:lnTo>
                  <a:lnTo>
                    <a:pt x="20" y="18"/>
                  </a:lnTo>
                  <a:lnTo>
                    <a:pt x="19" y="19"/>
                  </a:lnTo>
                  <a:lnTo>
                    <a:pt x="20" y="20"/>
                  </a:lnTo>
                  <a:lnTo>
                    <a:pt x="21" y="20"/>
                  </a:lnTo>
                  <a:lnTo>
                    <a:pt x="23" y="19"/>
                  </a:lnTo>
                  <a:lnTo>
                    <a:pt x="26" y="20"/>
                  </a:lnTo>
                  <a:lnTo>
                    <a:pt x="27" y="20"/>
                  </a:lnTo>
                  <a:lnTo>
                    <a:pt x="26" y="23"/>
                  </a:lnTo>
                  <a:lnTo>
                    <a:pt x="26" y="24"/>
                  </a:lnTo>
                  <a:lnTo>
                    <a:pt x="27" y="25"/>
                  </a:lnTo>
                  <a:lnTo>
                    <a:pt x="30" y="26"/>
                  </a:lnTo>
                  <a:lnTo>
                    <a:pt x="31" y="27"/>
                  </a:lnTo>
                  <a:lnTo>
                    <a:pt x="30" y="29"/>
                  </a:lnTo>
                  <a:lnTo>
                    <a:pt x="23" y="33"/>
                  </a:lnTo>
                  <a:lnTo>
                    <a:pt x="23" y="34"/>
                  </a:lnTo>
                  <a:lnTo>
                    <a:pt x="23" y="36"/>
                  </a:lnTo>
                  <a:lnTo>
                    <a:pt x="23" y="37"/>
                  </a:lnTo>
                  <a:lnTo>
                    <a:pt x="21" y="40"/>
                  </a:lnTo>
                  <a:lnTo>
                    <a:pt x="20" y="45"/>
                  </a:lnTo>
                  <a:lnTo>
                    <a:pt x="19" y="46"/>
                  </a:lnTo>
                  <a:lnTo>
                    <a:pt x="19" y="49"/>
                  </a:lnTo>
                  <a:lnTo>
                    <a:pt x="15" y="51"/>
                  </a:lnTo>
                  <a:lnTo>
                    <a:pt x="13" y="52"/>
                  </a:lnTo>
                  <a:lnTo>
                    <a:pt x="12" y="51"/>
                  </a:lnTo>
                  <a:lnTo>
                    <a:pt x="9" y="51"/>
                  </a:lnTo>
                  <a:lnTo>
                    <a:pt x="9" y="49"/>
                  </a:lnTo>
                  <a:lnTo>
                    <a:pt x="5" y="48"/>
                  </a:lnTo>
                  <a:lnTo>
                    <a:pt x="3" y="48"/>
                  </a:lnTo>
                  <a:lnTo>
                    <a:pt x="3" y="47"/>
                  </a:lnTo>
                  <a:lnTo>
                    <a:pt x="2" y="46"/>
                  </a:lnTo>
                  <a:lnTo>
                    <a:pt x="1" y="45"/>
                  </a:lnTo>
                  <a:lnTo>
                    <a:pt x="0" y="42"/>
                  </a:lnTo>
                  <a:lnTo>
                    <a:pt x="0" y="40"/>
                  </a:lnTo>
                  <a:lnTo>
                    <a:pt x="1" y="39"/>
                  </a:lnTo>
                  <a:lnTo>
                    <a:pt x="2" y="37"/>
                  </a:lnTo>
                  <a:lnTo>
                    <a:pt x="3" y="37"/>
                  </a:lnTo>
                  <a:lnTo>
                    <a:pt x="4" y="36"/>
                  </a:lnTo>
                  <a:lnTo>
                    <a:pt x="4" y="35"/>
                  </a:lnTo>
                  <a:lnTo>
                    <a:pt x="3" y="34"/>
                  </a:lnTo>
                  <a:lnTo>
                    <a:pt x="3" y="33"/>
                  </a:lnTo>
                  <a:lnTo>
                    <a:pt x="3" y="29"/>
                  </a:lnTo>
                  <a:lnTo>
                    <a:pt x="3" y="26"/>
                  </a:lnTo>
                  <a:lnTo>
                    <a:pt x="2" y="26"/>
                  </a:lnTo>
                  <a:lnTo>
                    <a:pt x="2" y="23"/>
                  </a:lnTo>
                  <a:lnTo>
                    <a:pt x="1" y="22"/>
                  </a:lnTo>
                  <a:lnTo>
                    <a:pt x="1" y="20"/>
                  </a:lnTo>
                  <a:lnTo>
                    <a:pt x="3" y="19"/>
                  </a:lnTo>
                  <a:lnTo>
                    <a:pt x="5" y="18"/>
                  </a:lnTo>
                  <a:lnTo>
                    <a:pt x="4" y="15"/>
                  </a:lnTo>
                  <a:lnTo>
                    <a:pt x="4" y="14"/>
                  </a:lnTo>
                  <a:lnTo>
                    <a:pt x="3" y="14"/>
                  </a:lnTo>
                  <a:lnTo>
                    <a:pt x="2" y="13"/>
                  </a:lnTo>
                  <a:lnTo>
                    <a:pt x="1" y="12"/>
                  </a:lnTo>
                  <a:lnTo>
                    <a:pt x="0" y="10"/>
                  </a:lnTo>
                  <a:lnTo>
                    <a:pt x="0" y="8"/>
                  </a:lnTo>
                </a:path>
              </a:pathLst>
            </a:custGeom>
            <a:solidFill>
              <a:srgbClr val="CCFFFF"/>
            </a:solidFill>
            <a:ln w="12700">
              <a:solidFill>
                <a:srgbClr val="FFFF00"/>
              </a:solidFill>
              <a:round/>
              <a:headEnd/>
              <a:tailEnd/>
            </a:ln>
          </p:spPr>
          <p:txBody>
            <a:bodyPr/>
            <a:lstStyle/>
            <a:p>
              <a:endParaRPr lang="zh-CN" altLang="en-US"/>
            </a:p>
          </p:txBody>
        </p:sp>
        <p:sp>
          <p:nvSpPr>
            <p:cNvPr id="61522" name="Freeform 196">
              <a:extLst>
                <a:ext uri="{FF2B5EF4-FFF2-40B4-BE49-F238E27FC236}">
                  <a16:creationId xmlns:a16="http://schemas.microsoft.com/office/drawing/2014/main" id="{314DF267-AFEA-417D-AE69-486D5F972EB2}"/>
                </a:ext>
              </a:extLst>
            </p:cNvPr>
            <p:cNvSpPr>
              <a:spLocks/>
            </p:cNvSpPr>
            <p:nvPr/>
          </p:nvSpPr>
          <p:spPr bwMode="auto">
            <a:xfrm>
              <a:off x="3227" y="2066"/>
              <a:ext cx="152" cy="134"/>
            </a:xfrm>
            <a:custGeom>
              <a:avLst/>
              <a:gdLst>
                <a:gd name="T0" fmla="*/ 7 w 152"/>
                <a:gd name="T1" fmla="*/ 11 h 134"/>
                <a:gd name="T2" fmla="*/ 17 w 152"/>
                <a:gd name="T3" fmla="*/ 17 h 134"/>
                <a:gd name="T4" fmla="*/ 22 w 152"/>
                <a:gd name="T5" fmla="*/ 25 h 134"/>
                <a:gd name="T6" fmla="*/ 28 w 152"/>
                <a:gd name="T7" fmla="*/ 24 h 134"/>
                <a:gd name="T8" fmla="*/ 37 w 152"/>
                <a:gd name="T9" fmla="*/ 17 h 134"/>
                <a:gd name="T10" fmla="*/ 45 w 152"/>
                <a:gd name="T11" fmla="*/ 25 h 134"/>
                <a:gd name="T12" fmla="*/ 55 w 152"/>
                <a:gd name="T13" fmla="*/ 15 h 134"/>
                <a:gd name="T14" fmla="*/ 61 w 152"/>
                <a:gd name="T15" fmla="*/ 6 h 134"/>
                <a:gd name="T16" fmla="*/ 69 w 152"/>
                <a:gd name="T17" fmla="*/ 0 h 134"/>
                <a:gd name="T18" fmla="*/ 71 w 152"/>
                <a:gd name="T19" fmla="*/ 11 h 134"/>
                <a:gd name="T20" fmla="*/ 78 w 152"/>
                <a:gd name="T21" fmla="*/ 13 h 134"/>
                <a:gd name="T22" fmla="*/ 87 w 152"/>
                <a:gd name="T23" fmla="*/ 18 h 134"/>
                <a:gd name="T24" fmla="*/ 94 w 152"/>
                <a:gd name="T25" fmla="*/ 20 h 134"/>
                <a:gd name="T26" fmla="*/ 100 w 152"/>
                <a:gd name="T27" fmla="*/ 27 h 134"/>
                <a:gd name="T28" fmla="*/ 106 w 152"/>
                <a:gd name="T29" fmla="*/ 38 h 134"/>
                <a:gd name="T30" fmla="*/ 109 w 152"/>
                <a:gd name="T31" fmla="*/ 46 h 134"/>
                <a:gd name="T32" fmla="*/ 115 w 152"/>
                <a:gd name="T33" fmla="*/ 55 h 134"/>
                <a:gd name="T34" fmla="*/ 117 w 152"/>
                <a:gd name="T35" fmla="*/ 61 h 134"/>
                <a:gd name="T36" fmla="*/ 120 w 152"/>
                <a:gd name="T37" fmla="*/ 70 h 134"/>
                <a:gd name="T38" fmla="*/ 121 w 152"/>
                <a:gd name="T39" fmla="*/ 75 h 134"/>
                <a:gd name="T40" fmla="*/ 134 w 152"/>
                <a:gd name="T41" fmla="*/ 79 h 134"/>
                <a:gd name="T42" fmla="*/ 137 w 152"/>
                <a:gd name="T43" fmla="*/ 87 h 134"/>
                <a:gd name="T44" fmla="*/ 144 w 152"/>
                <a:gd name="T45" fmla="*/ 90 h 134"/>
                <a:gd name="T46" fmla="*/ 151 w 152"/>
                <a:gd name="T47" fmla="*/ 99 h 134"/>
                <a:gd name="T48" fmla="*/ 138 w 152"/>
                <a:gd name="T49" fmla="*/ 96 h 134"/>
                <a:gd name="T50" fmla="*/ 128 w 152"/>
                <a:gd name="T51" fmla="*/ 97 h 134"/>
                <a:gd name="T52" fmla="*/ 119 w 152"/>
                <a:gd name="T53" fmla="*/ 93 h 134"/>
                <a:gd name="T54" fmla="*/ 119 w 152"/>
                <a:gd name="T55" fmla="*/ 99 h 134"/>
                <a:gd name="T56" fmla="*/ 129 w 152"/>
                <a:gd name="T57" fmla="*/ 102 h 134"/>
                <a:gd name="T58" fmla="*/ 134 w 152"/>
                <a:gd name="T59" fmla="*/ 109 h 134"/>
                <a:gd name="T60" fmla="*/ 130 w 152"/>
                <a:gd name="T61" fmla="*/ 117 h 134"/>
                <a:gd name="T62" fmla="*/ 125 w 152"/>
                <a:gd name="T63" fmla="*/ 121 h 134"/>
                <a:gd name="T64" fmla="*/ 120 w 152"/>
                <a:gd name="T65" fmla="*/ 128 h 134"/>
                <a:gd name="T66" fmla="*/ 115 w 152"/>
                <a:gd name="T67" fmla="*/ 131 h 134"/>
                <a:gd name="T68" fmla="*/ 106 w 152"/>
                <a:gd name="T69" fmla="*/ 129 h 134"/>
                <a:gd name="T70" fmla="*/ 97 w 152"/>
                <a:gd name="T71" fmla="*/ 124 h 134"/>
                <a:gd name="T72" fmla="*/ 84 w 152"/>
                <a:gd name="T73" fmla="*/ 121 h 134"/>
                <a:gd name="T74" fmla="*/ 72 w 152"/>
                <a:gd name="T75" fmla="*/ 124 h 134"/>
                <a:gd name="T76" fmla="*/ 71 w 152"/>
                <a:gd name="T77" fmla="*/ 117 h 134"/>
                <a:gd name="T78" fmla="*/ 62 w 152"/>
                <a:gd name="T79" fmla="*/ 108 h 134"/>
                <a:gd name="T80" fmla="*/ 56 w 152"/>
                <a:gd name="T81" fmla="*/ 103 h 134"/>
                <a:gd name="T82" fmla="*/ 62 w 152"/>
                <a:gd name="T83" fmla="*/ 94 h 134"/>
                <a:gd name="T84" fmla="*/ 63 w 152"/>
                <a:gd name="T85" fmla="*/ 86 h 134"/>
                <a:gd name="T86" fmla="*/ 74 w 152"/>
                <a:gd name="T87" fmla="*/ 84 h 134"/>
                <a:gd name="T88" fmla="*/ 76 w 152"/>
                <a:gd name="T89" fmla="*/ 76 h 134"/>
                <a:gd name="T90" fmla="*/ 72 w 152"/>
                <a:gd name="T91" fmla="*/ 71 h 134"/>
                <a:gd name="T92" fmla="*/ 63 w 152"/>
                <a:gd name="T93" fmla="*/ 74 h 134"/>
                <a:gd name="T94" fmla="*/ 55 w 152"/>
                <a:gd name="T95" fmla="*/ 79 h 134"/>
                <a:gd name="T96" fmla="*/ 50 w 152"/>
                <a:gd name="T97" fmla="*/ 72 h 134"/>
                <a:gd name="T98" fmla="*/ 47 w 152"/>
                <a:gd name="T99" fmla="*/ 72 h 134"/>
                <a:gd name="T100" fmla="*/ 50 w 152"/>
                <a:gd name="T101" fmla="*/ 66 h 134"/>
                <a:gd name="T102" fmla="*/ 43 w 152"/>
                <a:gd name="T103" fmla="*/ 60 h 134"/>
                <a:gd name="T104" fmla="*/ 47 w 152"/>
                <a:gd name="T105" fmla="*/ 51 h 134"/>
                <a:gd name="T106" fmla="*/ 37 w 152"/>
                <a:gd name="T107" fmla="*/ 46 h 134"/>
                <a:gd name="T108" fmla="*/ 28 w 152"/>
                <a:gd name="T109" fmla="*/ 38 h 134"/>
                <a:gd name="T110" fmla="*/ 18 w 152"/>
                <a:gd name="T111" fmla="*/ 34 h 134"/>
                <a:gd name="T112" fmla="*/ 9 w 152"/>
                <a:gd name="T113" fmla="*/ 25 h 1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
                <a:gd name="T172" fmla="*/ 0 h 134"/>
                <a:gd name="T173" fmla="*/ 152 w 152"/>
                <a:gd name="T174" fmla="*/ 134 h 1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 h="134">
                  <a:moveTo>
                    <a:pt x="0" y="20"/>
                  </a:moveTo>
                  <a:lnTo>
                    <a:pt x="0" y="17"/>
                  </a:lnTo>
                  <a:lnTo>
                    <a:pt x="0" y="15"/>
                  </a:lnTo>
                  <a:lnTo>
                    <a:pt x="1" y="13"/>
                  </a:lnTo>
                  <a:lnTo>
                    <a:pt x="4" y="12"/>
                  </a:lnTo>
                  <a:lnTo>
                    <a:pt x="7" y="11"/>
                  </a:lnTo>
                  <a:lnTo>
                    <a:pt x="9" y="11"/>
                  </a:lnTo>
                  <a:lnTo>
                    <a:pt x="11" y="10"/>
                  </a:lnTo>
                  <a:lnTo>
                    <a:pt x="12" y="11"/>
                  </a:lnTo>
                  <a:lnTo>
                    <a:pt x="14" y="13"/>
                  </a:lnTo>
                  <a:lnTo>
                    <a:pt x="16" y="15"/>
                  </a:lnTo>
                  <a:lnTo>
                    <a:pt x="17" y="17"/>
                  </a:lnTo>
                  <a:lnTo>
                    <a:pt x="19" y="18"/>
                  </a:lnTo>
                  <a:lnTo>
                    <a:pt x="20" y="20"/>
                  </a:lnTo>
                  <a:lnTo>
                    <a:pt x="20" y="22"/>
                  </a:lnTo>
                  <a:lnTo>
                    <a:pt x="21" y="23"/>
                  </a:lnTo>
                  <a:lnTo>
                    <a:pt x="21" y="25"/>
                  </a:lnTo>
                  <a:lnTo>
                    <a:pt x="22" y="25"/>
                  </a:lnTo>
                  <a:lnTo>
                    <a:pt x="22" y="22"/>
                  </a:lnTo>
                  <a:lnTo>
                    <a:pt x="24" y="20"/>
                  </a:lnTo>
                  <a:lnTo>
                    <a:pt x="25" y="20"/>
                  </a:lnTo>
                  <a:lnTo>
                    <a:pt x="26" y="22"/>
                  </a:lnTo>
                  <a:lnTo>
                    <a:pt x="28" y="24"/>
                  </a:lnTo>
                  <a:lnTo>
                    <a:pt x="31" y="24"/>
                  </a:lnTo>
                  <a:lnTo>
                    <a:pt x="34" y="22"/>
                  </a:lnTo>
                  <a:lnTo>
                    <a:pt x="35" y="21"/>
                  </a:lnTo>
                  <a:lnTo>
                    <a:pt x="35" y="19"/>
                  </a:lnTo>
                  <a:lnTo>
                    <a:pt x="37" y="17"/>
                  </a:lnTo>
                  <a:lnTo>
                    <a:pt x="40" y="17"/>
                  </a:lnTo>
                  <a:lnTo>
                    <a:pt x="43" y="18"/>
                  </a:lnTo>
                  <a:lnTo>
                    <a:pt x="43" y="20"/>
                  </a:lnTo>
                  <a:lnTo>
                    <a:pt x="44" y="20"/>
                  </a:lnTo>
                  <a:lnTo>
                    <a:pt x="43" y="22"/>
                  </a:lnTo>
                  <a:lnTo>
                    <a:pt x="45" y="25"/>
                  </a:lnTo>
                  <a:lnTo>
                    <a:pt x="47" y="25"/>
                  </a:lnTo>
                  <a:lnTo>
                    <a:pt x="50" y="24"/>
                  </a:lnTo>
                  <a:lnTo>
                    <a:pt x="50" y="17"/>
                  </a:lnTo>
                  <a:lnTo>
                    <a:pt x="52" y="15"/>
                  </a:lnTo>
                  <a:lnTo>
                    <a:pt x="53" y="15"/>
                  </a:lnTo>
                  <a:lnTo>
                    <a:pt x="55" y="15"/>
                  </a:lnTo>
                  <a:lnTo>
                    <a:pt x="57" y="16"/>
                  </a:lnTo>
                  <a:lnTo>
                    <a:pt x="59" y="13"/>
                  </a:lnTo>
                  <a:lnTo>
                    <a:pt x="60" y="13"/>
                  </a:lnTo>
                  <a:lnTo>
                    <a:pt x="60" y="11"/>
                  </a:lnTo>
                  <a:lnTo>
                    <a:pt x="60" y="9"/>
                  </a:lnTo>
                  <a:lnTo>
                    <a:pt x="61" y="6"/>
                  </a:lnTo>
                  <a:lnTo>
                    <a:pt x="61" y="4"/>
                  </a:lnTo>
                  <a:lnTo>
                    <a:pt x="63" y="3"/>
                  </a:lnTo>
                  <a:lnTo>
                    <a:pt x="66" y="2"/>
                  </a:lnTo>
                  <a:lnTo>
                    <a:pt x="67" y="2"/>
                  </a:lnTo>
                  <a:lnTo>
                    <a:pt x="68" y="0"/>
                  </a:lnTo>
                  <a:lnTo>
                    <a:pt x="69" y="0"/>
                  </a:lnTo>
                  <a:lnTo>
                    <a:pt x="72" y="0"/>
                  </a:lnTo>
                  <a:lnTo>
                    <a:pt x="71" y="1"/>
                  </a:lnTo>
                  <a:lnTo>
                    <a:pt x="70" y="4"/>
                  </a:lnTo>
                  <a:lnTo>
                    <a:pt x="69" y="5"/>
                  </a:lnTo>
                  <a:lnTo>
                    <a:pt x="69" y="9"/>
                  </a:lnTo>
                  <a:lnTo>
                    <a:pt x="71" y="11"/>
                  </a:lnTo>
                  <a:lnTo>
                    <a:pt x="73" y="11"/>
                  </a:lnTo>
                  <a:lnTo>
                    <a:pt x="74" y="11"/>
                  </a:lnTo>
                  <a:lnTo>
                    <a:pt x="75" y="11"/>
                  </a:lnTo>
                  <a:lnTo>
                    <a:pt x="76" y="11"/>
                  </a:lnTo>
                  <a:lnTo>
                    <a:pt x="77" y="13"/>
                  </a:lnTo>
                  <a:lnTo>
                    <a:pt x="78" y="13"/>
                  </a:lnTo>
                  <a:lnTo>
                    <a:pt x="80" y="15"/>
                  </a:lnTo>
                  <a:lnTo>
                    <a:pt x="81" y="15"/>
                  </a:lnTo>
                  <a:lnTo>
                    <a:pt x="82" y="17"/>
                  </a:lnTo>
                  <a:lnTo>
                    <a:pt x="86" y="17"/>
                  </a:lnTo>
                  <a:lnTo>
                    <a:pt x="87" y="18"/>
                  </a:lnTo>
                  <a:lnTo>
                    <a:pt x="87" y="19"/>
                  </a:lnTo>
                  <a:lnTo>
                    <a:pt x="88" y="18"/>
                  </a:lnTo>
                  <a:lnTo>
                    <a:pt x="90" y="18"/>
                  </a:lnTo>
                  <a:lnTo>
                    <a:pt x="93" y="19"/>
                  </a:lnTo>
                  <a:lnTo>
                    <a:pt x="94" y="20"/>
                  </a:lnTo>
                  <a:lnTo>
                    <a:pt x="97" y="21"/>
                  </a:lnTo>
                  <a:lnTo>
                    <a:pt x="99" y="22"/>
                  </a:lnTo>
                  <a:lnTo>
                    <a:pt x="100" y="22"/>
                  </a:lnTo>
                  <a:lnTo>
                    <a:pt x="100" y="24"/>
                  </a:lnTo>
                  <a:lnTo>
                    <a:pt x="100" y="25"/>
                  </a:lnTo>
                  <a:lnTo>
                    <a:pt x="100" y="27"/>
                  </a:lnTo>
                  <a:lnTo>
                    <a:pt x="102" y="29"/>
                  </a:lnTo>
                  <a:lnTo>
                    <a:pt x="103" y="31"/>
                  </a:lnTo>
                  <a:lnTo>
                    <a:pt x="105" y="33"/>
                  </a:lnTo>
                  <a:lnTo>
                    <a:pt x="106" y="36"/>
                  </a:lnTo>
                  <a:lnTo>
                    <a:pt x="106" y="37"/>
                  </a:lnTo>
                  <a:lnTo>
                    <a:pt x="106" y="38"/>
                  </a:lnTo>
                  <a:lnTo>
                    <a:pt x="109" y="39"/>
                  </a:lnTo>
                  <a:lnTo>
                    <a:pt x="109" y="41"/>
                  </a:lnTo>
                  <a:lnTo>
                    <a:pt x="109" y="42"/>
                  </a:lnTo>
                  <a:lnTo>
                    <a:pt x="109" y="43"/>
                  </a:lnTo>
                  <a:lnTo>
                    <a:pt x="109" y="44"/>
                  </a:lnTo>
                  <a:lnTo>
                    <a:pt x="109" y="46"/>
                  </a:lnTo>
                  <a:lnTo>
                    <a:pt x="110" y="46"/>
                  </a:lnTo>
                  <a:lnTo>
                    <a:pt x="112" y="48"/>
                  </a:lnTo>
                  <a:lnTo>
                    <a:pt x="113" y="50"/>
                  </a:lnTo>
                  <a:lnTo>
                    <a:pt x="113" y="53"/>
                  </a:lnTo>
                  <a:lnTo>
                    <a:pt x="113" y="55"/>
                  </a:lnTo>
                  <a:lnTo>
                    <a:pt x="115" y="55"/>
                  </a:lnTo>
                  <a:lnTo>
                    <a:pt x="115" y="57"/>
                  </a:lnTo>
                  <a:lnTo>
                    <a:pt x="116" y="58"/>
                  </a:lnTo>
                  <a:lnTo>
                    <a:pt x="115" y="58"/>
                  </a:lnTo>
                  <a:lnTo>
                    <a:pt x="117" y="59"/>
                  </a:lnTo>
                  <a:lnTo>
                    <a:pt x="117" y="61"/>
                  </a:lnTo>
                  <a:lnTo>
                    <a:pt x="119" y="61"/>
                  </a:lnTo>
                  <a:lnTo>
                    <a:pt x="120" y="63"/>
                  </a:lnTo>
                  <a:lnTo>
                    <a:pt x="120" y="66"/>
                  </a:lnTo>
                  <a:lnTo>
                    <a:pt x="120" y="67"/>
                  </a:lnTo>
                  <a:lnTo>
                    <a:pt x="120" y="69"/>
                  </a:lnTo>
                  <a:lnTo>
                    <a:pt x="120" y="70"/>
                  </a:lnTo>
                  <a:lnTo>
                    <a:pt x="121" y="70"/>
                  </a:lnTo>
                  <a:lnTo>
                    <a:pt x="122" y="70"/>
                  </a:lnTo>
                  <a:lnTo>
                    <a:pt x="121" y="72"/>
                  </a:lnTo>
                  <a:lnTo>
                    <a:pt x="120" y="73"/>
                  </a:lnTo>
                  <a:lnTo>
                    <a:pt x="120" y="75"/>
                  </a:lnTo>
                  <a:lnTo>
                    <a:pt x="121" y="75"/>
                  </a:lnTo>
                  <a:lnTo>
                    <a:pt x="124" y="75"/>
                  </a:lnTo>
                  <a:lnTo>
                    <a:pt x="125" y="76"/>
                  </a:lnTo>
                  <a:lnTo>
                    <a:pt x="127" y="78"/>
                  </a:lnTo>
                  <a:lnTo>
                    <a:pt x="129" y="78"/>
                  </a:lnTo>
                  <a:lnTo>
                    <a:pt x="131" y="79"/>
                  </a:lnTo>
                  <a:lnTo>
                    <a:pt x="134" y="79"/>
                  </a:lnTo>
                  <a:lnTo>
                    <a:pt x="136" y="82"/>
                  </a:lnTo>
                  <a:lnTo>
                    <a:pt x="136" y="83"/>
                  </a:lnTo>
                  <a:lnTo>
                    <a:pt x="135" y="85"/>
                  </a:lnTo>
                  <a:lnTo>
                    <a:pt x="135" y="86"/>
                  </a:lnTo>
                  <a:lnTo>
                    <a:pt x="135" y="87"/>
                  </a:lnTo>
                  <a:lnTo>
                    <a:pt x="137" y="87"/>
                  </a:lnTo>
                  <a:lnTo>
                    <a:pt x="138" y="87"/>
                  </a:lnTo>
                  <a:lnTo>
                    <a:pt x="139" y="88"/>
                  </a:lnTo>
                  <a:lnTo>
                    <a:pt x="140" y="88"/>
                  </a:lnTo>
                  <a:lnTo>
                    <a:pt x="142" y="89"/>
                  </a:lnTo>
                  <a:lnTo>
                    <a:pt x="144" y="90"/>
                  </a:lnTo>
                  <a:lnTo>
                    <a:pt x="146" y="91"/>
                  </a:lnTo>
                  <a:lnTo>
                    <a:pt x="148" y="93"/>
                  </a:lnTo>
                  <a:lnTo>
                    <a:pt x="148" y="94"/>
                  </a:lnTo>
                  <a:lnTo>
                    <a:pt x="149" y="96"/>
                  </a:lnTo>
                  <a:lnTo>
                    <a:pt x="151" y="99"/>
                  </a:lnTo>
                  <a:lnTo>
                    <a:pt x="149" y="100"/>
                  </a:lnTo>
                  <a:lnTo>
                    <a:pt x="146" y="100"/>
                  </a:lnTo>
                  <a:lnTo>
                    <a:pt x="144" y="100"/>
                  </a:lnTo>
                  <a:lnTo>
                    <a:pt x="141" y="99"/>
                  </a:lnTo>
                  <a:lnTo>
                    <a:pt x="139" y="97"/>
                  </a:lnTo>
                  <a:lnTo>
                    <a:pt x="138" y="96"/>
                  </a:lnTo>
                  <a:lnTo>
                    <a:pt x="135" y="96"/>
                  </a:lnTo>
                  <a:lnTo>
                    <a:pt x="133" y="96"/>
                  </a:lnTo>
                  <a:lnTo>
                    <a:pt x="132" y="97"/>
                  </a:lnTo>
                  <a:lnTo>
                    <a:pt x="130" y="99"/>
                  </a:lnTo>
                  <a:lnTo>
                    <a:pt x="128" y="97"/>
                  </a:lnTo>
                  <a:lnTo>
                    <a:pt x="127" y="97"/>
                  </a:lnTo>
                  <a:lnTo>
                    <a:pt x="125" y="96"/>
                  </a:lnTo>
                  <a:lnTo>
                    <a:pt x="124" y="96"/>
                  </a:lnTo>
                  <a:lnTo>
                    <a:pt x="122" y="94"/>
                  </a:lnTo>
                  <a:lnTo>
                    <a:pt x="120" y="93"/>
                  </a:lnTo>
                  <a:lnTo>
                    <a:pt x="119" y="93"/>
                  </a:lnTo>
                  <a:lnTo>
                    <a:pt x="118" y="93"/>
                  </a:lnTo>
                  <a:lnTo>
                    <a:pt x="117" y="93"/>
                  </a:lnTo>
                  <a:lnTo>
                    <a:pt x="118" y="94"/>
                  </a:lnTo>
                  <a:lnTo>
                    <a:pt x="118" y="95"/>
                  </a:lnTo>
                  <a:lnTo>
                    <a:pt x="119" y="97"/>
                  </a:lnTo>
                  <a:lnTo>
                    <a:pt x="119" y="99"/>
                  </a:lnTo>
                  <a:lnTo>
                    <a:pt x="119" y="100"/>
                  </a:lnTo>
                  <a:lnTo>
                    <a:pt x="120" y="101"/>
                  </a:lnTo>
                  <a:lnTo>
                    <a:pt x="122" y="101"/>
                  </a:lnTo>
                  <a:lnTo>
                    <a:pt x="125" y="102"/>
                  </a:lnTo>
                  <a:lnTo>
                    <a:pt x="127" y="101"/>
                  </a:lnTo>
                  <a:lnTo>
                    <a:pt x="129" y="102"/>
                  </a:lnTo>
                  <a:lnTo>
                    <a:pt x="132" y="103"/>
                  </a:lnTo>
                  <a:lnTo>
                    <a:pt x="134" y="106"/>
                  </a:lnTo>
                  <a:lnTo>
                    <a:pt x="135" y="108"/>
                  </a:lnTo>
                  <a:lnTo>
                    <a:pt x="136" y="108"/>
                  </a:lnTo>
                  <a:lnTo>
                    <a:pt x="135" y="109"/>
                  </a:lnTo>
                  <a:lnTo>
                    <a:pt x="134" y="109"/>
                  </a:lnTo>
                  <a:lnTo>
                    <a:pt x="133" y="110"/>
                  </a:lnTo>
                  <a:lnTo>
                    <a:pt x="131" y="111"/>
                  </a:lnTo>
                  <a:lnTo>
                    <a:pt x="131" y="113"/>
                  </a:lnTo>
                  <a:lnTo>
                    <a:pt x="131" y="115"/>
                  </a:lnTo>
                  <a:lnTo>
                    <a:pt x="132" y="116"/>
                  </a:lnTo>
                  <a:lnTo>
                    <a:pt x="130" y="117"/>
                  </a:lnTo>
                  <a:lnTo>
                    <a:pt x="131" y="118"/>
                  </a:lnTo>
                  <a:lnTo>
                    <a:pt x="131" y="120"/>
                  </a:lnTo>
                  <a:lnTo>
                    <a:pt x="130" y="120"/>
                  </a:lnTo>
                  <a:lnTo>
                    <a:pt x="128" y="120"/>
                  </a:lnTo>
                  <a:lnTo>
                    <a:pt x="127" y="121"/>
                  </a:lnTo>
                  <a:lnTo>
                    <a:pt x="125" y="121"/>
                  </a:lnTo>
                  <a:lnTo>
                    <a:pt x="125" y="123"/>
                  </a:lnTo>
                  <a:lnTo>
                    <a:pt x="125" y="125"/>
                  </a:lnTo>
                  <a:lnTo>
                    <a:pt x="123" y="127"/>
                  </a:lnTo>
                  <a:lnTo>
                    <a:pt x="122" y="128"/>
                  </a:lnTo>
                  <a:lnTo>
                    <a:pt x="120" y="128"/>
                  </a:lnTo>
                  <a:lnTo>
                    <a:pt x="119" y="129"/>
                  </a:lnTo>
                  <a:lnTo>
                    <a:pt x="117" y="132"/>
                  </a:lnTo>
                  <a:lnTo>
                    <a:pt x="117" y="133"/>
                  </a:lnTo>
                  <a:lnTo>
                    <a:pt x="116" y="133"/>
                  </a:lnTo>
                  <a:lnTo>
                    <a:pt x="115" y="133"/>
                  </a:lnTo>
                  <a:lnTo>
                    <a:pt x="115" y="131"/>
                  </a:lnTo>
                  <a:lnTo>
                    <a:pt x="113" y="129"/>
                  </a:lnTo>
                  <a:lnTo>
                    <a:pt x="113" y="130"/>
                  </a:lnTo>
                  <a:lnTo>
                    <a:pt x="113" y="129"/>
                  </a:lnTo>
                  <a:lnTo>
                    <a:pt x="110" y="129"/>
                  </a:lnTo>
                  <a:lnTo>
                    <a:pt x="107" y="129"/>
                  </a:lnTo>
                  <a:lnTo>
                    <a:pt x="106" y="129"/>
                  </a:lnTo>
                  <a:lnTo>
                    <a:pt x="105" y="129"/>
                  </a:lnTo>
                  <a:lnTo>
                    <a:pt x="103" y="128"/>
                  </a:lnTo>
                  <a:lnTo>
                    <a:pt x="102" y="127"/>
                  </a:lnTo>
                  <a:lnTo>
                    <a:pt x="100" y="126"/>
                  </a:lnTo>
                  <a:lnTo>
                    <a:pt x="100" y="123"/>
                  </a:lnTo>
                  <a:lnTo>
                    <a:pt x="97" y="124"/>
                  </a:lnTo>
                  <a:lnTo>
                    <a:pt x="94" y="124"/>
                  </a:lnTo>
                  <a:lnTo>
                    <a:pt x="92" y="125"/>
                  </a:lnTo>
                  <a:lnTo>
                    <a:pt x="89" y="124"/>
                  </a:lnTo>
                  <a:lnTo>
                    <a:pt x="86" y="124"/>
                  </a:lnTo>
                  <a:lnTo>
                    <a:pt x="86" y="121"/>
                  </a:lnTo>
                  <a:lnTo>
                    <a:pt x="84" y="121"/>
                  </a:lnTo>
                  <a:lnTo>
                    <a:pt x="83" y="122"/>
                  </a:lnTo>
                  <a:lnTo>
                    <a:pt x="81" y="121"/>
                  </a:lnTo>
                  <a:lnTo>
                    <a:pt x="80" y="120"/>
                  </a:lnTo>
                  <a:lnTo>
                    <a:pt x="78" y="122"/>
                  </a:lnTo>
                  <a:lnTo>
                    <a:pt x="76" y="123"/>
                  </a:lnTo>
                  <a:lnTo>
                    <a:pt x="72" y="124"/>
                  </a:lnTo>
                  <a:lnTo>
                    <a:pt x="69" y="124"/>
                  </a:lnTo>
                  <a:lnTo>
                    <a:pt x="68" y="122"/>
                  </a:lnTo>
                  <a:lnTo>
                    <a:pt x="67" y="121"/>
                  </a:lnTo>
                  <a:lnTo>
                    <a:pt x="69" y="120"/>
                  </a:lnTo>
                  <a:lnTo>
                    <a:pt x="71" y="117"/>
                  </a:lnTo>
                  <a:lnTo>
                    <a:pt x="72" y="116"/>
                  </a:lnTo>
                  <a:lnTo>
                    <a:pt x="71" y="112"/>
                  </a:lnTo>
                  <a:lnTo>
                    <a:pt x="71" y="111"/>
                  </a:lnTo>
                  <a:lnTo>
                    <a:pt x="64" y="111"/>
                  </a:lnTo>
                  <a:lnTo>
                    <a:pt x="63" y="108"/>
                  </a:lnTo>
                  <a:lnTo>
                    <a:pt x="62" y="108"/>
                  </a:lnTo>
                  <a:lnTo>
                    <a:pt x="62" y="107"/>
                  </a:lnTo>
                  <a:lnTo>
                    <a:pt x="62" y="105"/>
                  </a:lnTo>
                  <a:lnTo>
                    <a:pt x="60" y="104"/>
                  </a:lnTo>
                  <a:lnTo>
                    <a:pt x="58" y="104"/>
                  </a:lnTo>
                  <a:lnTo>
                    <a:pt x="56" y="103"/>
                  </a:lnTo>
                  <a:lnTo>
                    <a:pt x="57" y="99"/>
                  </a:lnTo>
                  <a:lnTo>
                    <a:pt x="58" y="97"/>
                  </a:lnTo>
                  <a:lnTo>
                    <a:pt x="59" y="95"/>
                  </a:lnTo>
                  <a:lnTo>
                    <a:pt x="60" y="95"/>
                  </a:lnTo>
                  <a:lnTo>
                    <a:pt x="62" y="95"/>
                  </a:lnTo>
                  <a:lnTo>
                    <a:pt x="62" y="94"/>
                  </a:lnTo>
                  <a:lnTo>
                    <a:pt x="63" y="94"/>
                  </a:lnTo>
                  <a:lnTo>
                    <a:pt x="63" y="93"/>
                  </a:lnTo>
                  <a:lnTo>
                    <a:pt x="63" y="92"/>
                  </a:lnTo>
                  <a:lnTo>
                    <a:pt x="64" y="89"/>
                  </a:lnTo>
                  <a:lnTo>
                    <a:pt x="64" y="87"/>
                  </a:lnTo>
                  <a:lnTo>
                    <a:pt x="63" y="86"/>
                  </a:lnTo>
                  <a:lnTo>
                    <a:pt x="62" y="85"/>
                  </a:lnTo>
                  <a:lnTo>
                    <a:pt x="60" y="82"/>
                  </a:lnTo>
                  <a:lnTo>
                    <a:pt x="63" y="80"/>
                  </a:lnTo>
                  <a:lnTo>
                    <a:pt x="67" y="80"/>
                  </a:lnTo>
                  <a:lnTo>
                    <a:pt x="73" y="84"/>
                  </a:lnTo>
                  <a:lnTo>
                    <a:pt x="74" y="84"/>
                  </a:lnTo>
                  <a:lnTo>
                    <a:pt x="75" y="84"/>
                  </a:lnTo>
                  <a:lnTo>
                    <a:pt x="77" y="81"/>
                  </a:lnTo>
                  <a:lnTo>
                    <a:pt x="77" y="80"/>
                  </a:lnTo>
                  <a:lnTo>
                    <a:pt x="78" y="80"/>
                  </a:lnTo>
                  <a:lnTo>
                    <a:pt x="77" y="79"/>
                  </a:lnTo>
                  <a:lnTo>
                    <a:pt x="76" y="76"/>
                  </a:lnTo>
                  <a:lnTo>
                    <a:pt x="75" y="75"/>
                  </a:lnTo>
                  <a:lnTo>
                    <a:pt x="74" y="75"/>
                  </a:lnTo>
                  <a:lnTo>
                    <a:pt x="75" y="74"/>
                  </a:lnTo>
                  <a:lnTo>
                    <a:pt x="73" y="72"/>
                  </a:lnTo>
                  <a:lnTo>
                    <a:pt x="73" y="71"/>
                  </a:lnTo>
                  <a:lnTo>
                    <a:pt x="72" y="71"/>
                  </a:lnTo>
                  <a:lnTo>
                    <a:pt x="71" y="69"/>
                  </a:lnTo>
                  <a:lnTo>
                    <a:pt x="70" y="69"/>
                  </a:lnTo>
                  <a:lnTo>
                    <a:pt x="67" y="69"/>
                  </a:lnTo>
                  <a:lnTo>
                    <a:pt x="66" y="71"/>
                  </a:lnTo>
                  <a:lnTo>
                    <a:pt x="64" y="73"/>
                  </a:lnTo>
                  <a:lnTo>
                    <a:pt x="63" y="74"/>
                  </a:lnTo>
                  <a:lnTo>
                    <a:pt x="64" y="75"/>
                  </a:lnTo>
                  <a:lnTo>
                    <a:pt x="64" y="76"/>
                  </a:lnTo>
                  <a:lnTo>
                    <a:pt x="62" y="76"/>
                  </a:lnTo>
                  <a:lnTo>
                    <a:pt x="60" y="76"/>
                  </a:lnTo>
                  <a:lnTo>
                    <a:pt x="58" y="78"/>
                  </a:lnTo>
                  <a:lnTo>
                    <a:pt x="55" y="79"/>
                  </a:lnTo>
                  <a:lnTo>
                    <a:pt x="51" y="74"/>
                  </a:lnTo>
                  <a:lnTo>
                    <a:pt x="50" y="75"/>
                  </a:lnTo>
                  <a:lnTo>
                    <a:pt x="50" y="74"/>
                  </a:lnTo>
                  <a:lnTo>
                    <a:pt x="50" y="73"/>
                  </a:lnTo>
                  <a:lnTo>
                    <a:pt x="50" y="72"/>
                  </a:lnTo>
                  <a:lnTo>
                    <a:pt x="48" y="73"/>
                  </a:lnTo>
                  <a:lnTo>
                    <a:pt x="47" y="74"/>
                  </a:lnTo>
                  <a:lnTo>
                    <a:pt x="45" y="75"/>
                  </a:lnTo>
                  <a:lnTo>
                    <a:pt x="44" y="75"/>
                  </a:lnTo>
                  <a:lnTo>
                    <a:pt x="47" y="72"/>
                  </a:lnTo>
                  <a:lnTo>
                    <a:pt x="47" y="71"/>
                  </a:lnTo>
                  <a:lnTo>
                    <a:pt x="50" y="70"/>
                  </a:lnTo>
                  <a:lnTo>
                    <a:pt x="50" y="71"/>
                  </a:lnTo>
                  <a:lnTo>
                    <a:pt x="51" y="71"/>
                  </a:lnTo>
                  <a:lnTo>
                    <a:pt x="50" y="68"/>
                  </a:lnTo>
                  <a:lnTo>
                    <a:pt x="50" y="66"/>
                  </a:lnTo>
                  <a:lnTo>
                    <a:pt x="50" y="65"/>
                  </a:lnTo>
                  <a:lnTo>
                    <a:pt x="48" y="64"/>
                  </a:lnTo>
                  <a:lnTo>
                    <a:pt x="47" y="65"/>
                  </a:lnTo>
                  <a:lnTo>
                    <a:pt x="45" y="66"/>
                  </a:lnTo>
                  <a:lnTo>
                    <a:pt x="43" y="63"/>
                  </a:lnTo>
                  <a:lnTo>
                    <a:pt x="43" y="60"/>
                  </a:lnTo>
                  <a:lnTo>
                    <a:pt x="43" y="59"/>
                  </a:lnTo>
                  <a:lnTo>
                    <a:pt x="43" y="58"/>
                  </a:lnTo>
                  <a:lnTo>
                    <a:pt x="44" y="58"/>
                  </a:lnTo>
                  <a:lnTo>
                    <a:pt x="44" y="55"/>
                  </a:lnTo>
                  <a:lnTo>
                    <a:pt x="47" y="55"/>
                  </a:lnTo>
                  <a:lnTo>
                    <a:pt x="47" y="51"/>
                  </a:lnTo>
                  <a:lnTo>
                    <a:pt x="47" y="47"/>
                  </a:lnTo>
                  <a:lnTo>
                    <a:pt x="47" y="46"/>
                  </a:lnTo>
                  <a:lnTo>
                    <a:pt x="43" y="46"/>
                  </a:lnTo>
                  <a:lnTo>
                    <a:pt x="40" y="46"/>
                  </a:lnTo>
                  <a:lnTo>
                    <a:pt x="37" y="47"/>
                  </a:lnTo>
                  <a:lnTo>
                    <a:pt x="37" y="46"/>
                  </a:lnTo>
                  <a:lnTo>
                    <a:pt x="37" y="43"/>
                  </a:lnTo>
                  <a:lnTo>
                    <a:pt x="34" y="42"/>
                  </a:lnTo>
                  <a:lnTo>
                    <a:pt x="33" y="38"/>
                  </a:lnTo>
                  <a:lnTo>
                    <a:pt x="31" y="40"/>
                  </a:lnTo>
                  <a:lnTo>
                    <a:pt x="30" y="37"/>
                  </a:lnTo>
                  <a:lnTo>
                    <a:pt x="28" y="38"/>
                  </a:lnTo>
                  <a:lnTo>
                    <a:pt x="27" y="38"/>
                  </a:lnTo>
                  <a:lnTo>
                    <a:pt x="26" y="37"/>
                  </a:lnTo>
                  <a:lnTo>
                    <a:pt x="25" y="37"/>
                  </a:lnTo>
                  <a:lnTo>
                    <a:pt x="22" y="37"/>
                  </a:lnTo>
                  <a:lnTo>
                    <a:pt x="20" y="37"/>
                  </a:lnTo>
                  <a:lnTo>
                    <a:pt x="18" y="34"/>
                  </a:lnTo>
                  <a:lnTo>
                    <a:pt x="18" y="33"/>
                  </a:lnTo>
                  <a:lnTo>
                    <a:pt x="16" y="31"/>
                  </a:lnTo>
                  <a:lnTo>
                    <a:pt x="14" y="27"/>
                  </a:lnTo>
                  <a:lnTo>
                    <a:pt x="12" y="27"/>
                  </a:lnTo>
                  <a:lnTo>
                    <a:pt x="10" y="25"/>
                  </a:lnTo>
                  <a:lnTo>
                    <a:pt x="9" y="25"/>
                  </a:lnTo>
                  <a:lnTo>
                    <a:pt x="7" y="25"/>
                  </a:lnTo>
                  <a:lnTo>
                    <a:pt x="4" y="23"/>
                  </a:lnTo>
                  <a:lnTo>
                    <a:pt x="2" y="21"/>
                  </a:lnTo>
                  <a:lnTo>
                    <a:pt x="0" y="20"/>
                  </a:lnTo>
                </a:path>
              </a:pathLst>
            </a:custGeom>
            <a:solidFill>
              <a:srgbClr val="CCFFFF"/>
            </a:solidFill>
            <a:ln w="12700">
              <a:solidFill>
                <a:srgbClr val="FFFF00"/>
              </a:solidFill>
              <a:round/>
              <a:headEnd/>
              <a:tailEnd/>
            </a:ln>
          </p:spPr>
          <p:txBody>
            <a:bodyPr/>
            <a:lstStyle/>
            <a:p>
              <a:endParaRPr lang="zh-CN" altLang="en-US"/>
            </a:p>
          </p:txBody>
        </p:sp>
        <p:sp>
          <p:nvSpPr>
            <p:cNvPr id="61523" name="Freeform 197">
              <a:extLst>
                <a:ext uri="{FF2B5EF4-FFF2-40B4-BE49-F238E27FC236}">
                  <a16:creationId xmlns:a16="http://schemas.microsoft.com/office/drawing/2014/main" id="{BBCAA7C6-EA4D-4FCB-B43C-BC7FC50C11C9}"/>
                </a:ext>
              </a:extLst>
            </p:cNvPr>
            <p:cNvSpPr>
              <a:spLocks/>
            </p:cNvSpPr>
            <p:nvPr/>
          </p:nvSpPr>
          <p:spPr bwMode="auto">
            <a:xfrm>
              <a:off x="3285" y="1472"/>
              <a:ext cx="301" cy="288"/>
            </a:xfrm>
            <a:custGeom>
              <a:avLst/>
              <a:gdLst>
                <a:gd name="T0" fmla="*/ 30 w 301"/>
                <a:gd name="T1" fmla="*/ 3 h 288"/>
                <a:gd name="T2" fmla="*/ 45 w 301"/>
                <a:gd name="T3" fmla="*/ 1 h 288"/>
                <a:gd name="T4" fmla="*/ 65 w 301"/>
                <a:gd name="T5" fmla="*/ 8 h 288"/>
                <a:gd name="T6" fmla="*/ 88 w 301"/>
                <a:gd name="T7" fmla="*/ 12 h 288"/>
                <a:gd name="T8" fmla="*/ 99 w 301"/>
                <a:gd name="T9" fmla="*/ 24 h 288"/>
                <a:gd name="T10" fmla="*/ 104 w 301"/>
                <a:gd name="T11" fmla="*/ 40 h 288"/>
                <a:gd name="T12" fmla="*/ 119 w 301"/>
                <a:gd name="T13" fmla="*/ 63 h 288"/>
                <a:gd name="T14" fmla="*/ 131 w 301"/>
                <a:gd name="T15" fmla="*/ 82 h 288"/>
                <a:gd name="T16" fmla="*/ 136 w 301"/>
                <a:gd name="T17" fmla="*/ 97 h 288"/>
                <a:gd name="T18" fmla="*/ 149 w 301"/>
                <a:gd name="T19" fmla="*/ 105 h 288"/>
                <a:gd name="T20" fmla="*/ 169 w 301"/>
                <a:gd name="T21" fmla="*/ 106 h 288"/>
                <a:gd name="T22" fmla="*/ 185 w 301"/>
                <a:gd name="T23" fmla="*/ 108 h 288"/>
                <a:gd name="T24" fmla="*/ 207 w 301"/>
                <a:gd name="T25" fmla="*/ 117 h 288"/>
                <a:gd name="T26" fmla="*/ 213 w 301"/>
                <a:gd name="T27" fmla="*/ 139 h 288"/>
                <a:gd name="T28" fmla="*/ 235 w 301"/>
                <a:gd name="T29" fmla="*/ 149 h 288"/>
                <a:gd name="T30" fmla="*/ 255 w 301"/>
                <a:gd name="T31" fmla="*/ 135 h 288"/>
                <a:gd name="T32" fmla="*/ 276 w 301"/>
                <a:gd name="T33" fmla="*/ 119 h 288"/>
                <a:gd name="T34" fmla="*/ 300 w 301"/>
                <a:gd name="T35" fmla="*/ 110 h 288"/>
                <a:gd name="T36" fmla="*/ 298 w 301"/>
                <a:gd name="T37" fmla="*/ 136 h 288"/>
                <a:gd name="T38" fmla="*/ 290 w 301"/>
                <a:gd name="T39" fmla="*/ 161 h 288"/>
                <a:gd name="T40" fmla="*/ 290 w 301"/>
                <a:gd name="T41" fmla="*/ 182 h 288"/>
                <a:gd name="T42" fmla="*/ 285 w 301"/>
                <a:gd name="T43" fmla="*/ 206 h 288"/>
                <a:gd name="T44" fmla="*/ 266 w 301"/>
                <a:gd name="T45" fmla="*/ 221 h 288"/>
                <a:gd name="T46" fmla="*/ 242 w 301"/>
                <a:gd name="T47" fmla="*/ 235 h 288"/>
                <a:gd name="T48" fmla="*/ 250 w 301"/>
                <a:gd name="T49" fmla="*/ 252 h 288"/>
                <a:gd name="T50" fmla="*/ 250 w 301"/>
                <a:gd name="T51" fmla="*/ 279 h 288"/>
                <a:gd name="T52" fmla="*/ 233 w 301"/>
                <a:gd name="T53" fmla="*/ 269 h 288"/>
                <a:gd name="T54" fmla="*/ 226 w 301"/>
                <a:gd name="T55" fmla="*/ 273 h 288"/>
                <a:gd name="T56" fmla="*/ 219 w 301"/>
                <a:gd name="T57" fmla="*/ 274 h 288"/>
                <a:gd name="T58" fmla="*/ 210 w 301"/>
                <a:gd name="T59" fmla="*/ 284 h 288"/>
                <a:gd name="T60" fmla="*/ 191 w 301"/>
                <a:gd name="T61" fmla="*/ 274 h 288"/>
                <a:gd name="T62" fmla="*/ 183 w 301"/>
                <a:gd name="T63" fmla="*/ 257 h 288"/>
                <a:gd name="T64" fmla="*/ 176 w 301"/>
                <a:gd name="T65" fmla="*/ 276 h 288"/>
                <a:gd name="T66" fmla="*/ 166 w 301"/>
                <a:gd name="T67" fmla="*/ 265 h 288"/>
                <a:gd name="T68" fmla="*/ 155 w 301"/>
                <a:gd name="T69" fmla="*/ 257 h 288"/>
                <a:gd name="T70" fmla="*/ 142 w 301"/>
                <a:gd name="T71" fmla="*/ 243 h 288"/>
                <a:gd name="T72" fmla="*/ 123 w 301"/>
                <a:gd name="T73" fmla="*/ 245 h 288"/>
                <a:gd name="T74" fmla="*/ 104 w 301"/>
                <a:gd name="T75" fmla="*/ 242 h 288"/>
                <a:gd name="T76" fmla="*/ 94 w 301"/>
                <a:gd name="T77" fmla="*/ 242 h 288"/>
                <a:gd name="T78" fmla="*/ 83 w 301"/>
                <a:gd name="T79" fmla="*/ 233 h 288"/>
                <a:gd name="T80" fmla="*/ 74 w 301"/>
                <a:gd name="T81" fmla="*/ 222 h 288"/>
                <a:gd name="T82" fmla="*/ 64 w 301"/>
                <a:gd name="T83" fmla="*/ 212 h 288"/>
                <a:gd name="T84" fmla="*/ 68 w 301"/>
                <a:gd name="T85" fmla="*/ 202 h 288"/>
                <a:gd name="T86" fmla="*/ 62 w 301"/>
                <a:gd name="T87" fmla="*/ 207 h 288"/>
                <a:gd name="T88" fmla="*/ 44 w 301"/>
                <a:gd name="T89" fmla="*/ 193 h 288"/>
                <a:gd name="T90" fmla="*/ 60 w 301"/>
                <a:gd name="T91" fmla="*/ 172 h 288"/>
                <a:gd name="T92" fmla="*/ 77 w 301"/>
                <a:gd name="T93" fmla="*/ 150 h 288"/>
                <a:gd name="T94" fmla="*/ 85 w 301"/>
                <a:gd name="T95" fmla="*/ 161 h 288"/>
                <a:gd name="T96" fmla="*/ 86 w 301"/>
                <a:gd name="T97" fmla="*/ 131 h 288"/>
                <a:gd name="T98" fmla="*/ 94 w 301"/>
                <a:gd name="T99" fmla="*/ 119 h 288"/>
                <a:gd name="T100" fmla="*/ 91 w 301"/>
                <a:gd name="T101" fmla="*/ 103 h 288"/>
                <a:gd name="T102" fmla="*/ 98 w 301"/>
                <a:gd name="T103" fmla="*/ 75 h 288"/>
                <a:gd name="T104" fmla="*/ 79 w 301"/>
                <a:gd name="T105" fmla="*/ 53 h 288"/>
                <a:gd name="T106" fmla="*/ 69 w 301"/>
                <a:gd name="T107" fmla="*/ 63 h 288"/>
                <a:gd name="T108" fmla="*/ 50 w 301"/>
                <a:gd name="T109" fmla="*/ 69 h 288"/>
                <a:gd name="T110" fmla="*/ 33 w 301"/>
                <a:gd name="T111" fmla="*/ 53 h 288"/>
                <a:gd name="T112" fmla="*/ 24 w 301"/>
                <a:gd name="T113" fmla="*/ 37 h 288"/>
                <a:gd name="T114" fmla="*/ 12 w 301"/>
                <a:gd name="T115" fmla="*/ 41 h 288"/>
                <a:gd name="T116" fmla="*/ 0 w 301"/>
                <a:gd name="T117" fmla="*/ 33 h 288"/>
                <a:gd name="T118" fmla="*/ 4 w 301"/>
                <a:gd name="T119" fmla="*/ 14 h 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1"/>
                <a:gd name="T181" fmla="*/ 0 h 288"/>
                <a:gd name="T182" fmla="*/ 301 w 301"/>
                <a:gd name="T183" fmla="*/ 288 h 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1" h="288">
                  <a:moveTo>
                    <a:pt x="2" y="11"/>
                  </a:moveTo>
                  <a:lnTo>
                    <a:pt x="4" y="9"/>
                  </a:lnTo>
                  <a:lnTo>
                    <a:pt x="8" y="9"/>
                  </a:lnTo>
                  <a:lnTo>
                    <a:pt x="12" y="8"/>
                  </a:lnTo>
                  <a:lnTo>
                    <a:pt x="17" y="5"/>
                  </a:lnTo>
                  <a:lnTo>
                    <a:pt x="20" y="7"/>
                  </a:lnTo>
                  <a:lnTo>
                    <a:pt x="28" y="5"/>
                  </a:lnTo>
                  <a:lnTo>
                    <a:pt x="30" y="3"/>
                  </a:lnTo>
                  <a:lnTo>
                    <a:pt x="34" y="2"/>
                  </a:lnTo>
                  <a:lnTo>
                    <a:pt x="36" y="1"/>
                  </a:lnTo>
                  <a:lnTo>
                    <a:pt x="37" y="1"/>
                  </a:lnTo>
                  <a:lnTo>
                    <a:pt x="38" y="2"/>
                  </a:lnTo>
                  <a:lnTo>
                    <a:pt x="39" y="0"/>
                  </a:lnTo>
                  <a:lnTo>
                    <a:pt x="41" y="2"/>
                  </a:lnTo>
                  <a:lnTo>
                    <a:pt x="42" y="0"/>
                  </a:lnTo>
                  <a:lnTo>
                    <a:pt x="45" y="1"/>
                  </a:lnTo>
                  <a:lnTo>
                    <a:pt x="48" y="3"/>
                  </a:lnTo>
                  <a:lnTo>
                    <a:pt x="50" y="4"/>
                  </a:lnTo>
                  <a:lnTo>
                    <a:pt x="52" y="5"/>
                  </a:lnTo>
                  <a:lnTo>
                    <a:pt x="56" y="5"/>
                  </a:lnTo>
                  <a:lnTo>
                    <a:pt x="57" y="5"/>
                  </a:lnTo>
                  <a:lnTo>
                    <a:pt x="57" y="7"/>
                  </a:lnTo>
                  <a:lnTo>
                    <a:pt x="59" y="9"/>
                  </a:lnTo>
                  <a:lnTo>
                    <a:pt x="65" y="8"/>
                  </a:lnTo>
                  <a:lnTo>
                    <a:pt x="68" y="9"/>
                  </a:lnTo>
                  <a:lnTo>
                    <a:pt x="71" y="5"/>
                  </a:lnTo>
                  <a:lnTo>
                    <a:pt x="72" y="5"/>
                  </a:lnTo>
                  <a:lnTo>
                    <a:pt x="79" y="8"/>
                  </a:lnTo>
                  <a:lnTo>
                    <a:pt x="83" y="9"/>
                  </a:lnTo>
                  <a:lnTo>
                    <a:pt x="84" y="10"/>
                  </a:lnTo>
                  <a:lnTo>
                    <a:pt x="84" y="13"/>
                  </a:lnTo>
                  <a:lnTo>
                    <a:pt x="88" y="12"/>
                  </a:lnTo>
                  <a:lnTo>
                    <a:pt x="89" y="14"/>
                  </a:lnTo>
                  <a:lnTo>
                    <a:pt x="94" y="15"/>
                  </a:lnTo>
                  <a:lnTo>
                    <a:pt x="92" y="17"/>
                  </a:lnTo>
                  <a:lnTo>
                    <a:pt x="92" y="21"/>
                  </a:lnTo>
                  <a:lnTo>
                    <a:pt x="95" y="21"/>
                  </a:lnTo>
                  <a:lnTo>
                    <a:pt x="97" y="23"/>
                  </a:lnTo>
                  <a:lnTo>
                    <a:pt x="99" y="24"/>
                  </a:lnTo>
                  <a:lnTo>
                    <a:pt x="101" y="26"/>
                  </a:lnTo>
                  <a:lnTo>
                    <a:pt x="101" y="27"/>
                  </a:lnTo>
                  <a:lnTo>
                    <a:pt x="102" y="28"/>
                  </a:lnTo>
                  <a:lnTo>
                    <a:pt x="101" y="30"/>
                  </a:lnTo>
                  <a:lnTo>
                    <a:pt x="104" y="33"/>
                  </a:lnTo>
                  <a:lnTo>
                    <a:pt x="106" y="33"/>
                  </a:lnTo>
                  <a:lnTo>
                    <a:pt x="104" y="37"/>
                  </a:lnTo>
                  <a:lnTo>
                    <a:pt x="104" y="40"/>
                  </a:lnTo>
                  <a:lnTo>
                    <a:pt x="111" y="45"/>
                  </a:lnTo>
                  <a:lnTo>
                    <a:pt x="110" y="47"/>
                  </a:lnTo>
                  <a:lnTo>
                    <a:pt x="113" y="50"/>
                  </a:lnTo>
                  <a:lnTo>
                    <a:pt x="114" y="53"/>
                  </a:lnTo>
                  <a:lnTo>
                    <a:pt x="116" y="53"/>
                  </a:lnTo>
                  <a:lnTo>
                    <a:pt x="118" y="56"/>
                  </a:lnTo>
                  <a:lnTo>
                    <a:pt x="118" y="58"/>
                  </a:lnTo>
                  <a:lnTo>
                    <a:pt x="119" y="63"/>
                  </a:lnTo>
                  <a:lnTo>
                    <a:pt x="120" y="65"/>
                  </a:lnTo>
                  <a:lnTo>
                    <a:pt x="121" y="66"/>
                  </a:lnTo>
                  <a:lnTo>
                    <a:pt x="122" y="66"/>
                  </a:lnTo>
                  <a:lnTo>
                    <a:pt x="127" y="72"/>
                  </a:lnTo>
                  <a:lnTo>
                    <a:pt x="129" y="75"/>
                  </a:lnTo>
                  <a:lnTo>
                    <a:pt x="130" y="78"/>
                  </a:lnTo>
                  <a:lnTo>
                    <a:pt x="130" y="81"/>
                  </a:lnTo>
                  <a:lnTo>
                    <a:pt x="131" y="82"/>
                  </a:lnTo>
                  <a:lnTo>
                    <a:pt x="131" y="85"/>
                  </a:lnTo>
                  <a:lnTo>
                    <a:pt x="132" y="86"/>
                  </a:lnTo>
                  <a:lnTo>
                    <a:pt x="134" y="86"/>
                  </a:lnTo>
                  <a:lnTo>
                    <a:pt x="136" y="89"/>
                  </a:lnTo>
                  <a:lnTo>
                    <a:pt x="135" y="90"/>
                  </a:lnTo>
                  <a:lnTo>
                    <a:pt x="135" y="93"/>
                  </a:lnTo>
                  <a:lnTo>
                    <a:pt x="136" y="97"/>
                  </a:lnTo>
                  <a:lnTo>
                    <a:pt x="137" y="99"/>
                  </a:lnTo>
                  <a:lnTo>
                    <a:pt x="140" y="101"/>
                  </a:lnTo>
                  <a:lnTo>
                    <a:pt x="141" y="102"/>
                  </a:lnTo>
                  <a:lnTo>
                    <a:pt x="143" y="105"/>
                  </a:lnTo>
                  <a:lnTo>
                    <a:pt x="145" y="106"/>
                  </a:lnTo>
                  <a:lnTo>
                    <a:pt x="147" y="105"/>
                  </a:lnTo>
                  <a:lnTo>
                    <a:pt x="148" y="105"/>
                  </a:lnTo>
                  <a:lnTo>
                    <a:pt x="149" y="105"/>
                  </a:lnTo>
                  <a:lnTo>
                    <a:pt x="153" y="105"/>
                  </a:lnTo>
                  <a:lnTo>
                    <a:pt x="156" y="103"/>
                  </a:lnTo>
                  <a:lnTo>
                    <a:pt x="158" y="102"/>
                  </a:lnTo>
                  <a:lnTo>
                    <a:pt x="163" y="102"/>
                  </a:lnTo>
                  <a:lnTo>
                    <a:pt x="164" y="105"/>
                  </a:lnTo>
                  <a:lnTo>
                    <a:pt x="167" y="105"/>
                  </a:lnTo>
                  <a:lnTo>
                    <a:pt x="169" y="106"/>
                  </a:lnTo>
                  <a:lnTo>
                    <a:pt x="171" y="106"/>
                  </a:lnTo>
                  <a:lnTo>
                    <a:pt x="173" y="106"/>
                  </a:lnTo>
                  <a:lnTo>
                    <a:pt x="175" y="106"/>
                  </a:lnTo>
                  <a:lnTo>
                    <a:pt x="176" y="106"/>
                  </a:lnTo>
                  <a:lnTo>
                    <a:pt x="178" y="103"/>
                  </a:lnTo>
                  <a:lnTo>
                    <a:pt x="180" y="105"/>
                  </a:lnTo>
                  <a:lnTo>
                    <a:pt x="181" y="107"/>
                  </a:lnTo>
                  <a:lnTo>
                    <a:pt x="185" y="108"/>
                  </a:lnTo>
                  <a:lnTo>
                    <a:pt x="187" y="109"/>
                  </a:lnTo>
                  <a:lnTo>
                    <a:pt x="188" y="110"/>
                  </a:lnTo>
                  <a:lnTo>
                    <a:pt x="191" y="113"/>
                  </a:lnTo>
                  <a:lnTo>
                    <a:pt x="193" y="115"/>
                  </a:lnTo>
                  <a:lnTo>
                    <a:pt x="197" y="117"/>
                  </a:lnTo>
                  <a:lnTo>
                    <a:pt x="199" y="117"/>
                  </a:lnTo>
                  <a:lnTo>
                    <a:pt x="203" y="117"/>
                  </a:lnTo>
                  <a:lnTo>
                    <a:pt x="207" y="117"/>
                  </a:lnTo>
                  <a:lnTo>
                    <a:pt x="207" y="120"/>
                  </a:lnTo>
                  <a:lnTo>
                    <a:pt x="205" y="123"/>
                  </a:lnTo>
                  <a:lnTo>
                    <a:pt x="208" y="126"/>
                  </a:lnTo>
                  <a:lnTo>
                    <a:pt x="211" y="126"/>
                  </a:lnTo>
                  <a:lnTo>
                    <a:pt x="214" y="130"/>
                  </a:lnTo>
                  <a:lnTo>
                    <a:pt x="214" y="131"/>
                  </a:lnTo>
                  <a:lnTo>
                    <a:pt x="214" y="133"/>
                  </a:lnTo>
                  <a:lnTo>
                    <a:pt x="213" y="139"/>
                  </a:lnTo>
                  <a:lnTo>
                    <a:pt x="216" y="143"/>
                  </a:lnTo>
                  <a:lnTo>
                    <a:pt x="219" y="145"/>
                  </a:lnTo>
                  <a:lnTo>
                    <a:pt x="220" y="148"/>
                  </a:lnTo>
                  <a:lnTo>
                    <a:pt x="220" y="150"/>
                  </a:lnTo>
                  <a:lnTo>
                    <a:pt x="223" y="150"/>
                  </a:lnTo>
                  <a:lnTo>
                    <a:pt x="226" y="149"/>
                  </a:lnTo>
                  <a:lnTo>
                    <a:pt x="233" y="146"/>
                  </a:lnTo>
                  <a:lnTo>
                    <a:pt x="235" y="149"/>
                  </a:lnTo>
                  <a:lnTo>
                    <a:pt x="235" y="146"/>
                  </a:lnTo>
                  <a:lnTo>
                    <a:pt x="241" y="146"/>
                  </a:lnTo>
                  <a:lnTo>
                    <a:pt x="245" y="145"/>
                  </a:lnTo>
                  <a:lnTo>
                    <a:pt x="248" y="142"/>
                  </a:lnTo>
                  <a:lnTo>
                    <a:pt x="252" y="143"/>
                  </a:lnTo>
                  <a:lnTo>
                    <a:pt x="253" y="142"/>
                  </a:lnTo>
                  <a:lnTo>
                    <a:pt x="255" y="137"/>
                  </a:lnTo>
                  <a:lnTo>
                    <a:pt x="255" y="135"/>
                  </a:lnTo>
                  <a:lnTo>
                    <a:pt x="257" y="134"/>
                  </a:lnTo>
                  <a:lnTo>
                    <a:pt x="261" y="130"/>
                  </a:lnTo>
                  <a:lnTo>
                    <a:pt x="263" y="127"/>
                  </a:lnTo>
                  <a:lnTo>
                    <a:pt x="267" y="126"/>
                  </a:lnTo>
                  <a:lnTo>
                    <a:pt x="270" y="125"/>
                  </a:lnTo>
                  <a:lnTo>
                    <a:pt x="271" y="124"/>
                  </a:lnTo>
                  <a:lnTo>
                    <a:pt x="273" y="122"/>
                  </a:lnTo>
                  <a:lnTo>
                    <a:pt x="276" y="119"/>
                  </a:lnTo>
                  <a:lnTo>
                    <a:pt x="277" y="118"/>
                  </a:lnTo>
                  <a:lnTo>
                    <a:pt x="278" y="118"/>
                  </a:lnTo>
                  <a:lnTo>
                    <a:pt x="281" y="115"/>
                  </a:lnTo>
                  <a:lnTo>
                    <a:pt x="291" y="111"/>
                  </a:lnTo>
                  <a:lnTo>
                    <a:pt x="294" y="112"/>
                  </a:lnTo>
                  <a:lnTo>
                    <a:pt x="296" y="109"/>
                  </a:lnTo>
                  <a:lnTo>
                    <a:pt x="299" y="108"/>
                  </a:lnTo>
                  <a:lnTo>
                    <a:pt x="300" y="110"/>
                  </a:lnTo>
                  <a:lnTo>
                    <a:pt x="295" y="113"/>
                  </a:lnTo>
                  <a:lnTo>
                    <a:pt x="293" y="115"/>
                  </a:lnTo>
                  <a:lnTo>
                    <a:pt x="293" y="118"/>
                  </a:lnTo>
                  <a:lnTo>
                    <a:pt x="292" y="121"/>
                  </a:lnTo>
                  <a:lnTo>
                    <a:pt x="292" y="124"/>
                  </a:lnTo>
                  <a:lnTo>
                    <a:pt x="294" y="126"/>
                  </a:lnTo>
                  <a:lnTo>
                    <a:pt x="299" y="130"/>
                  </a:lnTo>
                  <a:lnTo>
                    <a:pt x="298" y="136"/>
                  </a:lnTo>
                  <a:lnTo>
                    <a:pt x="296" y="141"/>
                  </a:lnTo>
                  <a:lnTo>
                    <a:pt x="292" y="141"/>
                  </a:lnTo>
                  <a:lnTo>
                    <a:pt x="292" y="142"/>
                  </a:lnTo>
                  <a:lnTo>
                    <a:pt x="289" y="148"/>
                  </a:lnTo>
                  <a:lnTo>
                    <a:pt x="292" y="150"/>
                  </a:lnTo>
                  <a:lnTo>
                    <a:pt x="292" y="152"/>
                  </a:lnTo>
                  <a:lnTo>
                    <a:pt x="290" y="154"/>
                  </a:lnTo>
                  <a:lnTo>
                    <a:pt x="290" y="161"/>
                  </a:lnTo>
                  <a:lnTo>
                    <a:pt x="291" y="167"/>
                  </a:lnTo>
                  <a:lnTo>
                    <a:pt x="290" y="169"/>
                  </a:lnTo>
                  <a:lnTo>
                    <a:pt x="290" y="173"/>
                  </a:lnTo>
                  <a:lnTo>
                    <a:pt x="291" y="174"/>
                  </a:lnTo>
                  <a:lnTo>
                    <a:pt x="290" y="176"/>
                  </a:lnTo>
                  <a:lnTo>
                    <a:pt x="292" y="178"/>
                  </a:lnTo>
                  <a:lnTo>
                    <a:pt x="292" y="181"/>
                  </a:lnTo>
                  <a:lnTo>
                    <a:pt x="290" y="182"/>
                  </a:lnTo>
                  <a:lnTo>
                    <a:pt x="288" y="185"/>
                  </a:lnTo>
                  <a:lnTo>
                    <a:pt x="290" y="187"/>
                  </a:lnTo>
                  <a:lnTo>
                    <a:pt x="289" y="190"/>
                  </a:lnTo>
                  <a:lnTo>
                    <a:pt x="288" y="193"/>
                  </a:lnTo>
                  <a:lnTo>
                    <a:pt x="287" y="194"/>
                  </a:lnTo>
                  <a:lnTo>
                    <a:pt x="287" y="199"/>
                  </a:lnTo>
                  <a:lnTo>
                    <a:pt x="288" y="201"/>
                  </a:lnTo>
                  <a:lnTo>
                    <a:pt x="285" y="206"/>
                  </a:lnTo>
                  <a:lnTo>
                    <a:pt x="283" y="209"/>
                  </a:lnTo>
                  <a:lnTo>
                    <a:pt x="283" y="213"/>
                  </a:lnTo>
                  <a:lnTo>
                    <a:pt x="284" y="217"/>
                  </a:lnTo>
                  <a:lnTo>
                    <a:pt x="285" y="218"/>
                  </a:lnTo>
                  <a:lnTo>
                    <a:pt x="283" y="221"/>
                  </a:lnTo>
                  <a:lnTo>
                    <a:pt x="279" y="221"/>
                  </a:lnTo>
                  <a:lnTo>
                    <a:pt x="273" y="221"/>
                  </a:lnTo>
                  <a:lnTo>
                    <a:pt x="266" y="221"/>
                  </a:lnTo>
                  <a:lnTo>
                    <a:pt x="260" y="219"/>
                  </a:lnTo>
                  <a:lnTo>
                    <a:pt x="258" y="221"/>
                  </a:lnTo>
                  <a:lnTo>
                    <a:pt x="255" y="221"/>
                  </a:lnTo>
                  <a:lnTo>
                    <a:pt x="254" y="221"/>
                  </a:lnTo>
                  <a:lnTo>
                    <a:pt x="253" y="227"/>
                  </a:lnTo>
                  <a:lnTo>
                    <a:pt x="250" y="231"/>
                  </a:lnTo>
                  <a:lnTo>
                    <a:pt x="246" y="233"/>
                  </a:lnTo>
                  <a:lnTo>
                    <a:pt x="242" y="235"/>
                  </a:lnTo>
                  <a:lnTo>
                    <a:pt x="241" y="236"/>
                  </a:lnTo>
                  <a:lnTo>
                    <a:pt x="240" y="236"/>
                  </a:lnTo>
                  <a:lnTo>
                    <a:pt x="240" y="237"/>
                  </a:lnTo>
                  <a:lnTo>
                    <a:pt x="246" y="243"/>
                  </a:lnTo>
                  <a:lnTo>
                    <a:pt x="248" y="247"/>
                  </a:lnTo>
                  <a:lnTo>
                    <a:pt x="248" y="248"/>
                  </a:lnTo>
                  <a:lnTo>
                    <a:pt x="250" y="251"/>
                  </a:lnTo>
                  <a:lnTo>
                    <a:pt x="250" y="252"/>
                  </a:lnTo>
                  <a:lnTo>
                    <a:pt x="253" y="257"/>
                  </a:lnTo>
                  <a:lnTo>
                    <a:pt x="253" y="262"/>
                  </a:lnTo>
                  <a:lnTo>
                    <a:pt x="254" y="267"/>
                  </a:lnTo>
                  <a:lnTo>
                    <a:pt x="255" y="274"/>
                  </a:lnTo>
                  <a:lnTo>
                    <a:pt x="256" y="278"/>
                  </a:lnTo>
                  <a:lnTo>
                    <a:pt x="253" y="280"/>
                  </a:lnTo>
                  <a:lnTo>
                    <a:pt x="250" y="279"/>
                  </a:lnTo>
                  <a:lnTo>
                    <a:pt x="248" y="281"/>
                  </a:lnTo>
                  <a:lnTo>
                    <a:pt x="246" y="281"/>
                  </a:lnTo>
                  <a:lnTo>
                    <a:pt x="244" y="279"/>
                  </a:lnTo>
                  <a:lnTo>
                    <a:pt x="241" y="278"/>
                  </a:lnTo>
                  <a:lnTo>
                    <a:pt x="238" y="277"/>
                  </a:lnTo>
                  <a:lnTo>
                    <a:pt x="235" y="276"/>
                  </a:lnTo>
                  <a:lnTo>
                    <a:pt x="235" y="273"/>
                  </a:lnTo>
                  <a:lnTo>
                    <a:pt x="233" y="269"/>
                  </a:lnTo>
                  <a:lnTo>
                    <a:pt x="232" y="266"/>
                  </a:lnTo>
                  <a:lnTo>
                    <a:pt x="231" y="266"/>
                  </a:lnTo>
                  <a:lnTo>
                    <a:pt x="228" y="268"/>
                  </a:lnTo>
                  <a:lnTo>
                    <a:pt x="228" y="270"/>
                  </a:lnTo>
                  <a:lnTo>
                    <a:pt x="228" y="271"/>
                  </a:lnTo>
                  <a:lnTo>
                    <a:pt x="228" y="274"/>
                  </a:lnTo>
                  <a:lnTo>
                    <a:pt x="226" y="273"/>
                  </a:lnTo>
                  <a:lnTo>
                    <a:pt x="226" y="272"/>
                  </a:lnTo>
                  <a:lnTo>
                    <a:pt x="226" y="270"/>
                  </a:lnTo>
                  <a:lnTo>
                    <a:pt x="223" y="268"/>
                  </a:lnTo>
                  <a:lnTo>
                    <a:pt x="222" y="269"/>
                  </a:lnTo>
                  <a:lnTo>
                    <a:pt x="220" y="270"/>
                  </a:lnTo>
                  <a:lnTo>
                    <a:pt x="220" y="271"/>
                  </a:lnTo>
                  <a:lnTo>
                    <a:pt x="219" y="274"/>
                  </a:lnTo>
                  <a:lnTo>
                    <a:pt x="216" y="274"/>
                  </a:lnTo>
                  <a:lnTo>
                    <a:pt x="214" y="276"/>
                  </a:lnTo>
                  <a:lnTo>
                    <a:pt x="213" y="277"/>
                  </a:lnTo>
                  <a:lnTo>
                    <a:pt x="208" y="278"/>
                  </a:lnTo>
                  <a:lnTo>
                    <a:pt x="208" y="279"/>
                  </a:lnTo>
                  <a:lnTo>
                    <a:pt x="208" y="280"/>
                  </a:lnTo>
                  <a:lnTo>
                    <a:pt x="211" y="283"/>
                  </a:lnTo>
                  <a:lnTo>
                    <a:pt x="210" y="284"/>
                  </a:lnTo>
                  <a:lnTo>
                    <a:pt x="207" y="287"/>
                  </a:lnTo>
                  <a:lnTo>
                    <a:pt x="204" y="287"/>
                  </a:lnTo>
                  <a:lnTo>
                    <a:pt x="202" y="287"/>
                  </a:lnTo>
                  <a:lnTo>
                    <a:pt x="199" y="280"/>
                  </a:lnTo>
                  <a:lnTo>
                    <a:pt x="197" y="278"/>
                  </a:lnTo>
                  <a:lnTo>
                    <a:pt x="195" y="278"/>
                  </a:lnTo>
                  <a:lnTo>
                    <a:pt x="192" y="276"/>
                  </a:lnTo>
                  <a:lnTo>
                    <a:pt x="191" y="274"/>
                  </a:lnTo>
                  <a:lnTo>
                    <a:pt x="190" y="270"/>
                  </a:lnTo>
                  <a:lnTo>
                    <a:pt x="187" y="268"/>
                  </a:lnTo>
                  <a:lnTo>
                    <a:pt x="187" y="267"/>
                  </a:lnTo>
                  <a:lnTo>
                    <a:pt x="187" y="264"/>
                  </a:lnTo>
                  <a:lnTo>
                    <a:pt x="187" y="260"/>
                  </a:lnTo>
                  <a:lnTo>
                    <a:pt x="187" y="259"/>
                  </a:lnTo>
                  <a:lnTo>
                    <a:pt x="184" y="257"/>
                  </a:lnTo>
                  <a:lnTo>
                    <a:pt x="183" y="257"/>
                  </a:lnTo>
                  <a:lnTo>
                    <a:pt x="182" y="259"/>
                  </a:lnTo>
                  <a:lnTo>
                    <a:pt x="181" y="261"/>
                  </a:lnTo>
                  <a:lnTo>
                    <a:pt x="180" y="263"/>
                  </a:lnTo>
                  <a:lnTo>
                    <a:pt x="180" y="266"/>
                  </a:lnTo>
                  <a:lnTo>
                    <a:pt x="180" y="269"/>
                  </a:lnTo>
                  <a:lnTo>
                    <a:pt x="180" y="273"/>
                  </a:lnTo>
                  <a:lnTo>
                    <a:pt x="178" y="275"/>
                  </a:lnTo>
                  <a:lnTo>
                    <a:pt x="176" y="276"/>
                  </a:lnTo>
                  <a:lnTo>
                    <a:pt x="175" y="276"/>
                  </a:lnTo>
                  <a:lnTo>
                    <a:pt x="174" y="275"/>
                  </a:lnTo>
                  <a:lnTo>
                    <a:pt x="173" y="273"/>
                  </a:lnTo>
                  <a:lnTo>
                    <a:pt x="171" y="273"/>
                  </a:lnTo>
                  <a:lnTo>
                    <a:pt x="170" y="272"/>
                  </a:lnTo>
                  <a:lnTo>
                    <a:pt x="169" y="270"/>
                  </a:lnTo>
                  <a:lnTo>
                    <a:pt x="168" y="268"/>
                  </a:lnTo>
                  <a:lnTo>
                    <a:pt x="166" y="265"/>
                  </a:lnTo>
                  <a:lnTo>
                    <a:pt x="166" y="263"/>
                  </a:lnTo>
                  <a:lnTo>
                    <a:pt x="168" y="262"/>
                  </a:lnTo>
                  <a:lnTo>
                    <a:pt x="164" y="260"/>
                  </a:lnTo>
                  <a:lnTo>
                    <a:pt x="162" y="259"/>
                  </a:lnTo>
                  <a:lnTo>
                    <a:pt x="159" y="261"/>
                  </a:lnTo>
                  <a:lnTo>
                    <a:pt x="156" y="262"/>
                  </a:lnTo>
                  <a:lnTo>
                    <a:pt x="156" y="261"/>
                  </a:lnTo>
                  <a:lnTo>
                    <a:pt x="155" y="257"/>
                  </a:lnTo>
                  <a:lnTo>
                    <a:pt x="154" y="254"/>
                  </a:lnTo>
                  <a:lnTo>
                    <a:pt x="154" y="253"/>
                  </a:lnTo>
                  <a:lnTo>
                    <a:pt x="155" y="251"/>
                  </a:lnTo>
                  <a:lnTo>
                    <a:pt x="152" y="247"/>
                  </a:lnTo>
                  <a:lnTo>
                    <a:pt x="151" y="246"/>
                  </a:lnTo>
                  <a:lnTo>
                    <a:pt x="149" y="246"/>
                  </a:lnTo>
                  <a:lnTo>
                    <a:pt x="146" y="245"/>
                  </a:lnTo>
                  <a:lnTo>
                    <a:pt x="142" y="243"/>
                  </a:lnTo>
                  <a:lnTo>
                    <a:pt x="140" y="243"/>
                  </a:lnTo>
                  <a:lnTo>
                    <a:pt x="136" y="248"/>
                  </a:lnTo>
                  <a:lnTo>
                    <a:pt x="134" y="249"/>
                  </a:lnTo>
                  <a:lnTo>
                    <a:pt x="133" y="249"/>
                  </a:lnTo>
                  <a:lnTo>
                    <a:pt x="130" y="248"/>
                  </a:lnTo>
                  <a:lnTo>
                    <a:pt x="127" y="248"/>
                  </a:lnTo>
                  <a:lnTo>
                    <a:pt x="125" y="246"/>
                  </a:lnTo>
                  <a:lnTo>
                    <a:pt x="123" y="245"/>
                  </a:lnTo>
                  <a:lnTo>
                    <a:pt x="122" y="242"/>
                  </a:lnTo>
                  <a:lnTo>
                    <a:pt x="121" y="239"/>
                  </a:lnTo>
                  <a:lnTo>
                    <a:pt x="117" y="241"/>
                  </a:lnTo>
                  <a:lnTo>
                    <a:pt x="116" y="243"/>
                  </a:lnTo>
                  <a:lnTo>
                    <a:pt x="110" y="245"/>
                  </a:lnTo>
                  <a:lnTo>
                    <a:pt x="109" y="245"/>
                  </a:lnTo>
                  <a:lnTo>
                    <a:pt x="108" y="243"/>
                  </a:lnTo>
                  <a:lnTo>
                    <a:pt x="104" y="242"/>
                  </a:lnTo>
                  <a:lnTo>
                    <a:pt x="104" y="245"/>
                  </a:lnTo>
                  <a:lnTo>
                    <a:pt x="102" y="245"/>
                  </a:lnTo>
                  <a:lnTo>
                    <a:pt x="100" y="246"/>
                  </a:lnTo>
                  <a:lnTo>
                    <a:pt x="98" y="246"/>
                  </a:lnTo>
                  <a:lnTo>
                    <a:pt x="96" y="245"/>
                  </a:lnTo>
                  <a:lnTo>
                    <a:pt x="95" y="245"/>
                  </a:lnTo>
                  <a:lnTo>
                    <a:pt x="94" y="242"/>
                  </a:lnTo>
                  <a:lnTo>
                    <a:pt x="89" y="240"/>
                  </a:lnTo>
                  <a:lnTo>
                    <a:pt x="89" y="241"/>
                  </a:lnTo>
                  <a:lnTo>
                    <a:pt x="88" y="240"/>
                  </a:lnTo>
                  <a:lnTo>
                    <a:pt x="85" y="237"/>
                  </a:lnTo>
                  <a:lnTo>
                    <a:pt x="85" y="236"/>
                  </a:lnTo>
                  <a:lnTo>
                    <a:pt x="85" y="233"/>
                  </a:lnTo>
                  <a:lnTo>
                    <a:pt x="84" y="233"/>
                  </a:lnTo>
                  <a:lnTo>
                    <a:pt x="83" y="233"/>
                  </a:lnTo>
                  <a:lnTo>
                    <a:pt x="83" y="230"/>
                  </a:lnTo>
                  <a:lnTo>
                    <a:pt x="83" y="228"/>
                  </a:lnTo>
                  <a:lnTo>
                    <a:pt x="83" y="225"/>
                  </a:lnTo>
                  <a:lnTo>
                    <a:pt x="83" y="222"/>
                  </a:lnTo>
                  <a:lnTo>
                    <a:pt x="79" y="221"/>
                  </a:lnTo>
                  <a:lnTo>
                    <a:pt x="77" y="221"/>
                  </a:lnTo>
                  <a:lnTo>
                    <a:pt x="74" y="222"/>
                  </a:lnTo>
                  <a:lnTo>
                    <a:pt x="71" y="224"/>
                  </a:lnTo>
                  <a:lnTo>
                    <a:pt x="64" y="224"/>
                  </a:lnTo>
                  <a:lnTo>
                    <a:pt x="62" y="222"/>
                  </a:lnTo>
                  <a:lnTo>
                    <a:pt x="61" y="221"/>
                  </a:lnTo>
                  <a:lnTo>
                    <a:pt x="60" y="217"/>
                  </a:lnTo>
                  <a:lnTo>
                    <a:pt x="60" y="213"/>
                  </a:lnTo>
                  <a:lnTo>
                    <a:pt x="61" y="213"/>
                  </a:lnTo>
                  <a:lnTo>
                    <a:pt x="64" y="212"/>
                  </a:lnTo>
                  <a:lnTo>
                    <a:pt x="64" y="209"/>
                  </a:lnTo>
                  <a:lnTo>
                    <a:pt x="69" y="209"/>
                  </a:lnTo>
                  <a:lnTo>
                    <a:pt x="71" y="209"/>
                  </a:lnTo>
                  <a:lnTo>
                    <a:pt x="72" y="207"/>
                  </a:lnTo>
                  <a:lnTo>
                    <a:pt x="71" y="206"/>
                  </a:lnTo>
                  <a:lnTo>
                    <a:pt x="71" y="205"/>
                  </a:lnTo>
                  <a:lnTo>
                    <a:pt x="68" y="204"/>
                  </a:lnTo>
                  <a:lnTo>
                    <a:pt x="68" y="202"/>
                  </a:lnTo>
                  <a:lnTo>
                    <a:pt x="68" y="201"/>
                  </a:lnTo>
                  <a:lnTo>
                    <a:pt x="68" y="200"/>
                  </a:lnTo>
                  <a:lnTo>
                    <a:pt x="64" y="200"/>
                  </a:lnTo>
                  <a:lnTo>
                    <a:pt x="65" y="203"/>
                  </a:lnTo>
                  <a:lnTo>
                    <a:pt x="64" y="204"/>
                  </a:lnTo>
                  <a:lnTo>
                    <a:pt x="62" y="206"/>
                  </a:lnTo>
                  <a:lnTo>
                    <a:pt x="62" y="207"/>
                  </a:lnTo>
                  <a:lnTo>
                    <a:pt x="61" y="209"/>
                  </a:lnTo>
                  <a:lnTo>
                    <a:pt x="57" y="207"/>
                  </a:lnTo>
                  <a:lnTo>
                    <a:pt x="56" y="204"/>
                  </a:lnTo>
                  <a:lnTo>
                    <a:pt x="53" y="202"/>
                  </a:lnTo>
                  <a:lnTo>
                    <a:pt x="51" y="200"/>
                  </a:lnTo>
                  <a:lnTo>
                    <a:pt x="48" y="199"/>
                  </a:lnTo>
                  <a:lnTo>
                    <a:pt x="47" y="197"/>
                  </a:lnTo>
                  <a:lnTo>
                    <a:pt x="44" y="193"/>
                  </a:lnTo>
                  <a:lnTo>
                    <a:pt x="45" y="189"/>
                  </a:lnTo>
                  <a:lnTo>
                    <a:pt x="47" y="187"/>
                  </a:lnTo>
                  <a:lnTo>
                    <a:pt x="48" y="184"/>
                  </a:lnTo>
                  <a:lnTo>
                    <a:pt x="51" y="181"/>
                  </a:lnTo>
                  <a:lnTo>
                    <a:pt x="56" y="178"/>
                  </a:lnTo>
                  <a:lnTo>
                    <a:pt x="59" y="176"/>
                  </a:lnTo>
                  <a:lnTo>
                    <a:pt x="59" y="173"/>
                  </a:lnTo>
                  <a:lnTo>
                    <a:pt x="60" y="172"/>
                  </a:lnTo>
                  <a:lnTo>
                    <a:pt x="60" y="170"/>
                  </a:lnTo>
                  <a:lnTo>
                    <a:pt x="61" y="169"/>
                  </a:lnTo>
                  <a:lnTo>
                    <a:pt x="64" y="169"/>
                  </a:lnTo>
                  <a:lnTo>
                    <a:pt x="66" y="166"/>
                  </a:lnTo>
                  <a:lnTo>
                    <a:pt x="68" y="163"/>
                  </a:lnTo>
                  <a:lnTo>
                    <a:pt x="71" y="158"/>
                  </a:lnTo>
                  <a:lnTo>
                    <a:pt x="76" y="151"/>
                  </a:lnTo>
                  <a:lnTo>
                    <a:pt x="77" y="150"/>
                  </a:lnTo>
                  <a:lnTo>
                    <a:pt x="77" y="151"/>
                  </a:lnTo>
                  <a:lnTo>
                    <a:pt x="79" y="152"/>
                  </a:lnTo>
                  <a:lnTo>
                    <a:pt x="79" y="153"/>
                  </a:lnTo>
                  <a:lnTo>
                    <a:pt x="80" y="156"/>
                  </a:lnTo>
                  <a:lnTo>
                    <a:pt x="80" y="160"/>
                  </a:lnTo>
                  <a:lnTo>
                    <a:pt x="83" y="161"/>
                  </a:lnTo>
                  <a:lnTo>
                    <a:pt x="85" y="161"/>
                  </a:lnTo>
                  <a:lnTo>
                    <a:pt x="85" y="160"/>
                  </a:lnTo>
                  <a:lnTo>
                    <a:pt x="85" y="158"/>
                  </a:lnTo>
                  <a:lnTo>
                    <a:pt x="84" y="155"/>
                  </a:lnTo>
                  <a:lnTo>
                    <a:pt x="83" y="152"/>
                  </a:lnTo>
                  <a:lnTo>
                    <a:pt x="83" y="149"/>
                  </a:lnTo>
                  <a:lnTo>
                    <a:pt x="83" y="144"/>
                  </a:lnTo>
                  <a:lnTo>
                    <a:pt x="85" y="137"/>
                  </a:lnTo>
                  <a:lnTo>
                    <a:pt x="86" y="131"/>
                  </a:lnTo>
                  <a:lnTo>
                    <a:pt x="86" y="129"/>
                  </a:lnTo>
                  <a:lnTo>
                    <a:pt x="88" y="129"/>
                  </a:lnTo>
                  <a:lnTo>
                    <a:pt x="91" y="129"/>
                  </a:lnTo>
                  <a:lnTo>
                    <a:pt x="92" y="127"/>
                  </a:lnTo>
                  <a:lnTo>
                    <a:pt x="94" y="126"/>
                  </a:lnTo>
                  <a:lnTo>
                    <a:pt x="95" y="125"/>
                  </a:lnTo>
                  <a:lnTo>
                    <a:pt x="95" y="121"/>
                  </a:lnTo>
                  <a:lnTo>
                    <a:pt x="94" y="119"/>
                  </a:lnTo>
                  <a:lnTo>
                    <a:pt x="92" y="117"/>
                  </a:lnTo>
                  <a:lnTo>
                    <a:pt x="92" y="113"/>
                  </a:lnTo>
                  <a:lnTo>
                    <a:pt x="89" y="112"/>
                  </a:lnTo>
                  <a:lnTo>
                    <a:pt x="92" y="111"/>
                  </a:lnTo>
                  <a:lnTo>
                    <a:pt x="92" y="110"/>
                  </a:lnTo>
                  <a:lnTo>
                    <a:pt x="92" y="108"/>
                  </a:lnTo>
                  <a:lnTo>
                    <a:pt x="91" y="107"/>
                  </a:lnTo>
                  <a:lnTo>
                    <a:pt x="91" y="103"/>
                  </a:lnTo>
                  <a:lnTo>
                    <a:pt x="91" y="100"/>
                  </a:lnTo>
                  <a:lnTo>
                    <a:pt x="92" y="97"/>
                  </a:lnTo>
                  <a:lnTo>
                    <a:pt x="92" y="95"/>
                  </a:lnTo>
                  <a:lnTo>
                    <a:pt x="94" y="91"/>
                  </a:lnTo>
                  <a:lnTo>
                    <a:pt x="95" y="88"/>
                  </a:lnTo>
                  <a:lnTo>
                    <a:pt x="99" y="82"/>
                  </a:lnTo>
                  <a:lnTo>
                    <a:pt x="97" y="77"/>
                  </a:lnTo>
                  <a:lnTo>
                    <a:pt x="98" y="75"/>
                  </a:lnTo>
                  <a:lnTo>
                    <a:pt x="101" y="71"/>
                  </a:lnTo>
                  <a:lnTo>
                    <a:pt x="102" y="69"/>
                  </a:lnTo>
                  <a:lnTo>
                    <a:pt x="101" y="66"/>
                  </a:lnTo>
                  <a:lnTo>
                    <a:pt x="99" y="65"/>
                  </a:lnTo>
                  <a:lnTo>
                    <a:pt x="95" y="62"/>
                  </a:lnTo>
                  <a:lnTo>
                    <a:pt x="89" y="57"/>
                  </a:lnTo>
                  <a:lnTo>
                    <a:pt x="84" y="53"/>
                  </a:lnTo>
                  <a:lnTo>
                    <a:pt x="79" y="53"/>
                  </a:lnTo>
                  <a:lnTo>
                    <a:pt x="80" y="53"/>
                  </a:lnTo>
                  <a:lnTo>
                    <a:pt x="79" y="56"/>
                  </a:lnTo>
                  <a:lnTo>
                    <a:pt x="77" y="57"/>
                  </a:lnTo>
                  <a:lnTo>
                    <a:pt x="77" y="58"/>
                  </a:lnTo>
                  <a:lnTo>
                    <a:pt x="76" y="61"/>
                  </a:lnTo>
                  <a:lnTo>
                    <a:pt x="73" y="62"/>
                  </a:lnTo>
                  <a:lnTo>
                    <a:pt x="71" y="64"/>
                  </a:lnTo>
                  <a:lnTo>
                    <a:pt x="69" y="63"/>
                  </a:lnTo>
                  <a:lnTo>
                    <a:pt x="68" y="65"/>
                  </a:lnTo>
                  <a:lnTo>
                    <a:pt x="65" y="65"/>
                  </a:lnTo>
                  <a:lnTo>
                    <a:pt x="62" y="65"/>
                  </a:lnTo>
                  <a:lnTo>
                    <a:pt x="59" y="66"/>
                  </a:lnTo>
                  <a:lnTo>
                    <a:pt x="56" y="65"/>
                  </a:lnTo>
                  <a:lnTo>
                    <a:pt x="56" y="68"/>
                  </a:lnTo>
                  <a:lnTo>
                    <a:pt x="52" y="69"/>
                  </a:lnTo>
                  <a:lnTo>
                    <a:pt x="50" y="69"/>
                  </a:lnTo>
                  <a:lnTo>
                    <a:pt x="47" y="70"/>
                  </a:lnTo>
                  <a:lnTo>
                    <a:pt x="44" y="69"/>
                  </a:lnTo>
                  <a:lnTo>
                    <a:pt x="40" y="68"/>
                  </a:lnTo>
                  <a:lnTo>
                    <a:pt x="38" y="65"/>
                  </a:lnTo>
                  <a:lnTo>
                    <a:pt x="37" y="65"/>
                  </a:lnTo>
                  <a:lnTo>
                    <a:pt x="37" y="60"/>
                  </a:lnTo>
                  <a:lnTo>
                    <a:pt x="36" y="57"/>
                  </a:lnTo>
                  <a:lnTo>
                    <a:pt x="33" y="53"/>
                  </a:lnTo>
                  <a:lnTo>
                    <a:pt x="32" y="49"/>
                  </a:lnTo>
                  <a:lnTo>
                    <a:pt x="29" y="45"/>
                  </a:lnTo>
                  <a:lnTo>
                    <a:pt x="31" y="42"/>
                  </a:lnTo>
                  <a:lnTo>
                    <a:pt x="32" y="41"/>
                  </a:lnTo>
                  <a:lnTo>
                    <a:pt x="26" y="41"/>
                  </a:lnTo>
                  <a:lnTo>
                    <a:pt x="24" y="39"/>
                  </a:lnTo>
                  <a:lnTo>
                    <a:pt x="24" y="37"/>
                  </a:lnTo>
                  <a:lnTo>
                    <a:pt x="21" y="35"/>
                  </a:lnTo>
                  <a:lnTo>
                    <a:pt x="19" y="35"/>
                  </a:lnTo>
                  <a:lnTo>
                    <a:pt x="18" y="36"/>
                  </a:lnTo>
                  <a:lnTo>
                    <a:pt x="17" y="39"/>
                  </a:lnTo>
                  <a:lnTo>
                    <a:pt x="16" y="41"/>
                  </a:lnTo>
                  <a:lnTo>
                    <a:pt x="15" y="42"/>
                  </a:lnTo>
                  <a:lnTo>
                    <a:pt x="13" y="42"/>
                  </a:lnTo>
                  <a:lnTo>
                    <a:pt x="12" y="41"/>
                  </a:lnTo>
                  <a:lnTo>
                    <a:pt x="11" y="41"/>
                  </a:lnTo>
                  <a:lnTo>
                    <a:pt x="10" y="40"/>
                  </a:lnTo>
                  <a:lnTo>
                    <a:pt x="8" y="39"/>
                  </a:lnTo>
                  <a:lnTo>
                    <a:pt x="5" y="38"/>
                  </a:lnTo>
                  <a:lnTo>
                    <a:pt x="4" y="37"/>
                  </a:lnTo>
                  <a:lnTo>
                    <a:pt x="1" y="36"/>
                  </a:lnTo>
                  <a:lnTo>
                    <a:pt x="0" y="35"/>
                  </a:lnTo>
                  <a:lnTo>
                    <a:pt x="0" y="33"/>
                  </a:lnTo>
                  <a:lnTo>
                    <a:pt x="1" y="32"/>
                  </a:lnTo>
                  <a:lnTo>
                    <a:pt x="3" y="29"/>
                  </a:lnTo>
                  <a:lnTo>
                    <a:pt x="6" y="27"/>
                  </a:lnTo>
                  <a:lnTo>
                    <a:pt x="6" y="24"/>
                  </a:lnTo>
                  <a:lnTo>
                    <a:pt x="8" y="21"/>
                  </a:lnTo>
                  <a:lnTo>
                    <a:pt x="10" y="20"/>
                  </a:lnTo>
                  <a:lnTo>
                    <a:pt x="7" y="17"/>
                  </a:lnTo>
                  <a:lnTo>
                    <a:pt x="4" y="14"/>
                  </a:lnTo>
                  <a:lnTo>
                    <a:pt x="2" y="11"/>
                  </a:lnTo>
                </a:path>
              </a:pathLst>
            </a:custGeom>
            <a:solidFill>
              <a:srgbClr val="CCFFFF"/>
            </a:solidFill>
            <a:ln w="12700">
              <a:solidFill>
                <a:srgbClr val="FFFF00"/>
              </a:solidFill>
              <a:round/>
              <a:headEnd/>
              <a:tailEnd/>
            </a:ln>
          </p:spPr>
          <p:txBody>
            <a:bodyPr/>
            <a:lstStyle/>
            <a:p>
              <a:endParaRPr lang="zh-CN" altLang="en-US"/>
            </a:p>
          </p:txBody>
        </p:sp>
        <p:sp>
          <p:nvSpPr>
            <p:cNvPr id="61524" name="Freeform 198">
              <a:extLst>
                <a:ext uri="{FF2B5EF4-FFF2-40B4-BE49-F238E27FC236}">
                  <a16:creationId xmlns:a16="http://schemas.microsoft.com/office/drawing/2014/main" id="{11D061AC-A405-4641-816D-13E4DFA4559C}"/>
                </a:ext>
              </a:extLst>
            </p:cNvPr>
            <p:cNvSpPr>
              <a:spLocks/>
            </p:cNvSpPr>
            <p:nvPr/>
          </p:nvSpPr>
          <p:spPr bwMode="auto">
            <a:xfrm>
              <a:off x="3271" y="1784"/>
              <a:ext cx="158" cy="157"/>
            </a:xfrm>
            <a:custGeom>
              <a:avLst/>
              <a:gdLst>
                <a:gd name="T0" fmla="*/ 2 w 158"/>
                <a:gd name="T1" fmla="*/ 91 h 157"/>
                <a:gd name="T2" fmla="*/ 9 w 158"/>
                <a:gd name="T3" fmla="*/ 79 h 157"/>
                <a:gd name="T4" fmla="*/ 8 w 158"/>
                <a:gd name="T5" fmla="*/ 58 h 157"/>
                <a:gd name="T6" fmla="*/ 11 w 158"/>
                <a:gd name="T7" fmla="*/ 48 h 157"/>
                <a:gd name="T8" fmla="*/ 21 w 158"/>
                <a:gd name="T9" fmla="*/ 58 h 157"/>
                <a:gd name="T10" fmla="*/ 28 w 158"/>
                <a:gd name="T11" fmla="*/ 61 h 157"/>
                <a:gd name="T12" fmla="*/ 35 w 158"/>
                <a:gd name="T13" fmla="*/ 52 h 157"/>
                <a:gd name="T14" fmla="*/ 56 w 158"/>
                <a:gd name="T15" fmla="*/ 37 h 157"/>
                <a:gd name="T16" fmla="*/ 65 w 158"/>
                <a:gd name="T17" fmla="*/ 30 h 157"/>
                <a:gd name="T18" fmla="*/ 75 w 158"/>
                <a:gd name="T19" fmla="*/ 28 h 157"/>
                <a:gd name="T20" fmla="*/ 82 w 158"/>
                <a:gd name="T21" fmla="*/ 25 h 157"/>
                <a:gd name="T22" fmla="*/ 91 w 158"/>
                <a:gd name="T23" fmla="*/ 23 h 157"/>
                <a:gd name="T24" fmla="*/ 97 w 158"/>
                <a:gd name="T25" fmla="*/ 15 h 157"/>
                <a:gd name="T26" fmla="*/ 102 w 158"/>
                <a:gd name="T27" fmla="*/ 1 h 157"/>
                <a:gd name="T28" fmla="*/ 113 w 158"/>
                <a:gd name="T29" fmla="*/ 6 h 157"/>
                <a:gd name="T30" fmla="*/ 116 w 158"/>
                <a:gd name="T31" fmla="*/ 13 h 157"/>
                <a:gd name="T32" fmla="*/ 123 w 158"/>
                <a:gd name="T33" fmla="*/ 9 h 157"/>
                <a:gd name="T34" fmla="*/ 130 w 158"/>
                <a:gd name="T35" fmla="*/ 17 h 157"/>
                <a:gd name="T36" fmla="*/ 136 w 158"/>
                <a:gd name="T37" fmla="*/ 29 h 157"/>
                <a:gd name="T38" fmla="*/ 142 w 158"/>
                <a:gd name="T39" fmla="*/ 36 h 157"/>
                <a:gd name="T40" fmla="*/ 145 w 158"/>
                <a:gd name="T41" fmla="*/ 51 h 157"/>
                <a:gd name="T42" fmla="*/ 151 w 158"/>
                <a:gd name="T43" fmla="*/ 60 h 157"/>
                <a:gd name="T44" fmla="*/ 155 w 158"/>
                <a:gd name="T45" fmla="*/ 70 h 157"/>
                <a:gd name="T46" fmla="*/ 156 w 158"/>
                <a:gd name="T47" fmla="*/ 79 h 157"/>
                <a:gd name="T48" fmla="*/ 143 w 158"/>
                <a:gd name="T49" fmla="*/ 89 h 157"/>
                <a:gd name="T50" fmla="*/ 128 w 158"/>
                <a:gd name="T51" fmla="*/ 108 h 157"/>
                <a:gd name="T52" fmla="*/ 118 w 158"/>
                <a:gd name="T53" fmla="*/ 113 h 157"/>
                <a:gd name="T54" fmla="*/ 109 w 158"/>
                <a:gd name="T55" fmla="*/ 118 h 157"/>
                <a:gd name="T56" fmla="*/ 106 w 158"/>
                <a:gd name="T57" fmla="*/ 120 h 157"/>
                <a:gd name="T58" fmla="*/ 94 w 158"/>
                <a:gd name="T59" fmla="*/ 126 h 157"/>
                <a:gd name="T60" fmla="*/ 83 w 158"/>
                <a:gd name="T61" fmla="*/ 136 h 157"/>
                <a:gd name="T62" fmla="*/ 82 w 158"/>
                <a:gd name="T63" fmla="*/ 141 h 157"/>
                <a:gd name="T64" fmla="*/ 76 w 158"/>
                <a:gd name="T65" fmla="*/ 145 h 157"/>
                <a:gd name="T66" fmla="*/ 73 w 158"/>
                <a:gd name="T67" fmla="*/ 151 h 157"/>
                <a:gd name="T68" fmla="*/ 60 w 158"/>
                <a:gd name="T69" fmla="*/ 156 h 157"/>
                <a:gd name="T70" fmla="*/ 64 w 158"/>
                <a:gd name="T71" fmla="*/ 147 h 157"/>
                <a:gd name="T72" fmla="*/ 71 w 158"/>
                <a:gd name="T73" fmla="*/ 141 h 157"/>
                <a:gd name="T74" fmla="*/ 75 w 158"/>
                <a:gd name="T75" fmla="*/ 132 h 157"/>
                <a:gd name="T76" fmla="*/ 67 w 158"/>
                <a:gd name="T77" fmla="*/ 136 h 157"/>
                <a:gd name="T78" fmla="*/ 65 w 158"/>
                <a:gd name="T79" fmla="*/ 124 h 157"/>
                <a:gd name="T80" fmla="*/ 74 w 158"/>
                <a:gd name="T81" fmla="*/ 112 h 157"/>
                <a:gd name="T82" fmla="*/ 78 w 158"/>
                <a:gd name="T83" fmla="*/ 101 h 157"/>
                <a:gd name="T84" fmla="*/ 76 w 158"/>
                <a:gd name="T85" fmla="*/ 93 h 157"/>
                <a:gd name="T86" fmla="*/ 71 w 158"/>
                <a:gd name="T87" fmla="*/ 85 h 157"/>
                <a:gd name="T88" fmla="*/ 64 w 158"/>
                <a:gd name="T89" fmla="*/ 89 h 157"/>
                <a:gd name="T90" fmla="*/ 54 w 158"/>
                <a:gd name="T91" fmla="*/ 88 h 157"/>
                <a:gd name="T92" fmla="*/ 48 w 158"/>
                <a:gd name="T93" fmla="*/ 95 h 157"/>
                <a:gd name="T94" fmla="*/ 44 w 158"/>
                <a:gd name="T95" fmla="*/ 100 h 157"/>
                <a:gd name="T96" fmla="*/ 39 w 158"/>
                <a:gd name="T97" fmla="*/ 110 h 157"/>
                <a:gd name="T98" fmla="*/ 27 w 158"/>
                <a:gd name="T99" fmla="*/ 120 h 157"/>
                <a:gd name="T100" fmla="*/ 18 w 158"/>
                <a:gd name="T101" fmla="*/ 114 h 157"/>
                <a:gd name="T102" fmla="*/ 16 w 158"/>
                <a:gd name="T103" fmla="*/ 104 h 157"/>
                <a:gd name="T104" fmla="*/ 5 w 158"/>
                <a:gd name="T105" fmla="*/ 10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
                <a:gd name="T160" fmla="*/ 0 h 157"/>
                <a:gd name="T161" fmla="*/ 158 w 158"/>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 h="157">
                  <a:moveTo>
                    <a:pt x="0" y="99"/>
                  </a:moveTo>
                  <a:lnTo>
                    <a:pt x="0" y="99"/>
                  </a:lnTo>
                  <a:lnTo>
                    <a:pt x="0" y="96"/>
                  </a:lnTo>
                  <a:lnTo>
                    <a:pt x="0" y="93"/>
                  </a:lnTo>
                  <a:lnTo>
                    <a:pt x="3" y="91"/>
                  </a:lnTo>
                  <a:lnTo>
                    <a:pt x="2" y="91"/>
                  </a:lnTo>
                  <a:lnTo>
                    <a:pt x="1" y="89"/>
                  </a:lnTo>
                  <a:lnTo>
                    <a:pt x="4" y="88"/>
                  </a:lnTo>
                  <a:lnTo>
                    <a:pt x="6" y="84"/>
                  </a:lnTo>
                  <a:lnTo>
                    <a:pt x="7" y="82"/>
                  </a:lnTo>
                  <a:lnTo>
                    <a:pt x="8" y="80"/>
                  </a:lnTo>
                  <a:lnTo>
                    <a:pt x="9" y="79"/>
                  </a:lnTo>
                  <a:lnTo>
                    <a:pt x="10" y="77"/>
                  </a:lnTo>
                  <a:lnTo>
                    <a:pt x="9" y="74"/>
                  </a:lnTo>
                  <a:lnTo>
                    <a:pt x="10" y="72"/>
                  </a:lnTo>
                  <a:lnTo>
                    <a:pt x="7" y="70"/>
                  </a:lnTo>
                  <a:lnTo>
                    <a:pt x="7" y="64"/>
                  </a:lnTo>
                  <a:lnTo>
                    <a:pt x="8" y="58"/>
                  </a:lnTo>
                  <a:lnTo>
                    <a:pt x="8" y="56"/>
                  </a:lnTo>
                  <a:lnTo>
                    <a:pt x="6" y="53"/>
                  </a:lnTo>
                  <a:lnTo>
                    <a:pt x="5" y="51"/>
                  </a:lnTo>
                  <a:lnTo>
                    <a:pt x="7" y="49"/>
                  </a:lnTo>
                  <a:lnTo>
                    <a:pt x="11" y="46"/>
                  </a:lnTo>
                  <a:lnTo>
                    <a:pt x="11" y="48"/>
                  </a:lnTo>
                  <a:lnTo>
                    <a:pt x="12" y="49"/>
                  </a:lnTo>
                  <a:lnTo>
                    <a:pt x="13" y="50"/>
                  </a:lnTo>
                  <a:lnTo>
                    <a:pt x="18" y="51"/>
                  </a:lnTo>
                  <a:lnTo>
                    <a:pt x="19" y="52"/>
                  </a:lnTo>
                  <a:lnTo>
                    <a:pt x="19" y="55"/>
                  </a:lnTo>
                  <a:lnTo>
                    <a:pt x="21" y="58"/>
                  </a:lnTo>
                  <a:lnTo>
                    <a:pt x="24" y="62"/>
                  </a:lnTo>
                  <a:lnTo>
                    <a:pt x="24" y="66"/>
                  </a:lnTo>
                  <a:lnTo>
                    <a:pt x="26" y="66"/>
                  </a:lnTo>
                  <a:lnTo>
                    <a:pt x="27" y="66"/>
                  </a:lnTo>
                  <a:lnTo>
                    <a:pt x="27" y="63"/>
                  </a:lnTo>
                  <a:lnTo>
                    <a:pt x="28" y="61"/>
                  </a:lnTo>
                  <a:lnTo>
                    <a:pt x="29" y="59"/>
                  </a:lnTo>
                  <a:lnTo>
                    <a:pt x="29" y="58"/>
                  </a:lnTo>
                  <a:lnTo>
                    <a:pt x="31" y="57"/>
                  </a:lnTo>
                  <a:lnTo>
                    <a:pt x="34" y="55"/>
                  </a:lnTo>
                  <a:lnTo>
                    <a:pt x="34" y="54"/>
                  </a:lnTo>
                  <a:lnTo>
                    <a:pt x="35" y="52"/>
                  </a:lnTo>
                  <a:lnTo>
                    <a:pt x="36" y="51"/>
                  </a:lnTo>
                  <a:lnTo>
                    <a:pt x="41" y="46"/>
                  </a:lnTo>
                  <a:lnTo>
                    <a:pt x="44" y="46"/>
                  </a:lnTo>
                  <a:lnTo>
                    <a:pt x="45" y="46"/>
                  </a:lnTo>
                  <a:lnTo>
                    <a:pt x="50" y="42"/>
                  </a:lnTo>
                  <a:lnTo>
                    <a:pt x="56" y="37"/>
                  </a:lnTo>
                  <a:lnTo>
                    <a:pt x="57" y="37"/>
                  </a:lnTo>
                  <a:lnTo>
                    <a:pt x="60" y="39"/>
                  </a:lnTo>
                  <a:lnTo>
                    <a:pt x="64" y="35"/>
                  </a:lnTo>
                  <a:lnTo>
                    <a:pt x="64" y="34"/>
                  </a:lnTo>
                  <a:lnTo>
                    <a:pt x="64" y="31"/>
                  </a:lnTo>
                  <a:lnTo>
                    <a:pt x="65" y="30"/>
                  </a:lnTo>
                  <a:lnTo>
                    <a:pt x="67" y="29"/>
                  </a:lnTo>
                  <a:lnTo>
                    <a:pt x="70" y="29"/>
                  </a:lnTo>
                  <a:lnTo>
                    <a:pt x="72" y="29"/>
                  </a:lnTo>
                  <a:lnTo>
                    <a:pt x="74" y="29"/>
                  </a:lnTo>
                  <a:lnTo>
                    <a:pt x="75" y="28"/>
                  </a:lnTo>
                  <a:lnTo>
                    <a:pt x="74" y="25"/>
                  </a:lnTo>
                  <a:lnTo>
                    <a:pt x="73" y="25"/>
                  </a:lnTo>
                  <a:lnTo>
                    <a:pt x="74" y="24"/>
                  </a:lnTo>
                  <a:lnTo>
                    <a:pt x="76" y="24"/>
                  </a:lnTo>
                  <a:lnTo>
                    <a:pt x="78" y="25"/>
                  </a:lnTo>
                  <a:lnTo>
                    <a:pt x="82" y="25"/>
                  </a:lnTo>
                  <a:lnTo>
                    <a:pt x="84" y="28"/>
                  </a:lnTo>
                  <a:lnTo>
                    <a:pt x="84" y="26"/>
                  </a:lnTo>
                  <a:lnTo>
                    <a:pt x="84" y="25"/>
                  </a:lnTo>
                  <a:lnTo>
                    <a:pt x="86" y="25"/>
                  </a:lnTo>
                  <a:lnTo>
                    <a:pt x="88" y="25"/>
                  </a:lnTo>
                  <a:lnTo>
                    <a:pt x="91" y="23"/>
                  </a:lnTo>
                  <a:lnTo>
                    <a:pt x="92" y="22"/>
                  </a:lnTo>
                  <a:lnTo>
                    <a:pt x="91" y="21"/>
                  </a:lnTo>
                  <a:lnTo>
                    <a:pt x="91" y="19"/>
                  </a:lnTo>
                  <a:lnTo>
                    <a:pt x="92" y="18"/>
                  </a:lnTo>
                  <a:lnTo>
                    <a:pt x="93" y="17"/>
                  </a:lnTo>
                  <a:lnTo>
                    <a:pt x="97" y="15"/>
                  </a:lnTo>
                  <a:lnTo>
                    <a:pt x="98" y="15"/>
                  </a:lnTo>
                  <a:lnTo>
                    <a:pt x="100" y="13"/>
                  </a:lnTo>
                  <a:lnTo>
                    <a:pt x="100" y="8"/>
                  </a:lnTo>
                  <a:lnTo>
                    <a:pt x="100" y="4"/>
                  </a:lnTo>
                  <a:lnTo>
                    <a:pt x="101" y="2"/>
                  </a:lnTo>
                  <a:lnTo>
                    <a:pt x="102" y="1"/>
                  </a:lnTo>
                  <a:lnTo>
                    <a:pt x="102" y="0"/>
                  </a:lnTo>
                  <a:lnTo>
                    <a:pt x="104" y="2"/>
                  </a:lnTo>
                  <a:lnTo>
                    <a:pt x="105" y="4"/>
                  </a:lnTo>
                  <a:lnTo>
                    <a:pt x="107" y="4"/>
                  </a:lnTo>
                  <a:lnTo>
                    <a:pt x="111" y="6"/>
                  </a:lnTo>
                  <a:lnTo>
                    <a:pt x="113" y="6"/>
                  </a:lnTo>
                  <a:lnTo>
                    <a:pt x="113" y="8"/>
                  </a:lnTo>
                  <a:lnTo>
                    <a:pt x="115" y="8"/>
                  </a:lnTo>
                  <a:lnTo>
                    <a:pt x="116" y="10"/>
                  </a:lnTo>
                  <a:lnTo>
                    <a:pt x="118" y="11"/>
                  </a:lnTo>
                  <a:lnTo>
                    <a:pt x="116" y="13"/>
                  </a:lnTo>
                  <a:lnTo>
                    <a:pt x="119" y="15"/>
                  </a:lnTo>
                  <a:lnTo>
                    <a:pt x="119" y="17"/>
                  </a:lnTo>
                  <a:lnTo>
                    <a:pt x="119" y="18"/>
                  </a:lnTo>
                  <a:lnTo>
                    <a:pt x="121" y="16"/>
                  </a:lnTo>
                  <a:lnTo>
                    <a:pt x="122" y="13"/>
                  </a:lnTo>
                  <a:lnTo>
                    <a:pt x="123" y="9"/>
                  </a:lnTo>
                  <a:lnTo>
                    <a:pt x="125" y="8"/>
                  </a:lnTo>
                  <a:lnTo>
                    <a:pt x="126" y="8"/>
                  </a:lnTo>
                  <a:lnTo>
                    <a:pt x="128" y="9"/>
                  </a:lnTo>
                  <a:lnTo>
                    <a:pt x="128" y="13"/>
                  </a:lnTo>
                  <a:lnTo>
                    <a:pt x="128" y="17"/>
                  </a:lnTo>
                  <a:lnTo>
                    <a:pt x="130" y="17"/>
                  </a:lnTo>
                  <a:lnTo>
                    <a:pt x="131" y="20"/>
                  </a:lnTo>
                  <a:lnTo>
                    <a:pt x="132" y="22"/>
                  </a:lnTo>
                  <a:lnTo>
                    <a:pt x="134" y="23"/>
                  </a:lnTo>
                  <a:lnTo>
                    <a:pt x="134" y="25"/>
                  </a:lnTo>
                  <a:lnTo>
                    <a:pt x="134" y="26"/>
                  </a:lnTo>
                  <a:lnTo>
                    <a:pt x="136" y="29"/>
                  </a:lnTo>
                  <a:lnTo>
                    <a:pt x="137" y="31"/>
                  </a:lnTo>
                  <a:lnTo>
                    <a:pt x="139" y="31"/>
                  </a:lnTo>
                  <a:lnTo>
                    <a:pt x="139" y="34"/>
                  </a:lnTo>
                  <a:lnTo>
                    <a:pt x="141" y="36"/>
                  </a:lnTo>
                  <a:lnTo>
                    <a:pt x="142" y="35"/>
                  </a:lnTo>
                  <a:lnTo>
                    <a:pt x="142" y="36"/>
                  </a:lnTo>
                  <a:lnTo>
                    <a:pt x="144" y="37"/>
                  </a:lnTo>
                  <a:lnTo>
                    <a:pt x="142" y="42"/>
                  </a:lnTo>
                  <a:lnTo>
                    <a:pt x="141" y="44"/>
                  </a:lnTo>
                  <a:lnTo>
                    <a:pt x="142" y="48"/>
                  </a:lnTo>
                  <a:lnTo>
                    <a:pt x="144" y="50"/>
                  </a:lnTo>
                  <a:lnTo>
                    <a:pt x="145" y="51"/>
                  </a:lnTo>
                  <a:lnTo>
                    <a:pt x="146" y="54"/>
                  </a:lnTo>
                  <a:lnTo>
                    <a:pt x="147" y="57"/>
                  </a:lnTo>
                  <a:lnTo>
                    <a:pt x="149" y="58"/>
                  </a:lnTo>
                  <a:lnTo>
                    <a:pt x="149" y="59"/>
                  </a:lnTo>
                  <a:lnTo>
                    <a:pt x="150" y="60"/>
                  </a:lnTo>
                  <a:lnTo>
                    <a:pt x="151" y="60"/>
                  </a:lnTo>
                  <a:lnTo>
                    <a:pt x="155" y="63"/>
                  </a:lnTo>
                  <a:lnTo>
                    <a:pt x="155" y="66"/>
                  </a:lnTo>
                  <a:lnTo>
                    <a:pt x="157" y="66"/>
                  </a:lnTo>
                  <a:lnTo>
                    <a:pt x="157" y="67"/>
                  </a:lnTo>
                  <a:lnTo>
                    <a:pt x="155" y="67"/>
                  </a:lnTo>
                  <a:lnTo>
                    <a:pt x="155" y="70"/>
                  </a:lnTo>
                  <a:lnTo>
                    <a:pt x="155" y="71"/>
                  </a:lnTo>
                  <a:lnTo>
                    <a:pt x="153" y="75"/>
                  </a:lnTo>
                  <a:lnTo>
                    <a:pt x="156" y="75"/>
                  </a:lnTo>
                  <a:lnTo>
                    <a:pt x="156" y="76"/>
                  </a:lnTo>
                  <a:lnTo>
                    <a:pt x="155" y="78"/>
                  </a:lnTo>
                  <a:lnTo>
                    <a:pt x="156" y="79"/>
                  </a:lnTo>
                  <a:lnTo>
                    <a:pt x="153" y="79"/>
                  </a:lnTo>
                  <a:lnTo>
                    <a:pt x="149" y="83"/>
                  </a:lnTo>
                  <a:lnTo>
                    <a:pt x="145" y="84"/>
                  </a:lnTo>
                  <a:lnTo>
                    <a:pt x="142" y="87"/>
                  </a:lnTo>
                  <a:lnTo>
                    <a:pt x="142" y="88"/>
                  </a:lnTo>
                  <a:lnTo>
                    <a:pt x="143" y="89"/>
                  </a:lnTo>
                  <a:lnTo>
                    <a:pt x="139" y="90"/>
                  </a:lnTo>
                  <a:lnTo>
                    <a:pt x="134" y="95"/>
                  </a:lnTo>
                  <a:lnTo>
                    <a:pt x="131" y="100"/>
                  </a:lnTo>
                  <a:lnTo>
                    <a:pt x="129" y="104"/>
                  </a:lnTo>
                  <a:lnTo>
                    <a:pt x="128" y="106"/>
                  </a:lnTo>
                  <a:lnTo>
                    <a:pt x="128" y="108"/>
                  </a:lnTo>
                  <a:lnTo>
                    <a:pt x="128" y="110"/>
                  </a:lnTo>
                  <a:lnTo>
                    <a:pt x="123" y="113"/>
                  </a:lnTo>
                  <a:lnTo>
                    <a:pt x="120" y="113"/>
                  </a:lnTo>
                  <a:lnTo>
                    <a:pt x="118" y="113"/>
                  </a:lnTo>
                  <a:lnTo>
                    <a:pt x="116" y="113"/>
                  </a:lnTo>
                  <a:lnTo>
                    <a:pt x="113" y="113"/>
                  </a:lnTo>
                  <a:lnTo>
                    <a:pt x="113" y="115"/>
                  </a:lnTo>
                  <a:lnTo>
                    <a:pt x="112" y="117"/>
                  </a:lnTo>
                  <a:lnTo>
                    <a:pt x="111" y="116"/>
                  </a:lnTo>
                  <a:lnTo>
                    <a:pt x="109" y="118"/>
                  </a:lnTo>
                  <a:lnTo>
                    <a:pt x="107" y="117"/>
                  </a:lnTo>
                  <a:lnTo>
                    <a:pt x="106" y="115"/>
                  </a:lnTo>
                  <a:lnTo>
                    <a:pt x="106" y="118"/>
                  </a:lnTo>
                  <a:lnTo>
                    <a:pt x="104" y="119"/>
                  </a:lnTo>
                  <a:lnTo>
                    <a:pt x="105" y="119"/>
                  </a:lnTo>
                  <a:lnTo>
                    <a:pt x="106" y="120"/>
                  </a:lnTo>
                  <a:lnTo>
                    <a:pt x="104" y="121"/>
                  </a:lnTo>
                  <a:lnTo>
                    <a:pt x="102" y="121"/>
                  </a:lnTo>
                  <a:lnTo>
                    <a:pt x="100" y="121"/>
                  </a:lnTo>
                  <a:lnTo>
                    <a:pt x="100" y="124"/>
                  </a:lnTo>
                  <a:lnTo>
                    <a:pt x="97" y="124"/>
                  </a:lnTo>
                  <a:lnTo>
                    <a:pt x="94" y="126"/>
                  </a:lnTo>
                  <a:lnTo>
                    <a:pt x="92" y="128"/>
                  </a:lnTo>
                  <a:lnTo>
                    <a:pt x="91" y="129"/>
                  </a:lnTo>
                  <a:lnTo>
                    <a:pt x="91" y="130"/>
                  </a:lnTo>
                  <a:lnTo>
                    <a:pt x="86" y="133"/>
                  </a:lnTo>
                  <a:lnTo>
                    <a:pt x="84" y="134"/>
                  </a:lnTo>
                  <a:lnTo>
                    <a:pt x="83" y="136"/>
                  </a:lnTo>
                  <a:lnTo>
                    <a:pt x="82" y="137"/>
                  </a:lnTo>
                  <a:lnTo>
                    <a:pt x="82" y="139"/>
                  </a:lnTo>
                  <a:lnTo>
                    <a:pt x="80" y="140"/>
                  </a:lnTo>
                  <a:lnTo>
                    <a:pt x="81" y="141"/>
                  </a:lnTo>
                  <a:lnTo>
                    <a:pt x="82" y="141"/>
                  </a:lnTo>
                  <a:lnTo>
                    <a:pt x="80" y="141"/>
                  </a:lnTo>
                  <a:lnTo>
                    <a:pt x="80" y="144"/>
                  </a:lnTo>
                  <a:lnTo>
                    <a:pt x="79" y="144"/>
                  </a:lnTo>
                  <a:lnTo>
                    <a:pt x="78" y="144"/>
                  </a:lnTo>
                  <a:lnTo>
                    <a:pt x="77" y="145"/>
                  </a:lnTo>
                  <a:lnTo>
                    <a:pt x="76" y="145"/>
                  </a:lnTo>
                  <a:lnTo>
                    <a:pt x="76" y="148"/>
                  </a:lnTo>
                  <a:lnTo>
                    <a:pt x="73" y="146"/>
                  </a:lnTo>
                  <a:lnTo>
                    <a:pt x="72" y="148"/>
                  </a:lnTo>
                  <a:lnTo>
                    <a:pt x="71" y="149"/>
                  </a:lnTo>
                  <a:lnTo>
                    <a:pt x="72" y="149"/>
                  </a:lnTo>
                  <a:lnTo>
                    <a:pt x="73" y="151"/>
                  </a:lnTo>
                  <a:lnTo>
                    <a:pt x="72" y="152"/>
                  </a:lnTo>
                  <a:lnTo>
                    <a:pt x="71" y="152"/>
                  </a:lnTo>
                  <a:lnTo>
                    <a:pt x="67" y="153"/>
                  </a:lnTo>
                  <a:lnTo>
                    <a:pt x="64" y="154"/>
                  </a:lnTo>
                  <a:lnTo>
                    <a:pt x="62" y="156"/>
                  </a:lnTo>
                  <a:lnTo>
                    <a:pt x="60" y="156"/>
                  </a:lnTo>
                  <a:lnTo>
                    <a:pt x="60" y="153"/>
                  </a:lnTo>
                  <a:lnTo>
                    <a:pt x="60" y="152"/>
                  </a:lnTo>
                  <a:lnTo>
                    <a:pt x="60" y="151"/>
                  </a:lnTo>
                  <a:lnTo>
                    <a:pt x="62" y="150"/>
                  </a:lnTo>
                  <a:lnTo>
                    <a:pt x="63" y="149"/>
                  </a:lnTo>
                  <a:lnTo>
                    <a:pt x="64" y="147"/>
                  </a:lnTo>
                  <a:lnTo>
                    <a:pt x="67" y="146"/>
                  </a:lnTo>
                  <a:lnTo>
                    <a:pt x="70" y="145"/>
                  </a:lnTo>
                  <a:lnTo>
                    <a:pt x="72" y="144"/>
                  </a:lnTo>
                  <a:lnTo>
                    <a:pt x="70" y="143"/>
                  </a:lnTo>
                  <a:lnTo>
                    <a:pt x="69" y="141"/>
                  </a:lnTo>
                  <a:lnTo>
                    <a:pt x="71" y="141"/>
                  </a:lnTo>
                  <a:lnTo>
                    <a:pt x="71" y="140"/>
                  </a:lnTo>
                  <a:lnTo>
                    <a:pt x="69" y="140"/>
                  </a:lnTo>
                  <a:lnTo>
                    <a:pt x="72" y="138"/>
                  </a:lnTo>
                  <a:lnTo>
                    <a:pt x="73" y="135"/>
                  </a:lnTo>
                  <a:lnTo>
                    <a:pt x="76" y="134"/>
                  </a:lnTo>
                  <a:lnTo>
                    <a:pt x="75" y="132"/>
                  </a:lnTo>
                  <a:lnTo>
                    <a:pt x="74" y="132"/>
                  </a:lnTo>
                  <a:lnTo>
                    <a:pt x="74" y="133"/>
                  </a:lnTo>
                  <a:lnTo>
                    <a:pt x="73" y="134"/>
                  </a:lnTo>
                  <a:lnTo>
                    <a:pt x="72" y="134"/>
                  </a:lnTo>
                  <a:lnTo>
                    <a:pt x="71" y="135"/>
                  </a:lnTo>
                  <a:lnTo>
                    <a:pt x="67" y="136"/>
                  </a:lnTo>
                  <a:lnTo>
                    <a:pt x="65" y="132"/>
                  </a:lnTo>
                  <a:lnTo>
                    <a:pt x="67" y="130"/>
                  </a:lnTo>
                  <a:lnTo>
                    <a:pt x="67" y="128"/>
                  </a:lnTo>
                  <a:lnTo>
                    <a:pt x="66" y="127"/>
                  </a:lnTo>
                  <a:lnTo>
                    <a:pt x="66" y="125"/>
                  </a:lnTo>
                  <a:lnTo>
                    <a:pt x="65" y="124"/>
                  </a:lnTo>
                  <a:lnTo>
                    <a:pt x="65" y="121"/>
                  </a:lnTo>
                  <a:lnTo>
                    <a:pt x="69" y="119"/>
                  </a:lnTo>
                  <a:lnTo>
                    <a:pt x="70" y="118"/>
                  </a:lnTo>
                  <a:lnTo>
                    <a:pt x="72" y="115"/>
                  </a:lnTo>
                  <a:lnTo>
                    <a:pt x="74" y="112"/>
                  </a:lnTo>
                  <a:lnTo>
                    <a:pt x="75" y="112"/>
                  </a:lnTo>
                  <a:lnTo>
                    <a:pt x="74" y="108"/>
                  </a:lnTo>
                  <a:lnTo>
                    <a:pt x="78" y="107"/>
                  </a:lnTo>
                  <a:lnTo>
                    <a:pt x="78" y="105"/>
                  </a:lnTo>
                  <a:lnTo>
                    <a:pt x="78" y="103"/>
                  </a:lnTo>
                  <a:lnTo>
                    <a:pt x="78" y="101"/>
                  </a:lnTo>
                  <a:lnTo>
                    <a:pt x="81" y="100"/>
                  </a:lnTo>
                  <a:lnTo>
                    <a:pt x="80" y="99"/>
                  </a:lnTo>
                  <a:lnTo>
                    <a:pt x="79" y="97"/>
                  </a:lnTo>
                  <a:lnTo>
                    <a:pt x="77" y="95"/>
                  </a:lnTo>
                  <a:lnTo>
                    <a:pt x="76" y="94"/>
                  </a:lnTo>
                  <a:lnTo>
                    <a:pt x="76" y="93"/>
                  </a:lnTo>
                  <a:lnTo>
                    <a:pt x="74" y="92"/>
                  </a:lnTo>
                  <a:lnTo>
                    <a:pt x="74" y="91"/>
                  </a:lnTo>
                  <a:lnTo>
                    <a:pt x="72" y="91"/>
                  </a:lnTo>
                  <a:lnTo>
                    <a:pt x="72" y="88"/>
                  </a:lnTo>
                  <a:lnTo>
                    <a:pt x="71" y="87"/>
                  </a:lnTo>
                  <a:lnTo>
                    <a:pt x="71" y="85"/>
                  </a:lnTo>
                  <a:lnTo>
                    <a:pt x="69" y="84"/>
                  </a:lnTo>
                  <a:lnTo>
                    <a:pt x="67" y="84"/>
                  </a:lnTo>
                  <a:lnTo>
                    <a:pt x="65" y="86"/>
                  </a:lnTo>
                  <a:lnTo>
                    <a:pt x="66" y="88"/>
                  </a:lnTo>
                  <a:lnTo>
                    <a:pt x="64" y="89"/>
                  </a:lnTo>
                  <a:lnTo>
                    <a:pt x="62" y="89"/>
                  </a:lnTo>
                  <a:lnTo>
                    <a:pt x="62" y="88"/>
                  </a:lnTo>
                  <a:lnTo>
                    <a:pt x="60" y="88"/>
                  </a:lnTo>
                  <a:lnTo>
                    <a:pt x="57" y="87"/>
                  </a:lnTo>
                  <a:lnTo>
                    <a:pt x="57" y="88"/>
                  </a:lnTo>
                  <a:lnTo>
                    <a:pt x="54" y="88"/>
                  </a:lnTo>
                  <a:lnTo>
                    <a:pt x="51" y="90"/>
                  </a:lnTo>
                  <a:lnTo>
                    <a:pt x="50" y="91"/>
                  </a:lnTo>
                  <a:lnTo>
                    <a:pt x="49" y="91"/>
                  </a:lnTo>
                  <a:lnTo>
                    <a:pt x="48" y="93"/>
                  </a:lnTo>
                  <a:lnTo>
                    <a:pt x="48" y="95"/>
                  </a:lnTo>
                  <a:lnTo>
                    <a:pt x="50" y="95"/>
                  </a:lnTo>
                  <a:lnTo>
                    <a:pt x="49" y="95"/>
                  </a:lnTo>
                  <a:lnTo>
                    <a:pt x="48" y="97"/>
                  </a:lnTo>
                  <a:lnTo>
                    <a:pt x="45" y="99"/>
                  </a:lnTo>
                  <a:lnTo>
                    <a:pt x="44" y="100"/>
                  </a:lnTo>
                  <a:lnTo>
                    <a:pt x="41" y="103"/>
                  </a:lnTo>
                  <a:lnTo>
                    <a:pt x="41" y="105"/>
                  </a:lnTo>
                  <a:lnTo>
                    <a:pt x="40" y="106"/>
                  </a:lnTo>
                  <a:lnTo>
                    <a:pt x="41" y="107"/>
                  </a:lnTo>
                  <a:lnTo>
                    <a:pt x="40" y="108"/>
                  </a:lnTo>
                  <a:lnTo>
                    <a:pt x="39" y="110"/>
                  </a:lnTo>
                  <a:lnTo>
                    <a:pt x="39" y="112"/>
                  </a:lnTo>
                  <a:lnTo>
                    <a:pt x="36" y="114"/>
                  </a:lnTo>
                  <a:lnTo>
                    <a:pt x="31" y="117"/>
                  </a:lnTo>
                  <a:lnTo>
                    <a:pt x="28" y="118"/>
                  </a:lnTo>
                  <a:lnTo>
                    <a:pt x="27" y="118"/>
                  </a:lnTo>
                  <a:lnTo>
                    <a:pt x="27" y="120"/>
                  </a:lnTo>
                  <a:lnTo>
                    <a:pt x="26" y="120"/>
                  </a:lnTo>
                  <a:lnTo>
                    <a:pt x="25" y="119"/>
                  </a:lnTo>
                  <a:lnTo>
                    <a:pt x="24" y="117"/>
                  </a:lnTo>
                  <a:lnTo>
                    <a:pt x="23" y="114"/>
                  </a:lnTo>
                  <a:lnTo>
                    <a:pt x="21" y="113"/>
                  </a:lnTo>
                  <a:lnTo>
                    <a:pt x="18" y="114"/>
                  </a:lnTo>
                  <a:lnTo>
                    <a:pt x="18" y="112"/>
                  </a:lnTo>
                  <a:lnTo>
                    <a:pt x="19" y="111"/>
                  </a:lnTo>
                  <a:lnTo>
                    <a:pt x="18" y="108"/>
                  </a:lnTo>
                  <a:lnTo>
                    <a:pt x="18" y="107"/>
                  </a:lnTo>
                  <a:lnTo>
                    <a:pt x="17" y="104"/>
                  </a:lnTo>
                  <a:lnTo>
                    <a:pt x="16" y="104"/>
                  </a:lnTo>
                  <a:lnTo>
                    <a:pt x="11" y="105"/>
                  </a:lnTo>
                  <a:lnTo>
                    <a:pt x="10" y="105"/>
                  </a:lnTo>
                  <a:lnTo>
                    <a:pt x="9" y="104"/>
                  </a:lnTo>
                  <a:lnTo>
                    <a:pt x="7" y="103"/>
                  </a:lnTo>
                  <a:lnTo>
                    <a:pt x="7" y="100"/>
                  </a:lnTo>
                  <a:lnTo>
                    <a:pt x="5" y="101"/>
                  </a:lnTo>
                  <a:lnTo>
                    <a:pt x="4" y="100"/>
                  </a:lnTo>
                  <a:lnTo>
                    <a:pt x="1" y="100"/>
                  </a:lnTo>
                  <a:lnTo>
                    <a:pt x="0" y="99"/>
                  </a:lnTo>
                </a:path>
              </a:pathLst>
            </a:custGeom>
            <a:solidFill>
              <a:srgbClr val="CCFFFF"/>
            </a:solidFill>
            <a:ln w="12700">
              <a:solidFill>
                <a:srgbClr val="FFFF00"/>
              </a:solidFill>
              <a:round/>
              <a:headEnd/>
              <a:tailEnd/>
            </a:ln>
          </p:spPr>
          <p:txBody>
            <a:bodyPr/>
            <a:lstStyle/>
            <a:p>
              <a:endParaRPr lang="zh-CN" altLang="en-US"/>
            </a:p>
          </p:txBody>
        </p:sp>
        <p:sp>
          <p:nvSpPr>
            <p:cNvPr id="61525" name="Freeform 199">
              <a:extLst>
                <a:ext uri="{FF2B5EF4-FFF2-40B4-BE49-F238E27FC236}">
                  <a16:creationId xmlns:a16="http://schemas.microsoft.com/office/drawing/2014/main" id="{C5B27EC4-C1E1-44CB-956D-BD101BD8D7F6}"/>
                </a:ext>
              </a:extLst>
            </p:cNvPr>
            <p:cNvSpPr>
              <a:spLocks/>
            </p:cNvSpPr>
            <p:nvPr/>
          </p:nvSpPr>
          <p:spPr bwMode="auto">
            <a:xfrm>
              <a:off x="3364" y="1921"/>
              <a:ext cx="17" cy="17"/>
            </a:xfrm>
            <a:custGeom>
              <a:avLst/>
              <a:gdLst>
                <a:gd name="T0" fmla="*/ 0 w 17"/>
                <a:gd name="T1" fmla="*/ 16 h 17"/>
                <a:gd name="T2" fmla="*/ 0 w 17"/>
                <a:gd name="T3" fmla="*/ 16 h 17"/>
                <a:gd name="T4" fmla="*/ 0 w 17"/>
                <a:gd name="T5" fmla="*/ 16 h 17"/>
                <a:gd name="T6" fmla="*/ 16 w 17"/>
                <a:gd name="T7" fmla="*/ 16 h 17"/>
                <a:gd name="T8" fmla="*/ 16 w 17"/>
                <a:gd name="T9" fmla="*/ 16 h 17"/>
                <a:gd name="T10" fmla="*/ 16 w 17"/>
                <a:gd name="T11" fmla="*/ 16 h 17"/>
                <a:gd name="T12" fmla="*/ 16 w 17"/>
                <a:gd name="T13" fmla="*/ 8 h 17"/>
                <a:gd name="T14" fmla="*/ 16 w 17"/>
                <a:gd name="T15" fmla="*/ 8 h 17"/>
                <a:gd name="T16" fmla="*/ 0 w 17"/>
                <a:gd name="T17" fmla="*/ 0 h 17"/>
                <a:gd name="T18" fmla="*/ 0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0" y="16"/>
                  </a:lnTo>
                  <a:lnTo>
                    <a:pt x="16" y="16"/>
                  </a:lnTo>
                  <a:lnTo>
                    <a:pt x="16" y="8"/>
                  </a:lnTo>
                  <a:lnTo>
                    <a:pt x="0" y="0"/>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26" name="Freeform 200">
              <a:extLst>
                <a:ext uri="{FF2B5EF4-FFF2-40B4-BE49-F238E27FC236}">
                  <a16:creationId xmlns:a16="http://schemas.microsoft.com/office/drawing/2014/main" id="{9D29A97F-23D6-47EA-8C0F-A57C9BA3019B}"/>
                </a:ext>
              </a:extLst>
            </p:cNvPr>
            <p:cNvSpPr>
              <a:spLocks/>
            </p:cNvSpPr>
            <p:nvPr/>
          </p:nvSpPr>
          <p:spPr bwMode="auto">
            <a:xfrm>
              <a:off x="3379" y="1925"/>
              <a:ext cx="1" cy="17"/>
            </a:xfrm>
            <a:custGeom>
              <a:avLst/>
              <a:gdLst>
                <a:gd name="T0" fmla="*/ 0 w 1"/>
                <a:gd name="T1" fmla="*/ 16 h 17"/>
                <a:gd name="T2" fmla="*/ 0 w 1"/>
                <a:gd name="T3" fmla="*/ 16 h 17"/>
                <a:gd name="T4" fmla="*/ 0 w 1"/>
                <a:gd name="T5" fmla="*/ 16 h 17"/>
                <a:gd name="T6" fmla="*/ 0 w 1"/>
                <a:gd name="T7" fmla="*/ 16 h 17"/>
                <a:gd name="T8" fmla="*/ 0 w 1"/>
                <a:gd name="T9" fmla="*/ 8 h 17"/>
                <a:gd name="T10" fmla="*/ 0 w 1"/>
                <a:gd name="T11" fmla="*/ 0 h 17"/>
                <a:gd name="T12" fmla="*/ 0 w 1"/>
                <a:gd name="T13" fmla="*/ 8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6"/>
                  </a:lnTo>
                  <a:lnTo>
                    <a:pt x="0" y="8"/>
                  </a:lnTo>
                  <a:lnTo>
                    <a:pt x="0" y="0"/>
                  </a:lnTo>
                  <a:lnTo>
                    <a:pt x="0" y="8"/>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27" name="Freeform 201">
              <a:extLst>
                <a:ext uri="{FF2B5EF4-FFF2-40B4-BE49-F238E27FC236}">
                  <a16:creationId xmlns:a16="http://schemas.microsoft.com/office/drawing/2014/main" id="{90C56D56-16D9-4A51-9030-045AC5E328FF}"/>
                </a:ext>
              </a:extLst>
            </p:cNvPr>
            <p:cNvSpPr>
              <a:spLocks/>
            </p:cNvSpPr>
            <p:nvPr/>
          </p:nvSpPr>
          <p:spPr bwMode="auto">
            <a:xfrm>
              <a:off x="3359" y="1925"/>
              <a:ext cx="17" cy="1"/>
            </a:xfrm>
            <a:custGeom>
              <a:avLst/>
              <a:gdLst>
                <a:gd name="T0" fmla="*/ 16 w 17"/>
                <a:gd name="T1" fmla="*/ 0 h 1"/>
                <a:gd name="T2" fmla="*/ 16 w 17"/>
                <a:gd name="T3" fmla="*/ 0 h 1"/>
                <a:gd name="T4" fmla="*/ 16 w 17"/>
                <a:gd name="T5" fmla="*/ 0 h 1"/>
                <a:gd name="T6" fmla="*/ 0 w 17"/>
                <a:gd name="T7" fmla="*/ 0 h 1"/>
                <a:gd name="T8" fmla="*/ 0 w 17"/>
                <a:gd name="T9" fmla="*/ 0 h 1"/>
                <a:gd name="T10" fmla="*/ 0 w 17"/>
                <a:gd name="T11" fmla="*/ 0 h 1"/>
                <a:gd name="T12" fmla="*/ 0 w 17"/>
                <a:gd name="T13" fmla="*/ 0 h 1"/>
                <a:gd name="T14" fmla="*/ 0 w 17"/>
                <a:gd name="T15" fmla="*/ 0 h 1"/>
                <a:gd name="T16" fmla="*/ 16 w 1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
                <a:gd name="T29" fmla="*/ 17 w 1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
                  <a:moveTo>
                    <a:pt x="16" y="0"/>
                  </a:moveTo>
                  <a:lnTo>
                    <a:pt x="16" y="0"/>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28" name="Freeform 202">
              <a:extLst>
                <a:ext uri="{FF2B5EF4-FFF2-40B4-BE49-F238E27FC236}">
                  <a16:creationId xmlns:a16="http://schemas.microsoft.com/office/drawing/2014/main" id="{8DAFA177-93DD-4AFE-A1B5-3C162345C644}"/>
                </a:ext>
              </a:extLst>
            </p:cNvPr>
            <p:cNvSpPr>
              <a:spLocks/>
            </p:cNvSpPr>
            <p:nvPr/>
          </p:nvSpPr>
          <p:spPr bwMode="auto">
            <a:xfrm>
              <a:off x="3366" y="1921"/>
              <a:ext cx="17" cy="17"/>
            </a:xfrm>
            <a:custGeom>
              <a:avLst/>
              <a:gdLst>
                <a:gd name="T0" fmla="*/ 16 w 17"/>
                <a:gd name="T1" fmla="*/ 0 h 17"/>
                <a:gd name="T2" fmla="*/ 16 w 17"/>
                <a:gd name="T3" fmla="*/ 0 h 17"/>
                <a:gd name="T4" fmla="*/ 0 w 17"/>
                <a:gd name="T5" fmla="*/ 16 h 17"/>
                <a:gd name="T6" fmla="*/ 0 w 17"/>
                <a:gd name="T7" fmla="*/ 16 h 17"/>
                <a:gd name="T8" fmla="*/ 0 w 17"/>
                <a:gd name="T9" fmla="*/ 0 h 17"/>
                <a:gd name="T10" fmla="*/ 0 w 17"/>
                <a:gd name="T11" fmla="*/ 0 h 17"/>
                <a:gd name="T12" fmla="*/ 16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16" y="0"/>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29" name="Freeform 203">
              <a:extLst>
                <a:ext uri="{FF2B5EF4-FFF2-40B4-BE49-F238E27FC236}">
                  <a16:creationId xmlns:a16="http://schemas.microsoft.com/office/drawing/2014/main" id="{86C15B61-B17F-4525-A6D4-57A45901D151}"/>
                </a:ext>
              </a:extLst>
            </p:cNvPr>
            <p:cNvSpPr>
              <a:spLocks/>
            </p:cNvSpPr>
            <p:nvPr/>
          </p:nvSpPr>
          <p:spPr bwMode="auto">
            <a:xfrm>
              <a:off x="3367" y="1928"/>
              <a:ext cx="17" cy="17"/>
            </a:xfrm>
            <a:custGeom>
              <a:avLst/>
              <a:gdLst>
                <a:gd name="T0" fmla="*/ 0 w 17"/>
                <a:gd name="T1" fmla="*/ 8 h 17"/>
                <a:gd name="T2" fmla="*/ 16 w 17"/>
                <a:gd name="T3" fmla="*/ 16 h 17"/>
                <a:gd name="T4" fmla="*/ 0 w 17"/>
                <a:gd name="T5" fmla="*/ 16 h 17"/>
                <a:gd name="T6" fmla="*/ 0 w 17"/>
                <a:gd name="T7" fmla="*/ 8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16"/>
                  </a:lnTo>
                  <a:lnTo>
                    <a:pt x="0" y="16"/>
                  </a:lnTo>
                  <a:lnTo>
                    <a:pt x="0" y="8"/>
                  </a:lnTo>
                  <a:lnTo>
                    <a:pt x="0" y="0"/>
                  </a:lnTo>
                  <a:lnTo>
                    <a:pt x="0" y="8"/>
                  </a:lnTo>
                </a:path>
              </a:pathLst>
            </a:custGeom>
            <a:solidFill>
              <a:srgbClr val="CCFFFF"/>
            </a:solidFill>
            <a:ln w="12700">
              <a:solidFill>
                <a:srgbClr val="FFFF00"/>
              </a:solidFill>
              <a:round/>
              <a:headEnd/>
              <a:tailEnd/>
            </a:ln>
          </p:spPr>
          <p:txBody>
            <a:bodyPr/>
            <a:lstStyle/>
            <a:p>
              <a:endParaRPr lang="zh-CN" altLang="en-US"/>
            </a:p>
          </p:txBody>
        </p:sp>
        <p:sp>
          <p:nvSpPr>
            <p:cNvPr id="61530" name="Freeform 204">
              <a:extLst>
                <a:ext uri="{FF2B5EF4-FFF2-40B4-BE49-F238E27FC236}">
                  <a16:creationId xmlns:a16="http://schemas.microsoft.com/office/drawing/2014/main" id="{A5FB7186-42A7-474D-8EC0-FD93BC7CABC1}"/>
                </a:ext>
              </a:extLst>
            </p:cNvPr>
            <p:cNvSpPr>
              <a:spLocks/>
            </p:cNvSpPr>
            <p:nvPr/>
          </p:nvSpPr>
          <p:spPr bwMode="auto">
            <a:xfrm>
              <a:off x="3372" y="1910"/>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31" name="Freeform 205">
              <a:extLst>
                <a:ext uri="{FF2B5EF4-FFF2-40B4-BE49-F238E27FC236}">
                  <a16:creationId xmlns:a16="http://schemas.microsoft.com/office/drawing/2014/main" id="{77EFE17D-E912-412F-839C-107281C15353}"/>
                </a:ext>
              </a:extLst>
            </p:cNvPr>
            <p:cNvSpPr>
              <a:spLocks/>
            </p:cNvSpPr>
            <p:nvPr/>
          </p:nvSpPr>
          <p:spPr bwMode="auto">
            <a:xfrm>
              <a:off x="3375" y="1913"/>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32" name="Freeform 206">
              <a:extLst>
                <a:ext uri="{FF2B5EF4-FFF2-40B4-BE49-F238E27FC236}">
                  <a16:creationId xmlns:a16="http://schemas.microsoft.com/office/drawing/2014/main" id="{979A6B39-D7AC-430C-9163-33D2D15F9FED}"/>
                </a:ext>
              </a:extLst>
            </p:cNvPr>
            <p:cNvSpPr>
              <a:spLocks/>
            </p:cNvSpPr>
            <p:nvPr/>
          </p:nvSpPr>
          <p:spPr bwMode="auto">
            <a:xfrm>
              <a:off x="3373" y="1921"/>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CCFFFF"/>
            </a:solidFill>
            <a:ln w="12700">
              <a:solidFill>
                <a:srgbClr val="FFFF00"/>
              </a:solidFill>
              <a:round/>
              <a:headEnd/>
              <a:tailEnd/>
            </a:ln>
          </p:spPr>
          <p:txBody>
            <a:bodyPr/>
            <a:lstStyle/>
            <a:p>
              <a:endParaRPr lang="zh-CN" altLang="en-US"/>
            </a:p>
          </p:txBody>
        </p:sp>
        <p:sp>
          <p:nvSpPr>
            <p:cNvPr id="61533" name="Freeform 207">
              <a:extLst>
                <a:ext uri="{FF2B5EF4-FFF2-40B4-BE49-F238E27FC236}">
                  <a16:creationId xmlns:a16="http://schemas.microsoft.com/office/drawing/2014/main" id="{B6D36284-5B44-4A56-8711-348D6847BD1E}"/>
                </a:ext>
              </a:extLst>
            </p:cNvPr>
            <p:cNvSpPr>
              <a:spLocks/>
            </p:cNvSpPr>
            <p:nvPr/>
          </p:nvSpPr>
          <p:spPr bwMode="auto">
            <a:xfrm>
              <a:off x="3318" y="1696"/>
              <a:ext cx="224" cy="162"/>
            </a:xfrm>
            <a:custGeom>
              <a:avLst/>
              <a:gdLst>
                <a:gd name="T0" fmla="*/ 13 w 224"/>
                <a:gd name="T1" fmla="*/ 19 h 162"/>
                <a:gd name="T2" fmla="*/ 24 w 224"/>
                <a:gd name="T3" fmla="*/ 21 h 162"/>
                <a:gd name="T4" fmla="*/ 24 w 224"/>
                <a:gd name="T5" fmla="*/ 12 h 162"/>
                <a:gd name="T6" fmla="*/ 30 w 224"/>
                <a:gd name="T7" fmla="*/ 5 h 162"/>
                <a:gd name="T8" fmla="*/ 49 w 224"/>
                <a:gd name="T9" fmla="*/ 2 h 162"/>
                <a:gd name="T10" fmla="*/ 50 w 224"/>
                <a:gd name="T11" fmla="*/ 12 h 162"/>
                <a:gd name="T12" fmla="*/ 56 w 224"/>
                <a:gd name="T13" fmla="*/ 19 h 162"/>
                <a:gd name="T14" fmla="*/ 68 w 224"/>
                <a:gd name="T15" fmla="*/ 24 h 162"/>
                <a:gd name="T16" fmla="*/ 76 w 224"/>
                <a:gd name="T17" fmla="*/ 24 h 162"/>
                <a:gd name="T18" fmla="*/ 91 w 224"/>
                <a:gd name="T19" fmla="*/ 25 h 162"/>
                <a:gd name="T20" fmla="*/ 106 w 224"/>
                <a:gd name="T21" fmla="*/ 22 h 162"/>
                <a:gd name="T22" fmla="*/ 121 w 224"/>
                <a:gd name="T23" fmla="*/ 30 h 162"/>
                <a:gd name="T24" fmla="*/ 125 w 224"/>
                <a:gd name="T25" fmla="*/ 40 h 162"/>
                <a:gd name="T26" fmla="*/ 134 w 224"/>
                <a:gd name="T27" fmla="*/ 47 h 162"/>
                <a:gd name="T28" fmla="*/ 141 w 224"/>
                <a:gd name="T29" fmla="*/ 54 h 162"/>
                <a:gd name="T30" fmla="*/ 146 w 224"/>
                <a:gd name="T31" fmla="*/ 42 h 162"/>
                <a:gd name="T32" fmla="*/ 153 w 224"/>
                <a:gd name="T33" fmla="*/ 39 h 162"/>
                <a:gd name="T34" fmla="*/ 159 w 224"/>
                <a:gd name="T35" fmla="*/ 54 h 162"/>
                <a:gd name="T36" fmla="*/ 173 w 224"/>
                <a:gd name="T37" fmla="*/ 65 h 162"/>
                <a:gd name="T38" fmla="*/ 178 w 224"/>
                <a:gd name="T39" fmla="*/ 55 h 162"/>
                <a:gd name="T40" fmla="*/ 187 w 224"/>
                <a:gd name="T41" fmla="*/ 48 h 162"/>
                <a:gd name="T42" fmla="*/ 193 w 224"/>
                <a:gd name="T43" fmla="*/ 52 h 162"/>
                <a:gd name="T44" fmla="*/ 198 w 224"/>
                <a:gd name="T45" fmla="*/ 45 h 162"/>
                <a:gd name="T46" fmla="*/ 210 w 224"/>
                <a:gd name="T47" fmla="*/ 58 h 162"/>
                <a:gd name="T48" fmla="*/ 223 w 224"/>
                <a:gd name="T49" fmla="*/ 62 h 162"/>
                <a:gd name="T50" fmla="*/ 214 w 224"/>
                <a:gd name="T51" fmla="*/ 92 h 162"/>
                <a:gd name="T52" fmla="*/ 204 w 224"/>
                <a:gd name="T53" fmla="*/ 83 h 162"/>
                <a:gd name="T54" fmla="*/ 194 w 224"/>
                <a:gd name="T55" fmla="*/ 80 h 162"/>
                <a:gd name="T56" fmla="*/ 186 w 224"/>
                <a:gd name="T57" fmla="*/ 97 h 162"/>
                <a:gd name="T58" fmla="*/ 180 w 224"/>
                <a:gd name="T59" fmla="*/ 109 h 162"/>
                <a:gd name="T60" fmla="*/ 168 w 224"/>
                <a:gd name="T61" fmla="*/ 115 h 162"/>
                <a:gd name="T62" fmla="*/ 168 w 224"/>
                <a:gd name="T63" fmla="*/ 130 h 162"/>
                <a:gd name="T64" fmla="*/ 155 w 224"/>
                <a:gd name="T65" fmla="*/ 135 h 162"/>
                <a:gd name="T66" fmla="*/ 140 w 224"/>
                <a:gd name="T67" fmla="*/ 135 h 162"/>
                <a:gd name="T68" fmla="*/ 133 w 224"/>
                <a:gd name="T69" fmla="*/ 129 h 162"/>
                <a:gd name="T70" fmla="*/ 127 w 224"/>
                <a:gd name="T71" fmla="*/ 143 h 162"/>
                <a:gd name="T72" fmla="*/ 115 w 224"/>
                <a:gd name="T73" fmla="*/ 159 h 162"/>
                <a:gd name="T74" fmla="*/ 110 w 224"/>
                <a:gd name="T75" fmla="*/ 154 h 162"/>
                <a:gd name="T76" fmla="*/ 105 w 224"/>
                <a:gd name="T77" fmla="*/ 147 h 162"/>
                <a:gd name="T78" fmla="*/ 99 w 224"/>
                <a:gd name="T79" fmla="*/ 136 h 162"/>
                <a:gd name="T80" fmla="*/ 97 w 224"/>
                <a:gd name="T81" fmla="*/ 121 h 162"/>
                <a:gd name="T82" fmla="*/ 89 w 224"/>
                <a:gd name="T83" fmla="*/ 113 h 162"/>
                <a:gd name="T84" fmla="*/ 82 w 224"/>
                <a:gd name="T85" fmla="*/ 104 h 162"/>
                <a:gd name="T86" fmla="*/ 77 w 224"/>
                <a:gd name="T87" fmla="*/ 99 h 162"/>
                <a:gd name="T88" fmla="*/ 71 w 224"/>
                <a:gd name="T89" fmla="*/ 99 h 162"/>
                <a:gd name="T90" fmla="*/ 65 w 224"/>
                <a:gd name="T91" fmla="*/ 93 h 162"/>
                <a:gd name="T92" fmla="*/ 55 w 224"/>
                <a:gd name="T93" fmla="*/ 89 h 162"/>
                <a:gd name="T94" fmla="*/ 48 w 224"/>
                <a:gd name="T95" fmla="*/ 85 h 162"/>
                <a:gd name="T96" fmla="*/ 45 w 224"/>
                <a:gd name="T97" fmla="*/ 73 h 162"/>
                <a:gd name="T98" fmla="*/ 37 w 224"/>
                <a:gd name="T99" fmla="*/ 58 h 162"/>
                <a:gd name="T100" fmla="*/ 19 w 224"/>
                <a:gd name="T101" fmla="*/ 67 h 162"/>
                <a:gd name="T102" fmla="*/ 18 w 224"/>
                <a:gd name="T103" fmla="*/ 59 h 162"/>
                <a:gd name="T104" fmla="*/ 12 w 224"/>
                <a:gd name="T105" fmla="*/ 45 h 162"/>
                <a:gd name="T106" fmla="*/ 15 w 224"/>
                <a:gd name="T107" fmla="*/ 36 h 162"/>
                <a:gd name="T108" fmla="*/ 7 w 224"/>
                <a:gd name="T109" fmla="*/ 25 h 1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4"/>
                <a:gd name="T166" fmla="*/ 0 h 162"/>
                <a:gd name="T167" fmla="*/ 224 w 224"/>
                <a:gd name="T168" fmla="*/ 162 h 1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4" h="162">
                  <a:moveTo>
                    <a:pt x="1" y="21"/>
                  </a:moveTo>
                  <a:lnTo>
                    <a:pt x="1" y="21"/>
                  </a:lnTo>
                  <a:lnTo>
                    <a:pt x="2" y="18"/>
                  </a:lnTo>
                  <a:lnTo>
                    <a:pt x="1" y="14"/>
                  </a:lnTo>
                  <a:lnTo>
                    <a:pt x="12" y="19"/>
                  </a:lnTo>
                  <a:lnTo>
                    <a:pt x="13" y="19"/>
                  </a:lnTo>
                  <a:lnTo>
                    <a:pt x="13" y="18"/>
                  </a:lnTo>
                  <a:lnTo>
                    <a:pt x="16" y="17"/>
                  </a:lnTo>
                  <a:lnTo>
                    <a:pt x="19" y="19"/>
                  </a:lnTo>
                  <a:lnTo>
                    <a:pt x="21" y="20"/>
                  </a:lnTo>
                  <a:lnTo>
                    <a:pt x="22" y="21"/>
                  </a:lnTo>
                  <a:lnTo>
                    <a:pt x="24" y="21"/>
                  </a:lnTo>
                  <a:lnTo>
                    <a:pt x="26" y="20"/>
                  </a:lnTo>
                  <a:lnTo>
                    <a:pt x="25" y="20"/>
                  </a:lnTo>
                  <a:lnTo>
                    <a:pt x="25" y="19"/>
                  </a:lnTo>
                  <a:lnTo>
                    <a:pt x="24" y="18"/>
                  </a:lnTo>
                  <a:lnTo>
                    <a:pt x="25" y="15"/>
                  </a:lnTo>
                  <a:lnTo>
                    <a:pt x="24" y="12"/>
                  </a:lnTo>
                  <a:lnTo>
                    <a:pt x="24" y="11"/>
                  </a:lnTo>
                  <a:lnTo>
                    <a:pt x="24" y="10"/>
                  </a:lnTo>
                  <a:lnTo>
                    <a:pt x="25" y="9"/>
                  </a:lnTo>
                  <a:lnTo>
                    <a:pt x="29" y="9"/>
                  </a:lnTo>
                  <a:lnTo>
                    <a:pt x="30" y="7"/>
                  </a:lnTo>
                  <a:lnTo>
                    <a:pt x="30" y="5"/>
                  </a:lnTo>
                  <a:lnTo>
                    <a:pt x="31" y="3"/>
                  </a:lnTo>
                  <a:lnTo>
                    <a:pt x="37" y="3"/>
                  </a:lnTo>
                  <a:lnTo>
                    <a:pt x="41" y="2"/>
                  </a:lnTo>
                  <a:lnTo>
                    <a:pt x="44" y="1"/>
                  </a:lnTo>
                  <a:lnTo>
                    <a:pt x="45" y="0"/>
                  </a:lnTo>
                  <a:lnTo>
                    <a:pt x="49" y="2"/>
                  </a:lnTo>
                  <a:lnTo>
                    <a:pt x="49" y="4"/>
                  </a:lnTo>
                  <a:lnTo>
                    <a:pt x="49" y="7"/>
                  </a:lnTo>
                  <a:lnTo>
                    <a:pt x="49" y="9"/>
                  </a:lnTo>
                  <a:lnTo>
                    <a:pt x="49" y="10"/>
                  </a:lnTo>
                  <a:lnTo>
                    <a:pt x="49" y="12"/>
                  </a:lnTo>
                  <a:lnTo>
                    <a:pt x="50" y="12"/>
                  </a:lnTo>
                  <a:lnTo>
                    <a:pt x="51" y="12"/>
                  </a:lnTo>
                  <a:lnTo>
                    <a:pt x="51" y="15"/>
                  </a:lnTo>
                  <a:lnTo>
                    <a:pt x="52" y="16"/>
                  </a:lnTo>
                  <a:lnTo>
                    <a:pt x="54" y="19"/>
                  </a:lnTo>
                  <a:lnTo>
                    <a:pt x="55" y="20"/>
                  </a:lnTo>
                  <a:lnTo>
                    <a:pt x="56" y="19"/>
                  </a:lnTo>
                  <a:lnTo>
                    <a:pt x="60" y="21"/>
                  </a:lnTo>
                  <a:lnTo>
                    <a:pt x="61" y="24"/>
                  </a:lnTo>
                  <a:lnTo>
                    <a:pt x="62" y="24"/>
                  </a:lnTo>
                  <a:lnTo>
                    <a:pt x="64" y="25"/>
                  </a:lnTo>
                  <a:lnTo>
                    <a:pt x="66" y="25"/>
                  </a:lnTo>
                  <a:lnTo>
                    <a:pt x="68" y="24"/>
                  </a:lnTo>
                  <a:lnTo>
                    <a:pt x="70" y="24"/>
                  </a:lnTo>
                  <a:lnTo>
                    <a:pt x="71" y="24"/>
                  </a:lnTo>
                  <a:lnTo>
                    <a:pt x="71" y="21"/>
                  </a:lnTo>
                  <a:lnTo>
                    <a:pt x="74" y="22"/>
                  </a:lnTo>
                  <a:lnTo>
                    <a:pt x="75" y="24"/>
                  </a:lnTo>
                  <a:lnTo>
                    <a:pt x="76" y="24"/>
                  </a:lnTo>
                  <a:lnTo>
                    <a:pt x="82" y="22"/>
                  </a:lnTo>
                  <a:lnTo>
                    <a:pt x="83" y="20"/>
                  </a:lnTo>
                  <a:lnTo>
                    <a:pt x="87" y="18"/>
                  </a:lnTo>
                  <a:lnTo>
                    <a:pt x="88" y="21"/>
                  </a:lnTo>
                  <a:lnTo>
                    <a:pt x="89" y="24"/>
                  </a:lnTo>
                  <a:lnTo>
                    <a:pt x="91" y="25"/>
                  </a:lnTo>
                  <a:lnTo>
                    <a:pt x="93" y="27"/>
                  </a:lnTo>
                  <a:lnTo>
                    <a:pt x="96" y="27"/>
                  </a:lnTo>
                  <a:lnTo>
                    <a:pt x="99" y="28"/>
                  </a:lnTo>
                  <a:lnTo>
                    <a:pt x="100" y="28"/>
                  </a:lnTo>
                  <a:lnTo>
                    <a:pt x="102" y="27"/>
                  </a:lnTo>
                  <a:lnTo>
                    <a:pt x="106" y="22"/>
                  </a:lnTo>
                  <a:lnTo>
                    <a:pt x="108" y="22"/>
                  </a:lnTo>
                  <a:lnTo>
                    <a:pt x="112" y="24"/>
                  </a:lnTo>
                  <a:lnTo>
                    <a:pt x="115" y="25"/>
                  </a:lnTo>
                  <a:lnTo>
                    <a:pt x="117" y="25"/>
                  </a:lnTo>
                  <a:lnTo>
                    <a:pt x="118" y="26"/>
                  </a:lnTo>
                  <a:lnTo>
                    <a:pt x="121" y="30"/>
                  </a:lnTo>
                  <a:lnTo>
                    <a:pt x="120" y="32"/>
                  </a:lnTo>
                  <a:lnTo>
                    <a:pt x="120" y="33"/>
                  </a:lnTo>
                  <a:lnTo>
                    <a:pt x="121" y="36"/>
                  </a:lnTo>
                  <a:lnTo>
                    <a:pt x="122" y="40"/>
                  </a:lnTo>
                  <a:lnTo>
                    <a:pt x="123" y="41"/>
                  </a:lnTo>
                  <a:lnTo>
                    <a:pt x="125" y="40"/>
                  </a:lnTo>
                  <a:lnTo>
                    <a:pt x="128" y="38"/>
                  </a:lnTo>
                  <a:lnTo>
                    <a:pt x="130" y="39"/>
                  </a:lnTo>
                  <a:lnTo>
                    <a:pt x="134" y="41"/>
                  </a:lnTo>
                  <a:lnTo>
                    <a:pt x="132" y="42"/>
                  </a:lnTo>
                  <a:lnTo>
                    <a:pt x="132" y="43"/>
                  </a:lnTo>
                  <a:lnTo>
                    <a:pt x="134" y="47"/>
                  </a:lnTo>
                  <a:lnTo>
                    <a:pt x="136" y="49"/>
                  </a:lnTo>
                  <a:lnTo>
                    <a:pt x="136" y="50"/>
                  </a:lnTo>
                  <a:lnTo>
                    <a:pt x="137" y="51"/>
                  </a:lnTo>
                  <a:lnTo>
                    <a:pt x="139" y="51"/>
                  </a:lnTo>
                  <a:lnTo>
                    <a:pt x="140" y="53"/>
                  </a:lnTo>
                  <a:lnTo>
                    <a:pt x="141" y="54"/>
                  </a:lnTo>
                  <a:lnTo>
                    <a:pt x="142" y="54"/>
                  </a:lnTo>
                  <a:lnTo>
                    <a:pt x="144" y="53"/>
                  </a:lnTo>
                  <a:lnTo>
                    <a:pt x="147" y="51"/>
                  </a:lnTo>
                  <a:lnTo>
                    <a:pt x="147" y="48"/>
                  </a:lnTo>
                  <a:lnTo>
                    <a:pt x="147" y="44"/>
                  </a:lnTo>
                  <a:lnTo>
                    <a:pt x="146" y="42"/>
                  </a:lnTo>
                  <a:lnTo>
                    <a:pt x="148" y="40"/>
                  </a:lnTo>
                  <a:lnTo>
                    <a:pt x="148" y="38"/>
                  </a:lnTo>
                  <a:lnTo>
                    <a:pt x="149" y="36"/>
                  </a:lnTo>
                  <a:lnTo>
                    <a:pt x="150" y="36"/>
                  </a:lnTo>
                  <a:lnTo>
                    <a:pt x="152" y="38"/>
                  </a:lnTo>
                  <a:lnTo>
                    <a:pt x="153" y="39"/>
                  </a:lnTo>
                  <a:lnTo>
                    <a:pt x="153" y="42"/>
                  </a:lnTo>
                  <a:lnTo>
                    <a:pt x="153" y="46"/>
                  </a:lnTo>
                  <a:lnTo>
                    <a:pt x="153" y="47"/>
                  </a:lnTo>
                  <a:lnTo>
                    <a:pt x="155" y="49"/>
                  </a:lnTo>
                  <a:lnTo>
                    <a:pt x="157" y="52"/>
                  </a:lnTo>
                  <a:lnTo>
                    <a:pt x="159" y="54"/>
                  </a:lnTo>
                  <a:lnTo>
                    <a:pt x="161" y="56"/>
                  </a:lnTo>
                  <a:lnTo>
                    <a:pt x="163" y="57"/>
                  </a:lnTo>
                  <a:lnTo>
                    <a:pt x="164" y="59"/>
                  </a:lnTo>
                  <a:lnTo>
                    <a:pt x="167" y="65"/>
                  </a:lnTo>
                  <a:lnTo>
                    <a:pt x="171" y="65"/>
                  </a:lnTo>
                  <a:lnTo>
                    <a:pt x="173" y="65"/>
                  </a:lnTo>
                  <a:lnTo>
                    <a:pt x="175" y="62"/>
                  </a:lnTo>
                  <a:lnTo>
                    <a:pt x="176" y="62"/>
                  </a:lnTo>
                  <a:lnTo>
                    <a:pt x="173" y="59"/>
                  </a:lnTo>
                  <a:lnTo>
                    <a:pt x="173" y="58"/>
                  </a:lnTo>
                  <a:lnTo>
                    <a:pt x="174" y="57"/>
                  </a:lnTo>
                  <a:lnTo>
                    <a:pt x="178" y="55"/>
                  </a:lnTo>
                  <a:lnTo>
                    <a:pt x="179" y="54"/>
                  </a:lnTo>
                  <a:lnTo>
                    <a:pt x="181" y="52"/>
                  </a:lnTo>
                  <a:lnTo>
                    <a:pt x="185" y="52"/>
                  </a:lnTo>
                  <a:lnTo>
                    <a:pt x="185" y="50"/>
                  </a:lnTo>
                  <a:lnTo>
                    <a:pt x="185" y="49"/>
                  </a:lnTo>
                  <a:lnTo>
                    <a:pt x="187" y="48"/>
                  </a:lnTo>
                  <a:lnTo>
                    <a:pt x="188" y="47"/>
                  </a:lnTo>
                  <a:lnTo>
                    <a:pt x="189" y="47"/>
                  </a:lnTo>
                  <a:lnTo>
                    <a:pt x="191" y="49"/>
                  </a:lnTo>
                  <a:lnTo>
                    <a:pt x="191" y="50"/>
                  </a:lnTo>
                  <a:lnTo>
                    <a:pt x="191" y="51"/>
                  </a:lnTo>
                  <a:lnTo>
                    <a:pt x="193" y="52"/>
                  </a:lnTo>
                  <a:lnTo>
                    <a:pt x="194" y="52"/>
                  </a:lnTo>
                  <a:lnTo>
                    <a:pt x="194" y="50"/>
                  </a:lnTo>
                  <a:lnTo>
                    <a:pt x="195" y="49"/>
                  </a:lnTo>
                  <a:lnTo>
                    <a:pt x="195" y="47"/>
                  </a:lnTo>
                  <a:lnTo>
                    <a:pt x="197" y="45"/>
                  </a:lnTo>
                  <a:lnTo>
                    <a:pt x="198" y="45"/>
                  </a:lnTo>
                  <a:lnTo>
                    <a:pt x="198" y="48"/>
                  </a:lnTo>
                  <a:lnTo>
                    <a:pt x="200" y="51"/>
                  </a:lnTo>
                  <a:lnTo>
                    <a:pt x="201" y="54"/>
                  </a:lnTo>
                  <a:lnTo>
                    <a:pt x="203" y="55"/>
                  </a:lnTo>
                  <a:lnTo>
                    <a:pt x="207" y="57"/>
                  </a:lnTo>
                  <a:lnTo>
                    <a:pt x="210" y="58"/>
                  </a:lnTo>
                  <a:lnTo>
                    <a:pt x="211" y="59"/>
                  </a:lnTo>
                  <a:lnTo>
                    <a:pt x="213" y="59"/>
                  </a:lnTo>
                  <a:lnTo>
                    <a:pt x="215" y="58"/>
                  </a:lnTo>
                  <a:lnTo>
                    <a:pt x="219" y="59"/>
                  </a:lnTo>
                  <a:lnTo>
                    <a:pt x="222" y="57"/>
                  </a:lnTo>
                  <a:lnTo>
                    <a:pt x="223" y="62"/>
                  </a:lnTo>
                  <a:lnTo>
                    <a:pt x="223" y="75"/>
                  </a:lnTo>
                  <a:lnTo>
                    <a:pt x="216" y="77"/>
                  </a:lnTo>
                  <a:lnTo>
                    <a:pt x="209" y="83"/>
                  </a:lnTo>
                  <a:lnTo>
                    <a:pt x="210" y="84"/>
                  </a:lnTo>
                  <a:lnTo>
                    <a:pt x="212" y="86"/>
                  </a:lnTo>
                  <a:lnTo>
                    <a:pt x="214" y="92"/>
                  </a:lnTo>
                  <a:lnTo>
                    <a:pt x="212" y="92"/>
                  </a:lnTo>
                  <a:lnTo>
                    <a:pt x="211" y="89"/>
                  </a:lnTo>
                  <a:lnTo>
                    <a:pt x="210" y="87"/>
                  </a:lnTo>
                  <a:lnTo>
                    <a:pt x="210" y="89"/>
                  </a:lnTo>
                  <a:lnTo>
                    <a:pt x="206" y="86"/>
                  </a:lnTo>
                  <a:lnTo>
                    <a:pt x="204" y="83"/>
                  </a:lnTo>
                  <a:lnTo>
                    <a:pt x="203" y="80"/>
                  </a:lnTo>
                  <a:lnTo>
                    <a:pt x="202" y="80"/>
                  </a:lnTo>
                  <a:lnTo>
                    <a:pt x="199" y="80"/>
                  </a:lnTo>
                  <a:lnTo>
                    <a:pt x="199" y="78"/>
                  </a:lnTo>
                  <a:lnTo>
                    <a:pt x="194" y="78"/>
                  </a:lnTo>
                  <a:lnTo>
                    <a:pt x="194" y="80"/>
                  </a:lnTo>
                  <a:lnTo>
                    <a:pt x="194" y="89"/>
                  </a:lnTo>
                  <a:lnTo>
                    <a:pt x="195" y="96"/>
                  </a:lnTo>
                  <a:lnTo>
                    <a:pt x="191" y="96"/>
                  </a:lnTo>
                  <a:lnTo>
                    <a:pt x="190" y="98"/>
                  </a:lnTo>
                  <a:lnTo>
                    <a:pt x="187" y="97"/>
                  </a:lnTo>
                  <a:lnTo>
                    <a:pt x="186" y="97"/>
                  </a:lnTo>
                  <a:lnTo>
                    <a:pt x="185" y="98"/>
                  </a:lnTo>
                  <a:lnTo>
                    <a:pt x="185" y="101"/>
                  </a:lnTo>
                  <a:lnTo>
                    <a:pt x="185" y="105"/>
                  </a:lnTo>
                  <a:lnTo>
                    <a:pt x="183" y="108"/>
                  </a:lnTo>
                  <a:lnTo>
                    <a:pt x="181" y="108"/>
                  </a:lnTo>
                  <a:lnTo>
                    <a:pt x="180" y="109"/>
                  </a:lnTo>
                  <a:lnTo>
                    <a:pt x="178" y="110"/>
                  </a:lnTo>
                  <a:lnTo>
                    <a:pt x="178" y="112"/>
                  </a:lnTo>
                  <a:lnTo>
                    <a:pt x="173" y="113"/>
                  </a:lnTo>
                  <a:lnTo>
                    <a:pt x="170" y="115"/>
                  </a:lnTo>
                  <a:lnTo>
                    <a:pt x="169" y="115"/>
                  </a:lnTo>
                  <a:lnTo>
                    <a:pt x="168" y="115"/>
                  </a:lnTo>
                  <a:lnTo>
                    <a:pt x="160" y="117"/>
                  </a:lnTo>
                  <a:lnTo>
                    <a:pt x="161" y="119"/>
                  </a:lnTo>
                  <a:lnTo>
                    <a:pt x="161" y="123"/>
                  </a:lnTo>
                  <a:lnTo>
                    <a:pt x="164" y="126"/>
                  </a:lnTo>
                  <a:lnTo>
                    <a:pt x="167" y="128"/>
                  </a:lnTo>
                  <a:lnTo>
                    <a:pt x="168" y="130"/>
                  </a:lnTo>
                  <a:lnTo>
                    <a:pt x="166" y="134"/>
                  </a:lnTo>
                  <a:lnTo>
                    <a:pt x="165" y="135"/>
                  </a:lnTo>
                  <a:lnTo>
                    <a:pt x="161" y="135"/>
                  </a:lnTo>
                  <a:lnTo>
                    <a:pt x="161" y="134"/>
                  </a:lnTo>
                  <a:lnTo>
                    <a:pt x="159" y="135"/>
                  </a:lnTo>
                  <a:lnTo>
                    <a:pt x="155" y="135"/>
                  </a:lnTo>
                  <a:lnTo>
                    <a:pt x="150" y="135"/>
                  </a:lnTo>
                  <a:lnTo>
                    <a:pt x="147" y="135"/>
                  </a:lnTo>
                  <a:lnTo>
                    <a:pt x="144" y="136"/>
                  </a:lnTo>
                  <a:lnTo>
                    <a:pt x="144" y="135"/>
                  </a:lnTo>
                  <a:lnTo>
                    <a:pt x="143" y="135"/>
                  </a:lnTo>
                  <a:lnTo>
                    <a:pt x="140" y="135"/>
                  </a:lnTo>
                  <a:lnTo>
                    <a:pt x="141" y="133"/>
                  </a:lnTo>
                  <a:lnTo>
                    <a:pt x="138" y="132"/>
                  </a:lnTo>
                  <a:lnTo>
                    <a:pt x="139" y="130"/>
                  </a:lnTo>
                  <a:lnTo>
                    <a:pt x="136" y="128"/>
                  </a:lnTo>
                  <a:lnTo>
                    <a:pt x="134" y="127"/>
                  </a:lnTo>
                  <a:lnTo>
                    <a:pt x="133" y="129"/>
                  </a:lnTo>
                  <a:lnTo>
                    <a:pt x="132" y="131"/>
                  </a:lnTo>
                  <a:lnTo>
                    <a:pt x="129" y="130"/>
                  </a:lnTo>
                  <a:lnTo>
                    <a:pt x="130" y="132"/>
                  </a:lnTo>
                  <a:lnTo>
                    <a:pt x="127" y="135"/>
                  </a:lnTo>
                  <a:lnTo>
                    <a:pt x="127" y="137"/>
                  </a:lnTo>
                  <a:lnTo>
                    <a:pt x="127" y="143"/>
                  </a:lnTo>
                  <a:lnTo>
                    <a:pt x="125" y="142"/>
                  </a:lnTo>
                  <a:lnTo>
                    <a:pt x="123" y="150"/>
                  </a:lnTo>
                  <a:lnTo>
                    <a:pt x="119" y="154"/>
                  </a:lnTo>
                  <a:lnTo>
                    <a:pt x="120" y="155"/>
                  </a:lnTo>
                  <a:lnTo>
                    <a:pt x="118" y="159"/>
                  </a:lnTo>
                  <a:lnTo>
                    <a:pt x="115" y="159"/>
                  </a:lnTo>
                  <a:lnTo>
                    <a:pt x="111" y="160"/>
                  </a:lnTo>
                  <a:lnTo>
                    <a:pt x="111" y="161"/>
                  </a:lnTo>
                  <a:lnTo>
                    <a:pt x="108" y="161"/>
                  </a:lnTo>
                  <a:lnTo>
                    <a:pt x="110" y="157"/>
                  </a:lnTo>
                  <a:lnTo>
                    <a:pt x="110" y="156"/>
                  </a:lnTo>
                  <a:lnTo>
                    <a:pt x="110" y="154"/>
                  </a:lnTo>
                  <a:lnTo>
                    <a:pt x="111" y="153"/>
                  </a:lnTo>
                  <a:lnTo>
                    <a:pt x="111" y="152"/>
                  </a:lnTo>
                  <a:lnTo>
                    <a:pt x="110" y="152"/>
                  </a:lnTo>
                  <a:lnTo>
                    <a:pt x="110" y="149"/>
                  </a:lnTo>
                  <a:lnTo>
                    <a:pt x="106" y="147"/>
                  </a:lnTo>
                  <a:lnTo>
                    <a:pt x="105" y="147"/>
                  </a:lnTo>
                  <a:lnTo>
                    <a:pt x="104" y="145"/>
                  </a:lnTo>
                  <a:lnTo>
                    <a:pt x="104" y="144"/>
                  </a:lnTo>
                  <a:lnTo>
                    <a:pt x="102" y="143"/>
                  </a:lnTo>
                  <a:lnTo>
                    <a:pt x="101" y="140"/>
                  </a:lnTo>
                  <a:lnTo>
                    <a:pt x="100" y="137"/>
                  </a:lnTo>
                  <a:lnTo>
                    <a:pt x="99" y="136"/>
                  </a:lnTo>
                  <a:lnTo>
                    <a:pt x="97" y="134"/>
                  </a:lnTo>
                  <a:lnTo>
                    <a:pt x="96" y="130"/>
                  </a:lnTo>
                  <a:lnTo>
                    <a:pt x="97" y="128"/>
                  </a:lnTo>
                  <a:lnTo>
                    <a:pt x="99" y="123"/>
                  </a:lnTo>
                  <a:lnTo>
                    <a:pt x="97" y="122"/>
                  </a:lnTo>
                  <a:lnTo>
                    <a:pt x="97" y="121"/>
                  </a:lnTo>
                  <a:lnTo>
                    <a:pt x="96" y="122"/>
                  </a:lnTo>
                  <a:lnTo>
                    <a:pt x="94" y="120"/>
                  </a:lnTo>
                  <a:lnTo>
                    <a:pt x="94" y="118"/>
                  </a:lnTo>
                  <a:lnTo>
                    <a:pt x="92" y="118"/>
                  </a:lnTo>
                  <a:lnTo>
                    <a:pt x="91" y="116"/>
                  </a:lnTo>
                  <a:lnTo>
                    <a:pt x="89" y="113"/>
                  </a:lnTo>
                  <a:lnTo>
                    <a:pt x="89" y="112"/>
                  </a:lnTo>
                  <a:lnTo>
                    <a:pt x="88" y="109"/>
                  </a:lnTo>
                  <a:lnTo>
                    <a:pt x="87" y="109"/>
                  </a:lnTo>
                  <a:lnTo>
                    <a:pt x="86" y="106"/>
                  </a:lnTo>
                  <a:lnTo>
                    <a:pt x="85" y="104"/>
                  </a:lnTo>
                  <a:lnTo>
                    <a:pt x="82" y="104"/>
                  </a:lnTo>
                  <a:lnTo>
                    <a:pt x="82" y="99"/>
                  </a:lnTo>
                  <a:lnTo>
                    <a:pt x="82" y="96"/>
                  </a:lnTo>
                  <a:lnTo>
                    <a:pt x="81" y="94"/>
                  </a:lnTo>
                  <a:lnTo>
                    <a:pt x="80" y="94"/>
                  </a:lnTo>
                  <a:lnTo>
                    <a:pt x="78" y="96"/>
                  </a:lnTo>
                  <a:lnTo>
                    <a:pt x="77" y="99"/>
                  </a:lnTo>
                  <a:lnTo>
                    <a:pt x="75" y="102"/>
                  </a:lnTo>
                  <a:lnTo>
                    <a:pt x="74" y="105"/>
                  </a:lnTo>
                  <a:lnTo>
                    <a:pt x="73" y="103"/>
                  </a:lnTo>
                  <a:lnTo>
                    <a:pt x="73" y="101"/>
                  </a:lnTo>
                  <a:lnTo>
                    <a:pt x="71" y="100"/>
                  </a:lnTo>
                  <a:lnTo>
                    <a:pt x="71" y="99"/>
                  </a:lnTo>
                  <a:lnTo>
                    <a:pt x="72" y="97"/>
                  </a:lnTo>
                  <a:lnTo>
                    <a:pt x="71" y="97"/>
                  </a:lnTo>
                  <a:lnTo>
                    <a:pt x="69" y="95"/>
                  </a:lnTo>
                  <a:lnTo>
                    <a:pt x="68" y="94"/>
                  </a:lnTo>
                  <a:lnTo>
                    <a:pt x="67" y="93"/>
                  </a:lnTo>
                  <a:lnTo>
                    <a:pt x="65" y="93"/>
                  </a:lnTo>
                  <a:lnTo>
                    <a:pt x="61" y="90"/>
                  </a:lnTo>
                  <a:lnTo>
                    <a:pt x="59" y="90"/>
                  </a:lnTo>
                  <a:lnTo>
                    <a:pt x="58" y="89"/>
                  </a:lnTo>
                  <a:lnTo>
                    <a:pt x="56" y="87"/>
                  </a:lnTo>
                  <a:lnTo>
                    <a:pt x="56" y="88"/>
                  </a:lnTo>
                  <a:lnTo>
                    <a:pt x="55" y="89"/>
                  </a:lnTo>
                  <a:lnTo>
                    <a:pt x="54" y="90"/>
                  </a:lnTo>
                  <a:lnTo>
                    <a:pt x="52" y="90"/>
                  </a:lnTo>
                  <a:lnTo>
                    <a:pt x="47" y="89"/>
                  </a:lnTo>
                  <a:lnTo>
                    <a:pt x="46" y="88"/>
                  </a:lnTo>
                  <a:lnTo>
                    <a:pt x="46" y="86"/>
                  </a:lnTo>
                  <a:lnTo>
                    <a:pt x="48" y="85"/>
                  </a:lnTo>
                  <a:lnTo>
                    <a:pt x="49" y="84"/>
                  </a:lnTo>
                  <a:lnTo>
                    <a:pt x="49" y="83"/>
                  </a:lnTo>
                  <a:lnTo>
                    <a:pt x="49" y="81"/>
                  </a:lnTo>
                  <a:lnTo>
                    <a:pt x="48" y="78"/>
                  </a:lnTo>
                  <a:lnTo>
                    <a:pt x="47" y="76"/>
                  </a:lnTo>
                  <a:lnTo>
                    <a:pt x="45" y="73"/>
                  </a:lnTo>
                  <a:lnTo>
                    <a:pt x="43" y="71"/>
                  </a:lnTo>
                  <a:lnTo>
                    <a:pt x="43" y="70"/>
                  </a:lnTo>
                  <a:lnTo>
                    <a:pt x="44" y="68"/>
                  </a:lnTo>
                  <a:lnTo>
                    <a:pt x="42" y="65"/>
                  </a:lnTo>
                  <a:lnTo>
                    <a:pt x="38" y="59"/>
                  </a:lnTo>
                  <a:lnTo>
                    <a:pt x="37" y="58"/>
                  </a:lnTo>
                  <a:lnTo>
                    <a:pt x="36" y="58"/>
                  </a:lnTo>
                  <a:lnTo>
                    <a:pt x="34" y="59"/>
                  </a:lnTo>
                  <a:lnTo>
                    <a:pt x="32" y="62"/>
                  </a:lnTo>
                  <a:lnTo>
                    <a:pt x="30" y="62"/>
                  </a:lnTo>
                  <a:lnTo>
                    <a:pt x="24" y="68"/>
                  </a:lnTo>
                  <a:lnTo>
                    <a:pt x="19" y="67"/>
                  </a:lnTo>
                  <a:lnTo>
                    <a:pt x="18" y="67"/>
                  </a:lnTo>
                  <a:lnTo>
                    <a:pt x="19" y="65"/>
                  </a:lnTo>
                  <a:lnTo>
                    <a:pt x="19" y="64"/>
                  </a:lnTo>
                  <a:lnTo>
                    <a:pt x="20" y="63"/>
                  </a:lnTo>
                  <a:lnTo>
                    <a:pt x="19" y="62"/>
                  </a:lnTo>
                  <a:lnTo>
                    <a:pt x="18" y="59"/>
                  </a:lnTo>
                  <a:lnTo>
                    <a:pt x="17" y="59"/>
                  </a:lnTo>
                  <a:lnTo>
                    <a:pt x="15" y="56"/>
                  </a:lnTo>
                  <a:lnTo>
                    <a:pt x="13" y="52"/>
                  </a:lnTo>
                  <a:lnTo>
                    <a:pt x="12" y="49"/>
                  </a:lnTo>
                  <a:lnTo>
                    <a:pt x="13" y="47"/>
                  </a:lnTo>
                  <a:lnTo>
                    <a:pt x="12" y="45"/>
                  </a:lnTo>
                  <a:lnTo>
                    <a:pt x="12" y="43"/>
                  </a:lnTo>
                  <a:lnTo>
                    <a:pt x="13" y="42"/>
                  </a:lnTo>
                  <a:lnTo>
                    <a:pt x="15" y="41"/>
                  </a:lnTo>
                  <a:lnTo>
                    <a:pt x="17" y="39"/>
                  </a:lnTo>
                  <a:lnTo>
                    <a:pt x="17" y="38"/>
                  </a:lnTo>
                  <a:lnTo>
                    <a:pt x="15" y="36"/>
                  </a:lnTo>
                  <a:lnTo>
                    <a:pt x="13" y="34"/>
                  </a:lnTo>
                  <a:lnTo>
                    <a:pt x="12" y="32"/>
                  </a:lnTo>
                  <a:lnTo>
                    <a:pt x="12" y="30"/>
                  </a:lnTo>
                  <a:lnTo>
                    <a:pt x="9" y="30"/>
                  </a:lnTo>
                  <a:lnTo>
                    <a:pt x="7" y="28"/>
                  </a:lnTo>
                  <a:lnTo>
                    <a:pt x="7" y="25"/>
                  </a:lnTo>
                  <a:lnTo>
                    <a:pt x="6" y="24"/>
                  </a:lnTo>
                  <a:lnTo>
                    <a:pt x="5" y="24"/>
                  </a:lnTo>
                  <a:lnTo>
                    <a:pt x="2" y="25"/>
                  </a:lnTo>
                  <a:lnTo>
                    <a:pt x="0" y="24"/>
                  </a:lnTo>
                  <a:lnTo>
                    <a:pt x="1" y="21"/>
                  </a:lnTo>
                </a:path>
              </a:pathLst>
            </a:custGeom>
            <a:solidFill>
              <a:srgbClr val="CCFFFF"/>
            </a:solidFill>
            <a:ln w="12700">
              <a:solidFill>
                <a:srgbClr val="FFFF00"/>
              </a:solidFill>
              <a:round/>
              <a:headEnd/>
              <a:tailEnd/>
            </a:ln>
          </p:spPr>
          <p:txBody>
            <a:bodyPr/>
            <a:lstStyle/>
            <a:p>
              <a:endParaRPr lang="zh-CN" altLang="en-US"/>
            </a:p>
          </p:txBody>
        </p:sp>
        <p:sp>
          <p:nvSpPr>
            <p:cNvPr id="61534" name="Freeform 208">
              <a:extLst>
                <a:ext uri="{FF2B5EF4-FFF2-40B4-BE49-F238E27FC236}">
                  <a16:creationId xmlns:a16="http://schemas.microsoft.com/office/drawing/2014/main" id="{14E9EB5F-3535-4B70-BC19-72DF9DCD45C4}"/>
                </a:ext>
              </a:extLst>
            </p:cNvPr>
            <p:cNvSpPr>
              <a:spLocks/>
            </p:cNvSpPr>
            <p:nvPr/>
          </p:nvSpPr>
          <p:spPr bwMode="auto">
            <a:xfrm>
              <a:off x="2955" y="1932"/>
              <a:ext cx="138" cy="257"/>
            </a:xfrm>
            <a:custGeom>
              <a:avLst/>
              <a:gdLst>
                <a:gd name="T0" fmla="*/ 4 w 138"/>
                <a:gd name="T1" fmla="*/ 203 h 257"/>
                <a:gd name="T2" fmla="*/ 3 w 138"/>
                <a:gd name="T3" fmla="*/ 195 h 257"/>
                <a:gd name="T4" fmla="*/ 18 w 138"/>
                <a:gd name="T5" fmla="*/ 194 h 257"/>
                <a:gd name="T6" fmla="*/ 20 w 138"/>
                <a:gd name="T7" fmla="*/ 185 h 257"/>
                <a:gd name="T8" fmla="*/ 25 w 138"/>
                <a:gd name="T9" fmla="*/ 171 h 257"/>
                <a:gd name="T10" fmla="*/ 18 w 138"/>
                <a:gd name="T11" fmla="*/ 157 h 257"/>
                <a:gd name="T12" fmla="*/ 25 w 138"/>
                <a:gd name="T13" fmla="*/ 145 h 257"/>
                <a:gd name="T14" fmla="*/ 35 w 138"/>
                <a:gd name="T15" fmla="*/ 149 h 257"/>
                <a:gd name="T16" fmla="*/ 43 w 138"/>
                <a:gd name="T17" fmla="*/ 151 h 257"/>
                <a:gd name="T18" fmla="*/ 48 w 138"/>
                <a:gd name="T19" fmla="*/ 142 h 257"/>
                <a:gd name="T20" fmla="*/ 58 w 138"/>
                <a:gd name="T21" fmla="*/ 140 h 257"/>
                <a:gd name="T22" fmla="*/ 71 w 138"/>
                <a:gd name="T23" fmla="*/ 136 h 257"/>
                <a:gd name="T24" fmla="*/ 71 w 138"/>
                <a:gd name="T25" fmla="*/ 117 h 257"/>
                <a:gd name="T26" fmla="*/ 73 w 138"/>
                <a:gd name="T27" fmla="*/ 104 h 257"/>
                <a:gd name="T28" fmla="*/ 64 w 138"/>
                <a:gd name="T29" fmla="*/ 99 h 257"/>
                <a:gd name="T30" fmla="*/ 49 w 138"/>
                <a:gd name="T31" fmla="*/ 89 h 257"/>
                <a:gd name="T32" fmla="*/ 41 w 138"/>
                <a:gd name="T33" fmla="*/ 78 h 257"/>
                <a:gd name="T34" fmla="*/ 48 w 138"/>
                <a:gd name="T35" fmla="*/ 59 h 257"/>
                <a:gd name="T36" fmla="*/ 57 w 138"/>
                <a:gd name="T37" fmla="*/ 58 h 257"/>
                <a:gd name="T38" fmla="*/ 67 w 138"/>
                <a:gd name="T39" fmla="*/ 63 h 257"/>
                <a:gd name="T40" fmla="*/ 79 w 138"/>
                <a:gd name="T41" fmla="*/ 50 h 257"/>
                <a:gd name="T42" fmla="*/ 81 w 138"/>
                <a:gd name="T43" fmla="*/ 46 h 257"/>
                <a:gd name="T44" fmla="*/ 91 w 138"/>
                <a:gd name="T45" fmla="*/ 29 h 257"/>
                <a:gd name="T46" fmla="*/ 98 w 138"/>
                <a:gd name="T47" fmla="*/ 22 h 257"/>
                <a:gd name="T48" fmla="*/ 105 w 138"/>
                <a:gd name="T49" fmla="*/ 12 h 257"/>
                <a:gd name="T50" fmla="*/ 113 w 138"/>
                <a:gd name="T51" fmla="*/ 6 h 257"/>
                <a:gd name="T52" fmla="*/ 120 w 138"/>
                <a:gd name="T53" fmla="*/ 11 h 257"/>
                <a:gd name="T54" fmla="*/ 131 w 138"/>
                <a:gd name="T55" fmla="*/ 1 h 257"/>
                <a:gd name="T56" fmla="*/ 136 w 138"/>
                <a:gd name="T57" fmla="*/ 8 h 257"/>
                <a:gd name="T58" fmla="*/ 134 w 138"/>
                <a:gd name="T59" fmla="*/ 18 h 257"/>
                <a:gd name="T60" fmla="*/ 129 w 138"/>
                <a:gd name="T61" fmla="*/ 33 h 257"/>
                <a:gd name="T62" fmla="*/ 121 w 138"/>
                <a:gd name="T63" fmla="*/ 43 h 257"/>
                <a:gd name="T64" fmla="*/ 125 w 138"/>
                <a:gd name="T65" fmla="*/ 59 h 257"/>
                <a:gd name="T66" fmla="*/ 123 w 138"/>
                <a:gd name="T67" fmla="*/ 69 h 257"/>
                <a:gd name="T68" fmla="*/ 117 w 138"/>
                <a:gd name="T69" fmla="*/ 84 h 257"/>
                <a:gd name="T70" fmla="*/ 119 w 138"/>
                <a:gd name="T71" fmla="*/ 96 h 257"/>
                <a:gd name="T72" fmla="*/ 118 w 138"/>
                <a:gd name="T73" fmla="*/ 111 h 257"/>
                <a:gd name="T74" fmla="*/ 122 w 138"/>
                <a:gd name="T75" fmla="*/ 127 h 257"/>
                <a:gd name="T76" fmla="*/ 117 w 138"/>
                <a:gd name="T77" fmla="*/ 140 h 257"/>
                <a:gd name="T78" fmla="*/ 114 w 138"/>
                <a:gd name="T79" fmla="*/ 152 h 257"/>
                <a:gd name="T80" fmla="*/ 117 w 138"/>
                <a:gd name="T81" fmla="*/ 162 h 257"/>
                <a:gd name="T82" fmla="*/ 119 w 138"/>
                <a:gd name="T83" fmla="*/ 173 h 257"/>
                <a:gd name="T84" fmla="*/ 123 w 138"/>
                <a:gd name="T85" fmla="*/ 187 h 257"/>
                <a:gd name="T86" fmla="*/ 134 w 138"/>
                <a:gd name="T87" fmla="*/ 204 h 257"/>
                <a:gd name="T88" fmla="*/ 122 w 138"/>
                <a:gd name="T89" fmla="*/ 206 h 257"/>
                <a:gd name="T90" fmla="*/ 105 w 138"/>
                <a:gd name="T91" fmla="*/ 207 h 257"/>
                <a:gd name="T92" fmla="*/ 98 w 138"/>
                <a:gd name="T93" fmla="*/ 211 h 257"/>
                <a:gd name="T94" fmla="*/ 112 w 138"/>
                <a:gd name="T95" fmla="*/ 221 h 257"/>
                <a:gd name="T96" fmla="*/ 105 w 138"/>
                <a:gd name="T97" fmla="*/ 228 h 257"/>
                <a:gd name="T98" fmla="*/ 95 w 138"/>
                <a:gd name="T99" fmla="*/ 238 h 257"/>
                <a:gd name="T100" fmla="*/ 98 w 138"/>
                <a:gd name="T101" fmla="*/ 252 h 257"/>
                <a:gd name="T102" fmla="*/ 81 w 138"/>
                <a:gd name="T103" fmla="*/ 248 h 257"/>
                <a:gd name="T104" fmla="*/ 68 w 138"/>
                <a:gd name="T105" fmla="*/ 237 h 257"/>
                <a:gd name="T106" fmla="*/ 56 w 138"/>
                <a:gd name="T107" fmla="*/ 239 h 257"/>
                <a:gd name="T108" fmla="*/ 41 w 138"/>
                <a:gd name="T109" fmla="*/ 233 h 257"/>
                <a:gd name="T110" fmla="*/ 34 w 138"/>
                <a:gd name="T111" fmla="*/ 230 h 257"/>
                <a:gd name="T112" fmla="*/ 20 w 138"/>
                <a:gd name="T113" fmla="*/ 224 h 257"/>
                <a:gd name="T114" fmla="*/ 7 w 138"/>
                <a:gd name="T115" fmla="*/ 221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
                <a:gd name="T175" fmla="*/ 0 h 257"/>
                <a:gd name="T176" fmla="*/ 138 w 138"/>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 h="257">
                  <a:moveTo>
                    <a:pt x="0" y="212"/>
                  </a:moveTo>
                  <a:lnTo>
                    <a:pt x="2" y="212"/>
                  </a:lnTo>
                  <a:lnTo>
                    <a:pt x="4" y="211"/>
                  </a:lnTo>
                  <a:lnTo>
                    <a:pt x="5" y="209"/>
                  </a:lnTo>
                  <a:lnTo>
                    <a:pt x="5" y="206"/>
                  </a:lnTo>
                  <a:lnTo>
                    <a:pt x="4" y="204"/>
                  </a:lnTo>
                  <a:lnTo>
                    <a:pt x="4" y="203"/>
                  </a:lnTo>
                  <a:lnTo>
                    <a:pt x="5" y="202"/>
                  </a:lnTo>
                  <a:lnTo>
                    <a:pt x="6" y="203"/>
                  </a:lnTo>
                  <a:lnTo>
                    <a:pt x="5" y="201"/>
                  </a:lnTo>
                  <a:lnTo>
                    <a:pt x="3" y="199"/>
                  </a:lnTo>
                  <a:lnTo>
                    <a:pt x="2" y="198"/>
                  </a:lnTo>
                  <a:lnTo>
                    <a:pt x="2" y="196"/>
                  </a:lnTo>
                  <a:lnTo>
                    <a:pt x="3" y="195"/>
                  </a:lnTo>
                  <a:lnTo>
                    <a:pt x="4" y="194"/>
                  </a:lnTo>
                  <a:lnTo>
                    <a:pt x="6" y="192"/>
                  </a:lnTo>
                  <a:lnTo>
                    <a:pt x="8" y="191"/>
                  </a:lnTo>
                  <a:lnTo>
                    <a:pt x="10" y="193"/>
                  </a:lnTo>
                  <a:lnTo>
                    <a:pt x="14" y="192"/>
                  </a:lnTo>
                  <a:lnTo>
                    <a:pt x="17" y="192"/>
                  </a:lnTo>
                  <a:lnTo>
                    <a:pt x="18" y="194"/>
                  </a:lnTo>
                  <a:lnTo>
                    <a:pt x="21" y="196"/>
                  </a:lnTo>
                  <a:lnTo>
                    <a:pt x="21" y="195"/>
                  </a:lnTo>
                  <a:lnTo>
                    <a:pt x="21" y="194"/>
                  </a:lnTo>
                  <a:lnTo>
                    <a:pt x="21" y="191"/>
                  </a:lnTo>
                  <a:lnTo>
                    <a:pt x="20" y="188"/>
                  </a:lnTo>
                  <a:lnTo>
                    <a:pt x="18" y="187"/>
                  </a:lnTo>
                  <a:lnTo>
                    <a:pt x="20" y="185"/>
                  </a:lnTo>
                  <a:lnTo>
                    <a:pt x="17" y="184"/>
                  </a:lnTo>
                  <a:lnTo>
                    <a:pt x="17" y="183"/>
                  </a:lnTo>
                  <a:lnTo>
                    <a:pt x="20" y="179"/>
                  </a:lnTo>
                  <a:lnTo>
                    <a:pt x="21" y="176"/>
                  </a:lnTo>
                  <a:lnTo>
                    <a:pt x="22" y="176"/>
                  </a:lnTo>
                  <a:lnTo>
                    <a:pt x="22" y="172"/>
                  </a:lnTo>
                  <a:lnTo>
                    <a:pt x="25" y="171"/>
                  </a:lnTo>
                  <a:lnTo>
                    <a:pt x="26" y="168"/>
                  </a:lnTo>
                  <a:lnTo>
                    <a:pt x="23" y="167"/>
                  </a:lnTo>
                  <a:lnTo>
                    <a:pt x="23" y="165"/>
                  </a:lnTo>
                  <a:lnTo>
                    <a:pt x="15" y="161"/>
                  </a:lnTo>
                  <a:lnTo>
                    <a:pt x="15" y="160"/>
                  </a:lnTo>
                  <a:lnTo>
                    <a:pt x="17" y="158"/>
                  </a:lnTo>
                  <a:lnTo>
                    <a:pt x="18" y="157"/>
                  </a:lnTo>
                  <a:lnTo>
                    <a:pt x="21" y="155"/>
                  </a:lnTo>
                  <a:lnTo>
                    <a:pt x="22" y="154"/>
                  </a:lnTo>
                  <a:lnTo>
                    <a:pt x="21" y="147"/>
                  </a:lnTo>
                  <a:lnTo>
                    <a:pt x="22" y="145"/>
                  </a:lnTo>
                  <a:lnTo>
                    <a:pt x="25" y="145"/>
                  </a:lnTo>
                  <a:lnTo>
                    <a:pt x="29" y="145"/>
                  </a:lnTo>
                  <a:lnTo>
                    <a:pt x="31" y="145"/>
                  </a:lnTo>
                  <a:lnTo>
                    <a:pt x="33" y="145"/>
                  </a:lnTo>
                  <a:lnTo>
                    <a:pt x="34" y="147"/>
                  </a:lnTo>
                  <a:lnTo>
                    <a:pt x="35" y="149"/>
                  </a:lnTo>
                  <a:lnTo>
                    <a:pt x="35" y="150"/>
                  </a:lnTo>
                  <a:lnTo>
                    <a:pt x="35" y="151"/>
                  </a:lnTo>
                  <a:lnTo>
                    <a:pt x="38" y="151"/>
                  </a:lnTo>
                  <a:lnTo>
                    <a:pt x="40" y="149"/>
                  </a:lnTo>
                  <a:lnTo>
                    <a:pt x="41" y="150"/>
                  </a:lnTo>
                  <a:lnTo>
                    <a:pt x="43" y="151"/>
                  </a:lnTo>
                  <a:lnTo>
                    <a:pt x="45" y="149"/>
                  </a:lnTo>
                  <a:lnTo>
                    <a:pt x="48" y="149"/>
                  </a:lnTo>
                  <a:lnTo>
                    <a:pt x="51" y="149"/>
                  </a:lnTo>
                  <a:lnTo>
                    <a:pt x="53" y="148"/>
                  </a:lnTo>
                  <a:lnTo>
                    <a:pt x="51" y="145"/>
                  </a:lnTo>
                  <a:lnTo>
                    <a:pt x="49" y="144"/>
                  </a:lnTo>
                  <a:lnTo>
                    <a:pt x="48" y="142"/>
                  </a:lnTo>
                  <a:lnTo>
                    <a:pt x="48" y="140"/>
                  </a:lnTo>
                  <a:lnTo>
                    <a:pt x="49" y="140"/>
                  </a:lnTo>
                  <a:lnTo>
                    <a:pt x="51" y="138"/>
                  </a:lnTo>
                  <a:lnTo>
                    <a:pt x="52" y="139"/>
                  </a:lnTo>
                  <a:lnTo>
                    <a:pt x="54" y="140"/>
                  </a:lnTo>
                  <a:lnTo>
                    <a:pt x="57" y="140"/>
                  </a:lnTo>
                  <a:lnTo>
                    <a:pt x="58" y="140"/>
                  </a:lnTo>
                  <a:lnTo>
                    <a:pt x="60" y="139"/>
                  </a:lnTo>
                  <a:lnTo>
                    <a:pt x="62" y="139"/>
                  </a:lnTo>
                  <a:lnTo>
                    <a:pt x="64" y="140"/>
                  </a:lnTo>
                  <a:lnTo>
                    <a:pt x="67" y="140"/>
                  </a:lnTo>
                  <a:lnTo>
                    <a:pt x="69" y="138"/>
                  </a:lnTo>
                  <a:lnTo>
                    <a:pt x="71" y="137"/>
                  </a:lnTo>
                  <a:lnTo>
                    <a:pt x="71" y="136"/>
                  </a:lnTo>
                  <a:lnTo>
                    <a:pt x="72" y="132"/>
                  </a:lnTo>
                  <a:lnTo>
                    <a:pt x="71" y="130"/>
                  </a:lnTo>
                  <a:lnTo>
                    <a:pt x="69" y="129"/>
                  </a:lnTo>
                  <a:lnTo>
                    <a:pt x="69" y="124"/>
                  </a:lnTo>
                  <a:lnTo>
                    <a:pt x="69" y="120"/>
                  </a:lnTo>
                  <a:lnTo>
                    <a:pt x="69" y="119"/>
                  </a:lnTo>
                  <a:lnTo>
                    <a:pt x="71" y="117"/>
                  </a:lnTo>
                  <a:lnTo>
                    <a:pt x="73" y="116"/>
                  </a:lnTo>
                  <a:lnTo>
                    <a:pt x="76" y="114"/>
                  </a:lnTo>
                  <a:lnTo>
                    <a:pt x="74" y="111"/>
                  </a:lnTo>
                  <a:lnTo>
                    <a:pt x="73" y="109"/>
                  </a:lnTo>
                  <a:lnTo>
                    <a:pt x="73" y="107"/>
                  </a:lnTo>
                  <a:lnTo>
                    <a:pt x="74" y="105"/>
                  </a:lnTo>
                  <a:lnTo>
                    <a:pt x="73" y="104"/>
                  </a:lnTo>
                  <a:lnTo>
                    <a:pt x="73" y="103"/>
                  </a:lnTo>
                  <a:lnTo>
                    <a:pt x="71" y="103"/>
                  </a:lnTo>
                  <a:lnTo>
                    <a:pt x="71" y="101"/>
                  </a:lnTo>
                  <a:lnTo>
                    <a:pt x="69" y="100"/>
                  </a:lnTo>
                  <a:lnTo>
                    <a:pt x="68" y="101"/>
                  </a:lnTo>
                  <a:lnTo>
                    <a:pt x="66" y="99"/>
                  </a:lnTo>
                  <a:lnTo>
                    <a:pt x="64" y="99"/>
                  </a:lnTo>
                  <a:lnTo>
                    <a:pt x="62" y="96"/>
                  </a:lnTo>
                  <a:lnTo>
                    <a:pt x="60" y="98"/>
                  </a:lnTo>
                  <a:lnTo>
                    <a:pt x="59" y="96"/>
                  </a:lnTo>
                  <a:lnTo>
                    <a:pt x="58" y="96"/>
                  </a:lnTo>
                  <a:lnTo>
                    <a:pt x="57" y="94"/>
                  </a:lnTo>
                  <a:lnTo>
                    <a:pt x="55" y="93"/>
                  </a:lnTo>
                  <a:lnTo>
                    <a:pt x="49" y="89"/>
                  </a:lnTo>
                  <a:lnTo>
                    <a:pt x="46" y="88"/>
                  </a:lnTo>
                  <a:lnTo>
                    <a:pt x="45" y="86"/>
                  </a:lnTo>
                  <a:lnTo>
                    <a:pt x="44" y="85"/>
                  </a:lnTo>
                  <a:lnTo>
                    <a:pt x="41" y="86"/>
                  </a:lnTo>
                  <a:lnTo>
                    <a:pt x="40" y="80"/>
                  </a:lnTo>
                  <a:lnTo>
                    <a:pt x="40" y="79"/>
                  </a:lnTo>
                  <a:lnTo>
                    <a:pt x="41" y="78"/>
                  </a:lnTo>
                  <a:lnTo>
                    <a:pt x="41" y="76"/>
                  </a:lnTo>
                  <a:lnTo>
                    <a:pt x="40" y="75"/>
                  </a:lnTo>
                  <a:lnTo>
                    <a:pt x="40" y="72"/>
                  </a:lnTo>
                  <a:lnTo>
                    <a:pt x="40" y="69"/>
                  </a:lnTo>
                  <a:lnTo>
                    <a:pt x="43" y="66"/>
                  </a:lnTo>
                  <a:lnTo>
                    <a:pt x="41" y="63"/>
                  </a:lnTo>
                  <a:lnTo>
                    <a:pt x="48" y="59"/>
                  </a:lnTo>
                  <a:lnTo>
                    <a:pt x="48" y="58"/>
                  </a:lnTo>
                  <a:lnTo>
                    <a:pt x="49" y="57"/>
                  </a:lnTo>
                  <a:lnTo>
                    <a:pt x="50" y="55"/>
                  </a:lnTo>
                  <a:lnTo>
                    <a:pt x="51" y="57"/>
                  </a:lnTo>
                  <a:lnTo>
                    <a:pt x="53" y="57"/>
                  </a:lnTo>
                  <a:lnTo>
                    <a:pt x="56" y="57"/>
                  </a:lnTo>
                  <a:lnTo>
                    <a:pt x="57" y="58"/>
                  </a:lnTo>
                  <a:lnTo>
                    <a:pt x="57" y="61"/>
                  </a:lnTo>
                  <a:lnTo>
                    <a:pt x="57" y="63"/>
                  </a:lnTo>
                  <a:lnTo>
                    <a:pt x="59" y="64"/>
                  </a:lnTo>
                  <a:lnTo>
                    <a:pt x="62" y="63"/>
                  </a:lnTo>
                  <a:lnTo>
                    <a:pt x="64" y="64"/>
                  </a:lnTo>
                  <a:lnTo>
                    <a:pt x="66" y="63"/>
                  </a:lnTo>
                  <a:lnTo>
                    <a:pt x="67" y="63"/>
                  </a:lnTo>
                  <a:lnTo>
                    <a:pt x="68" y="62"/>
                  </a:lnTo>
                  <a:lnTo>
                    <a:pt x="71" y="62"/>
                  </a:lnTo>
                  <a:lnTo>
                    <a:pt x="76" y="62"/>
                  </a:lnTo>
                  <a:lnTo>
                    <a:pt x="76" y="61"/>
                  </a:lnTo>
                  <a:lnTo>
                    <a:pt x="76" y="54"/>
                  </a:lnTo>
                  <a:lnTo>
                    <a:pt x="77" y="52"/>
                  </a:lnTo>
                  <a:lnTo>
                    <a:pt x="79" y="50"/>
                  </a:lnTo>
                  <a:lnTo>
                    <a:pt x="79" y="52"/>
                  </a:lnTo>
                  <a:lnTo>
                    <a:pt x="81" y="54"/>
                  </a:lnTo>
                  <a:lnTo>
                    <a:pt x="81" y="53"/>
                  </a:lnTo>
                  <a:lnTo>
                    <a:pt x="82" y="50"/>
                  </a:lnTo>
                  <a:lnTo>
                    <a:pt x="82" y="48"/>
                  </a:lnTo>
                  <a:lnTo>
                    <a:pt x="82" y="47"/>
                  </a:lnTo>
                  <a:lnTo>
                    <a:pt x="81" y="46"/>
                  </a:lnTo>
                  <a:lnTo>
                    <a:pt x="81" y="44"/>
                  </a:lnTo>
                  <a:lnTo>
                    <a:pt x="82" y="42"/>
                  </a:lnTo>
                  <a:lnTo>
                    <a:pt x="85" y="39"/>
                  </a:lnTo>
                  <a:lnTo>
                    <a:pt x="88" y="37"/>
                  </a:lnTo>
                  <a:lnTo>
                    <a:pt x="91" y="32"/>
                  </a:lnTo>
                  <a:lnTo>
                    <a:pt x="91" y="30"/>
                  </a:lnTo>
                  <a:lnTo>
                    <a:pt x="91" y="29"/>
                  </a:lnTo>
                  <a:lnTo>
                    <a:pt x="91" y="27"/>
                  </a:lnTo>
                  <a:lnTo>
                    <a:pt x="92" y="25"/>
                  </a:lnTo>
                  <a:lnTo>
                    <a:pt x="93" y="24"/>
                  </a:lnTo>
                  <a:lnTo>
                    <a:pt x="96" y="24"/>
                  </a:lnTo>
                  <a:lnTo>
                    <a:pt x="96" y="23"/>
                  </a:lnTo>
                  <a:lnTo>
                    <a:pt x="98" y="22"/>
                  </a:lnTo>
                  <a:lnTo>
                    <a:pt x="98" y="21"/>
                  </a:lnTo>
                  <a:lnTo>
                    <a:pt x="99" y="18"/>
                  </a:lnTo>
                  <a:lnTo>
                    <a:pt x="100" y="16"/>
                  </a:lnTo>
                  <a:lnTo>
                    <a:pt x="102" y="16"/>
                  </a:lnTo>
                  <a:lnTo>
                    <a:pt x="104" y="14"/>
                  </a:lnTo>
                  <a:lnTo>
                    <a:pt x="105" y="12"/>
                  </a:lnTo>
                  <a:lnTo>
                    <a:pt x="110" y="11"/>
                  </a:lnTo>
                  <a:lnTo>
                    <a:pt x="111" y="8"/>
                  </a:lnTo>
                  <a:lnTo>
                    <a:pt x="110" y="7"/>
                  </a:lnTo>
                  <a:lnTo>
                    <a:pt x="109" y="6"/>
                  </a:lnTo>
                  <a:lnTo>
                    <a:pt x="109" y="5"/>
                  </a:lnTo>
                  <a:lnTo>
                    <a:pt x="111" y="4"/>
                  </a:lnTo>
                  <a:lnTo>
                    <a:pt x="113" y="6"/>
                  </a:lnTo>
                  <a:lnTo>
                    <a:pt x="114" y="8"/>
                  </a:lnTo>
                  <a:lnTo>
                    <a:pt x="115" y="8"/>
                  </a:lnTo>
                  <a:lnTo>
                    <a:pt x="116" y="8"/>
                  </a:lnTo>
                  <a:lnTo>
                    <a:pt x="117" y="7"/>
                  </a:lnTo>
                  <a:lnTo>
                    <a:pt x="118" y="7"/>
                  </a:lnTo>
                  <a:lnTo>
                    <a:pt x="120" y="8"/>
                  </a:lnTo>
                  <a:lnTo>
                    <a:pt x="120" y="11"/>
                  </a:lnTo>
                  <a:lnTo>
                    <a:pt x="122" y="11"/>
                  </a:lnTo>
                  <a:lnTo>
                    <a:pt x="124" y="8"/>
                  </a:lnTo>
                  <a:lnTo>
                    <a:pt x="125" y="5"/>
                  </a:lnTo>
                  <a:lnTo>
                    <a:pt x="127" y="1"/>
                  </a:lnTo>
                  <a:lnTo>
                    <a:pt x="129" y="1"/>
                  </a:lnTo>
                  <a:lnTo>
                    <a:pt x="130" y="0"/>
                  </a:lnTo>
                  <a:lnTo>
                    <a:pt x="131" y="1"/>
                  </a:lnTo>
                  <a:lnTo>
                    <a:pt x="133" y="0"/>
                  </a:lnTo>
                  <a:lnTo>
                    <a:pt x="133" y="1"/>
                  </a:lnTo>
                  <a:lnTo>
                    <a:pt x="131" y="5"/>
                  </a:lnTo>
                  <a:lnTo>
                    <a:pt x="131" y="6"/>
                  </a:lnTo>
                  <a:lnTo>
                    <a:pt x="133" y="5"/>
                  </a:lnTo>
                  <a:lnTo>
                    <a:pt x="134" y="8"/>
                  </a:lnTo>
                  <a:lnTo>
                    <a:pt x="136" y="8"/>
                  </a:lnTo>
                  <a:lnTo>
                    <a:pt x="137" y="8"/>
                  </a:lnTo>
                  <a:lnTo>
                    <a:pt x="136" y="11"/>
                  </a:lnTo>
                  <a:lnTo>
                    <a:pt x="135" y="13"/>
                  </a:lnTo>
                  <a:lnTo>
                    <a:pt x="135" y="14"/>
                  </a:lnTo>
                  <a:lnTo>
                    <a:pt x="135" y="15"/>
                  </a:lnTo>
                  <a:lnTo>
                    <a:pt x="134" y="16"/>
                  </a:lnTo>
                  <a:lnTo>
                    <a:pt x="134" y="18"/>
                  </a:lnTo>
                  <a:lnTo>
                    <a:pt x="131" y="19"/>
                  </a:lnTo>
                  <a:lnTo>
                    <a:pt x="130" y="20"/>
                  </a:lnTo>
                  <a:lnTo>
                    <a:pt x="131" y="22"/>
                  </a:lnTo>
                  <a:lnTo>
                    <a:pt x="130" y="24"/>
                  </a:lnTo>
                  <a:lnTo>
                    <a:pt x="129" y="28"/>
                  </a:lnTo>
                  <a:lnTo>
                    <a:pt x="128" y="31"/>
                  </a:lnTo>
                  <a:lnTo>
                    <a:pt x="129" y="33"/>
                  </a:lnTo>
                  <a:lnTo>
                    <a:pt x="128" y="35"/>
                  </a:lnTo>
                  <a:lnTo>
                    <a:pt x="127" y="37"/>
                  </a:lnTo>
                  <a:lnTo>
                    <a:pt x="125" y="38"/>
                  </a:lnTo>
                  <a:lnTo>
                    <a:pt x="124" y="39"/>
                  </a:lnTo>
                  <a:lnTo>
                    <a:pt x="123" y="40"/>
                  </a:lnTo>
                  <a:lnTo>
                    <a:pt x="121" y="42"/>
                  </a:lnTo>
                  <a:lnTo>
                    <a:pt x="121" y="43"/>
                  </a:lnTo>
                  <a:lnTo>
                    <a:pt x="121" y="45"/>
                  </a:lnTo>
                  <a:lnTo>
                    <a:pt x="121" y="46"/>
                  </a:lnTo>
                  <a:lnTo>
                    <a:pt x="119" y="50"/>
                  </a:lnTo>
                  <a:lnTo>
                    <a:pt x="120" y="53"/>
                  </a:lnTo>
                  <a:lnTo>
                    <a:pt x="124" y="57"/>
                  </a:lnTo>
                  <a:lnTo>
                    <a:pt x="125" y="58"/>
                  </a:lnTo>
                  <a:lnTo>
                    <a:pt x="125" y="59"/>
                  </a:lnTo>
                  <a:lnTo>
                    <a:pt x="125" y="61"/>
                  </a:lnTo>
                  <a:lnTo>
                    <a:pt x="125" y="62"/>
                  </a:lnTo>
                  <a:lnTo>
                    <a:pt x="126" y="65"/>
                  </a:lnTo>
                  <a:lnTo>
                    <a:pt x="126" y="66"/>
                  </a:lnTo>
                  <a:lnTo>
                    <a:pt x="125" y="69"/>
                  </a:lnTo>
                  <a:lnTo>
                    <a:pt x="124" y="69"/>
                  </a:lnTo>
                  <a:lnTo>
                    <a:pt x="123" y="69"/>
                  </a:lnTo>
                  <a:lnTo>
                    <a:pt x="122" y="70"/>
                  </a:lnTo>
                  <a:lnTo>
                    <a:pt x="124" y="72"/>
                  </a:lnTo>
                  <a:lnTo>
                    <a:pt x="124" y="73"/>
                  </a:lnTo>
                  <a:lnTo>
                    <a:pt x="124" y="74"/>
                  </a:lnTo>
                  <a:lnTo>
                    <a:pt x="119" y="81"/>
                  </a:lnTo>
                  <a:lnTo>
                    <a:pt x="117" y="84"/>
                  </a:lnTo>
                  <a:lnTo>
                    <a:pt x="118" y="86"/>
                  </a:lnTo>
                  <a:lnTo>
                    <a:pt x="117" y="88"/>
                  </a:lnTo>
                  <a:lnTo>
                    <a:pt x="118" y="89"/>
                  </a:lnTo>
                  <a:lnTo>
                    <a:pt x="117" y="92"/>
                  </a:lnTo>
                  <a:lnTo>
                    <a:pt x="118" y="93"/>
                  </a:lnTo>
                  <a:lnTo>
                    <a:pt x="117" y="95"/>
                  </a:lnTo>
                  <a:lnTo>
                    <a:pt x="119" y="96"/>
                  </a:lnTo>
                  <a:lnTo>
                    <a:pt x="120" y="99"/>
                  </a:lnTo>
                  <a:lnTo>
                    <a:pt x="119" y="105"/>
                  </a:lnTo>
                  <a:lnTo>
                    <a:pt x="118" y="107"/>
                  </a:lnTo>
                  <a:lnTo>
                    <a:pt x="119" y="107"/>
                  </a:lnTo>
                  <a:lnTo>
                    <a:pt x="119" y="109"/>
                  </a:lnTo>
                  <a:lnTo>
                    <a:pt x="118" y="111"/>
                  </a:lnTo>
                  <a:lnTo>
                    <a:pt x="119" y="115"/>
                  </a:lnTo>
                  <a:lnTo>
                    <a:pt x="120" y="119"/>
                  </a:lnTo>
                  <a:lnTo>
                    <a:pt x="120" y="120"/>
                  </a:lnTo>
                  <a:lnTo>
                    <a:pt x="121" y="121"/>
                  </a:lnTo>
                  <a:lnTo>
                    <a:pt x="121" y="122"/>
                  </a:lnTo>
                  <a:lnTo>
                    <a:pt x="122" y="124"/>
                  </a:lnTo>
                  <a:lnTo>
                    <a:pt x="122" y="127"/>
                  </a:lnTo>
                  <a:lnTo>
                    <a:pt x="123" y="130"/>
                  </a:lnTo>
                  <a:lnTo>
                    <a:pt x="122" y="131"/>
                  </a:lnTo>
                  <a:lnTo>
                    <a:pt x="122" y="132"/>
                  </a:lnTo>
                  <a:lnTo>
                    <a:pt x="120" y="135"/>
                  </a:lnTo>
                  <a:lnTo>
                    <a:pt x="119" y="137"/>
                  </a:lnTo>
                  <a:lnTo>
                    <a:pt x="118" y="138"/>
                  </a:lnTo>
                  <a:lnTo>
                    <a:pt x="117" y="140"/>
                  </a:lnTo>
                  <a:lnTo>
                    <a:pt x="117" y="141"/>
                  </a:lnTo>
                  <a:lnTo>
                    <a:pt x="117" y="142"/>
                  </a:lnTo>
                  <a:lnTo>
                    <a:pt x="116" y="142"/>
                  </a:lnTo>
                  <a:lnTo>
                    <a:pt x="116" y="145"/>
                  </a:lnTo>
                  <a:lnTo>
                    <a:pt x="116" y="147"/>
                  </a:lnTo>
                  <a:lnTo>
                    <a:pt x="114" y="149"/>
                  </a:lnTo>
                  <a:lnTo>
                    <a:pt x="114" y="152"/>
                  </a:lnTo>
                  <a:lnTo>
                    <a:pt x="114" y="155"/>
                  </a:lnTo>
                  <a:lnTo>
                    <a:pt x="114" y="157"/>
                  </a:lnTo>
                  <a:lnTo>
                    <a:pt x="114" y="158"/>
                  </a:lnTo>
                  <a:lnTo>
                    <a:pt x="114" y="160"/>
                  </a:lnTo>
                  <a:lnTo>
                    <a:pt x="115" y="161"/>
                  </a:lnTo>
                  <a:lnTo>
                    <a:pt x="117" y="161"/>
                  </a:lnTo>
                  <a:lnTo>
                    <a:pt x="117" y="162"/>
                  </a:lnTo>
                  <a:lnTo>
                    <a:pt x="116" y="166"/>
                  </a:lnTo>
                  <a:lnTo>
                    <a:pt x="118" y="167"/>
                  </a:lnTo>
                  <a:lnTo>
                    <a:pt x="118" y="168"/>
                  </a:lnTo>
                  <a:lnTo>
                    <a:pt x="119" y="168"/>
                  </a:lnTo>
                  <a:lnTo>
                    <a:pt x="120" y="170"/>
                  </a:lnTo>
                  <a:lnTo>
                    <a:pt x="119" y="172"/>
                  </a:lnTo>
                  <a:lnTo>
                    <a:pt x="119" y="173"/>
                  </a:lnTo>
                  <a:lnTo>
                    <a:pt x="120" y="175"/>
                  </a:lnTo>
                  <a:lnTo>
                    <a:pt x="123" y="176"/>
                  </a:lnTo>
                  <a:lnTo>
                    <a:pt x="122" y="179"/>
                  </a:lnTo>
                  <a:lnTo>
                    <a:pt x="123" y="181"/>
                  </a:lnTo>
                  <a:lnTo>
                    <a:pt x="124" y="184"/>
                  </a:lnTo>
                  <a:lnTo>
                    <a:pt x="124" y="185"/>
                  </a:lnTo>
                  <a:lnTo>
                    <a:pt x="123" y="187"/>
                  </a:lnTo>
                  <a:lnTo>
                    <a:pt x="127" y="188"/>
                  </a:lnTo>
                  <a:lnTo>
                    <a:pt x="128" y="191"/>
                  </a:lnTo>
                  <a:lnTo>
                    <a:pt x="129" y="192"/>
                  </a:lnTo>
                  <a:lnTo>
                    <a:pt x="133" y="194"/>
                  </a:lnTo>
                  <a:lnTo>
                    <a:pt x="133" y="196"/>
                  </a:lnTo>
                  <a:lnTo>
                    <a:pt x="134" y="196"/>
                  </a:lnTo>
                  <a:lnTo>
                    <a:pt x="134" y="204"/>
                  </a:lnTo>
                  <a:lnTo>
                    <a:pt x="133" y="206"/>
                  </a:lnTo>
                  <a:lnTo>
                    <a:pt x="131" y="207"/>
                  </a:lnTo>
                  <a:lnTo>
                    <a:pt x="125" y="211"/>
                  </a:lnTo>
                  <a:lnTo>
                    <a:pt x="125" y="210"/>
                  </a:lnTo>
                  <a:lnTo>
                    <a:pt x="124" y="209"/>
                  </a:lnTo>
                  <a:lnTo>
                    <a:pt x="122" y="206"/>
                  </a:lnTo>
                  <a:lnTo>
                    <a:pt x="120" y="207"/>
                  </a:lnTo>
                  <a:lnTo>
                    <a:pt x="119" y="208"/>
                  </a:lnTo>
                  <a:lnTo>
                    <a:pt x="117" y="209"/>
                  </a:lnTo>
                  <a:lnTo>
                    <a:pt x="114" y="209"/>
                  </a:lnTo>
                  <a:lnTo>
                    <a:pt x="112" y="208"/>
                  </a:lnTo>
                  <a:lnTo>
                    <a:pt x="109" y="207"/>
                  </a:lnTo>
                  <a:lnTo>
                    <a:pt x="105" y="207"/>
                  </a:lnTo>
                  <a:lnTo>
                    <a:pt x="102" y="207"/>
                  </a:lnTo>
                  <a:lnTo>
                    <a:pt x="101" y="206"/>
                  </a:lnTo>
                  <a:lnTo>
                    <a:pt x="98" y="206"/>
                  </a:lnTo>
                  <a:lnTo>
                    <a:pt x="95" y="207"/>
                  </a:lnTo>
                  <a:lnTo>
                    <a:pt x="93" y="209"/>
                  </a:lnTo>
                  <a:lnTo>
                    <a:pt x="96" y="210"/>
                  </a:lnTo>
                  <a:lnTo>
                    <a:pt x="98" y="211"/>
                  </a:lnTo>
                  <a:lnTo>
                    <a:pt x="102" y="212"/>
                  </a:lnTo>
                  <a:lnTo>
                    <a:pt x="102" y="218"/>
                  </a:lnTo>
                  <a:lnTo>
                    <a:pt x="105" y="218"/>
                  </a:lnTo>
                  <a:lnTo>
                    <a:pt x="109" y="218"/>
                  </a:lnTo>
                  <a:lnTo>
                    <a:pt x="111" y="221"/>
                  </a:lnTo>
                  <a:lnTo>
                    <a:pt x="112" y="221"/>
                  </a:lnTo>
                  <a:lnTo>
                    <a:pt x="113" y="223"/>
                  </a:lnTo>
                  <a:lnTo>
                    <a:pt x="113" y="227"/>
                  </a:lnTo>
                  <a:lnTo>
                    <a:pt x="112" y="227"/>
                  </a:lnTo>
                  <a:lnTo>
                    <a:pt x="111" y="227"/>
                  </a:lnTo>
                  <a:lnTo>
                    <a:pt x="110" y="229"/>
                  </a:lnTo>
                  <a:lnTo>
                    <a:pt x="108" y="229"/>
                  </a:lnTo>
                  <a:lnTo>
                    <a:pt x="105" y="228"/>
                  </a:lnTo>
                  <a:lnTo>
                    <a:pt x="102" y="229"/>
                  </a:lnTo>
                  <a:lnTo>
                    <a:pt x="100" y="228"/>
                  </a:lnTo>
                  <a:lnTo>
                    <a:pt x="98" y="228"/>
                  </a:lnTo>
                  <a:lnTo>
                    <a:pt x="96" y="230"/>
                  </a:lnTo>
                  <a:lnTo>
                    <a:pt x="96" y="233"/>
                  </a:lnTo>
                  <a:lnTo>
                    <a:pt x="93" y="236"/>
                  </a:lnTo>
                  <a:lnTo>
                    <a:pt x="95" y="238"/>
                  </a:lnTo>
                  <a:lnTo>
                    <a:pt x="96" y="239"/>
                  </a:lnTo>
                  <a:lnTo>
                    <a:pt x="98" y="242"/>
                  </a:lnTo>
                  <a:lnTo>
                    <a:pt x="98" y="244"/>
                  </a:lnTo>
                  <a:lnTo>
                    <a:pt x="96" y="247"/>
                  </a:lnTo>
                  <a:lnTo>
                    <a:pt x="98" y="248"/>
                  </a:lnTo>
                  <a:lnTo>
                    <a:pt x="96" y="249"/>
                  </a:lnTo>
                  <a:lnTo>
                    <a:pt x="98" y="252"/>
                  </a:lnTo>
                  <a:lnTo>
                    <a:pt x="96" y="255"/>
                  </a:lnTo>
                  <a:lnTo>
                    <a:pt x="91" y="256"/>
                  </a:lnTo>
                  <a:lnTo>
                    <a:pt x="90" y="256"/>
                  </a:lnTo>
                  <a:lnTo>
                    <a:pt x="88" y="255"/>
                  </a:lnTo>
                  <a:lnTo>
                    <a:pt x="87" y="252"/>
                  </a:lnTo>
                  <a:lnTo>
                    <a:pt x="82" y="248"/>
                  </a:lnTo>
                  <a:lnTo>
                    <a:pt x="81" y="248"/>
                  </a:lnTo>
                  <a:lnTo>
                    <a:pt x="79" y="247"/>
                  </a:lnTo>
                  <a:lnTo>
                    <a:pt x="74" y="244"/>
                  </a:lnTo>
                  <a:lnTo>
                    <a:pt x="70" y="242"/>
                  </a:lnTo>
                  <a:lnTo>
                    <a:pt x="69" y="241"/>
                  </a:lnTo>
                  <a:lnTo>
                    <a:pt x="68" y="239"/>
                  </a:lnTo>
                  <a:lnTo>
                    <a:pt x="68" y="237"/>
                  </a:lnTo>
                  <a:lnTo>
                    <a:pt x="66" y="237"/>
                  </a:lnTo>
                  <a:lnTo>
                    <a:pt x="63" y="239"/>
                  </a:lnTo>
                  <a:lnTo>
                    <a:pt x="61" y="237"/>
                  </a:lnTo>
                  <a:lnTo>
                    <a:pt x="60" y="238"/>
                  </a:lnTo>
                  <a:lnTo>
                    <a:pt x="58" y="238"/>
                  </a:lnTo>
                  <a:lnTo>
                    <a:pt x="57" y="239"/>
                  </a:lnTo>
                  <a:lnTo>
                    <a:pt x="56" y="239"/>
                  </a:lnTo>
                  <a:lnTo>
                    <a:pt x="54" y="240"/>
                  </a:lnTo>
                  <a:lnTo>
                    <a:pt x="50" y="237"/>
                  </a:lnTo>
                  <a:lnTo>
                    <a:pt x="47" y="234"/>
                  </a:lnTo>
                  <a:lnTo>
                    <a:pt x="46" y="233"/>
                  </a:lnTo>
                  <a:lnTo>
                    <a:pt x="45" y="233"/>
                  </a:lnTo>
                  <a:lnTo>
                    <a:pt x="44" y="233"/>
                  </a:lnTo>
                  <a:lnTo>
                    <a:pt x="41" y="233"/>
                  </a:lnTo>
                  <a:lnTo>
                    <a:pt x="40" y="230"/>
                  </a:lnTo>
                  <a:lnTo>
                    <a:pt x="40" y="228"/>
                  </a:lnTo>
                  <a:lnTo>
                    <a:pt x="38" y="230"/>
                  </a:lnTo>
                  <a:lnTo>
                    <a:pt x="37" y="232"/>
                  </a:lnTo>
                  <a:lnTo>
                    <a:pt x="34" y="231"/>
                  </a:lnTo>
                  <a:lnTo>
                    <a:pt x="34" y="230"/>
                  </a:lnTo>
                  <a:lnTo>
                    <a:pt x="34" y="229"/>
                  </a:lnTo>
                  <a:lnTo>
                    <a:pt x="34" y="227"/>
                  </a:lnTo>
                  <a:lnTo>
                    <a:pt x="34" y="222"/>
                  </a:lnTo>
                  <a:lnTo>
                    <a:pt x="26" y="222"/>
                  </a:lnTo>
                  <a:lnTo>
                    <a:pt x="25" y="221"/>
                  </a:lnTo>
                  <a:lnTo>
                    <a:pt x="21" y="223"/>
                  </a:lnTo>
                  <a:lnTo>
                    <a:pt x="20" y="224"/>
                  </a:lnTo>
                  <a:lnTo>
                    <a:pt x="18" y="224"/>
                  </a:lnTo>
                  <a:lnTo>
                    <a:pt x="14" y="223"/>
                  </a:lnTo>
                  <a:lnTo>
                    <a:pt x="12" y="225"/>
                  </a:lnTo>
                  <a:lnTo>
                    <a:pt x="11" y="226"/>
                  </a:lnTo>
                  <a:lnTo>
                    <a:pt x="11" y="225"/>
                  </a:lnTo>
                  <a:lnTo>
                    <a:pt x="6" y="222"/>
                  </a:lnTo>
                  <a:lnTo>
                    <a:pt x="7" y="221"/>
                  </a:lnTo>
                  <a:lnTo>
                    <a:pt x="8" y="218"/>
                  </a:lnTo>
                  <a:lnTo>
                    <a:pt x="8" y="216"/>
                  </a:lnTo>
                  <a:lnTo>
                    <a:pt x="0" y="218"/>
                  </a:lnTo>
                  <a:lnTo>
                    <a:pt x="0" y="216"/>
                  </a:lnTo>
                  <a:lnTo>
                    <a:pt x="0" y="214"/>
                  </a:lnTo>
                  <a:lnTo>
                    <a:pt x="0" y="212"/>
                  </a:lnTo>
                </a:path>
              </a:pathLst>
            </a:custGeom>
            <a:solidFill>
              <a:srgbClr val="CCFFFF"/>
            </a:solidFill>
            <a:ln w="12700">
              <a:solidFill>
                <a:srgbClr val="FFFF00"/>
              </a:solidFill>
              <a:round/>
              <a:headEnd/>
              <a:tailEnd/>
            </a:ln>
          </p:spPr>
          <p:txBody>
            <a:bodyPr/>
            <a:lstStyle/>
            <a:p>
              <a:endParaRPr lang="zh-CN" altLang="en-US"/>
            </a:p>
          </p:txBody>
        </p:sp>
        <p:sp>
          <p:nvSpPr>
            <p:cNvPr id="61535" name="Freeform 209">
              <a:extLst>
                <a:ext uri="{FF2B5EF4-FFF2-40B4-BE49-F238E27FC236}">
                  <a16:creationId xmlns:a16="http://schemas.microsoft.com/office/drawing/2014/main" id="{F0967A9E-5D8B-4BAB-9BCD-9EE6F1BB3F62}"/>
                </a:ext>
              </a:extLst>
            </p:cNvPr>
            <p:cNvSpPr>
              <a:spLocks/>
            </p:cNvSpPr>
            <p:nvPr/>
          </p:nvSpPr>
          <p:spPr bwMode="auto">
            <a:xfrm>
              <a:off x="2249" y="1954"/>
              <a:ext cx="524" cy="350"/>
            </a:xfrm>
            <a:custGeom>
              <a:avLst/>
              <a:gdLst>
                <a:gd name="T0" fmla="*/ 58 w 524"/>
                <a:gd name="T1" fmla="*/ 165 h 350"/>
                <a:gd name="T2" fmla="*/ 46 w 524"/>
                <a:gd name="T3" fmla="*/ 167 h 350"/>
                <a:gd name="T4" fmla="*/ 27 w 524"/>
                <a:gd name="T5" fmla="*/ 147 h 350"/>
                <a:gd name="T6" fmla="*/ 5 w 524"/>
                <a:gd name="T7" fmla="*/ 124 h 350"/>
                <a:gd name="T8" fmla="*/ 1 w 524"/>
                <a:gd name="T9" fmla="*/ 101 h 350"/>
                <a:gd name="T10" fmla="*/ 2 w 524"/>
                <a:gd name="T11" fmla="*/ 77 h 350"/>
                <a:gd name="T12" fmla="*/ 11 w 524"/>
                <a:gd name="T13" fmla="*/ 81 h 350"/>
                <a:gd name="T14" fmla="*/ 25 w 524"/>
                <a:gd name="T15" fmla="*/ 69 h 350"/>
                <a:gd name="T16" fmla="*/ 21 w 524"/>
                <a:gd name="T17" fmla="*/ 42 h 350"/>
                <a:gd name="T18" fmla="*/ 34 w 524"/>
                <a:gd name="T19" fmla="*/ 23 h 350"/>
                <a:gd name="T20" fmla="*/ 59 w 524"/>
                <a:gd name="T21" fmla="*/ 19 h 350"/>
                <a:gd name="T22" fmla="*/ 76 w 524"/>
                <a:gd name="T23" fmla="*/ 2 h 350"/>
                <a:gd name="T24" fmla="*/ 99 w 524"/>
                <a:gd name="T25" fmla="*/ 8 h 350"/>
                <a:gd name="T26" fmla="*/ 115 w 524"/>
                <a:gd name="T27" fmla="*/ 13 h 350"/>
                <a:gd name="T28" fmla="*/ 134 w 524"/>
                <a:gd name="T29" fmla="*/ 11 h 350"/>
                <a:gd name="T30" fmla="*/ 150 w 524"/>
                <a:gd name="T31" fmla="*/ 23 h 350"/>
                <a:gd name="T32" fmla="*/ 171 w 524"/>
                <a:gd name="T33" fmla="*/ 29 h 350"/>
                <a:gd name="T34" fmla="*/ 201 w 524"/>
                <a:gd name="T35" fmla="*/ 24 h 350"/>
                <a:gd name="T36" fmla="*/ 226 w 524"/>
                <a:gd name="T37" fmla="*/ 17 h 350"/>
                <a:gd name="T38" fmla="*/ 257 w 524"/>
                <a:gd name="T39" fmla="*/ 15 h 350"/>
                <a:gd name="T40" fmla="*/ 285 w 524"/>
                <a:gd name="T41" fmla="*/ 22 h 350"/>
                <a:gd name="T42" fmla="*/ 309 w 524"/>
                <a:gd name="T43" fmla="*/ 38 h 350"/>
                <a:gd name="T44" fmla="*/ 311 w 524"/>
                <a:gd name="T45" fmla="*/ 50 h 350"/>
                <a:gd name="T46" fmla="*/ 300 w 524"/>
                <a:gd name="T47" fmla="*/ 72 h 350"/>
                <a:gd name="T48" fmla="*/ 303 w 524"/>
                <a:gd name="T49" fmla="*/ 86 h 350"/>
                <a:gd name="T50" fmla="*/ 300 w 524"/>
                <a:gd name="T51" fmla="*/ 113 h 350"/>
                <a:gd name="T52" fmla="*/ 315 w 524"/>
                <a:gd name="T53" fmla="*/ 135 h 350"/>
                <a:gd name="T54" fmla="*/ 334 w 524"/>
                <a:gd name="T55" fmla="*/ 138 h 350"/>
                <a:gd name="T56" fmla="*/ 356 w 524"/>
                <a:gd name="T57" fmla="*/ 156 h 350"/>
                <a:gd name="T58" fmla="*/ 378 w 524"/>
                <a:gd name="T59" fmla="*/ 165 h 350"/>
                <a:gd name="T60" fmla="*/ 403 w 524"/>
                <a:gd name="T61" fmla="*/ 174 h 350"/>
                <a:gd name="T62" fmla="*/ 420 w 524"/>
                <a:gd name="T63" fmla="*/ 175 h 350"/>
                <a:gd name="T64" fmla="*/ 438 w 524"/>
                <a:gd name="T65" fmla="*/ 187 h 350"/>
                <a:gd name="T66" fmla="*/ 441 w 524"/>
                <a:gd name="T67" fmla="*/ 205 h 350"/>
                <a:gd name="T68" fmla="*/ 454 w 524"/>
                <a:gd name="T69" fmla="*/ 203 h 350"/>
                <a:gd name="T70" fmla="*/ 472 w 524"/>
                <a:gd name="T71" fmla="*/ 205 h 350"/>
                <a:gd name="T72" fmla="*/ 483 w 524"/>
                <a:gd name="T73" fmla="*/ 197 h 350"/>
                <a:gd name="T74" fmla="*/ 497 w 524"/>
                <a:gd name="T75" fmla="*/ 186 h 350"/>
                <a:gd name="T76" fmla="*/ 509 w 524"/>
                <a:gd name="T77" fmla="*/ 201 h 350"/>
                <a:gd name="T78" fmla="*/ 519 w 524"/>
                <a:gd name="T79" fmla="*/ 228 h 350"/>
                <a:gd name="T80" fmla="*/ 516 w 524"/>
                <a:gd name="T81" fmla="*/ 237 h 350"/>
                <a:gd name="T82" fmla="*/ 522 w 524"/>
                <a:gd name="T83" fmla="*/ 259 h 350"/>
                <a:gd name="T84" fmla="*/ 522 w 524"/>
                <a:gd name="T85" fmla="*/ 286 h 350"/>
                <a:gd name="T86" fmla="*/ 512 w 524"/>
                <a:gd name="T87" fmla="*/ 310 h 350"/>
                <a:gd name="T88" fmla="*/ 505 w 524"/>
                <a:gd name="T89" fmla="*/ 315 h 350"/>
                <a:gd name="T90" fmla="*/ 499 w 524"/>
                <a:gd name="T91" fmla="*/ 329 h 350"/>
                <a:gd name="T92" fmla="*/ 488 w 524"/>
                <a:gd name="T93" fmla="*/ 329 h 350"/>
                <a:gd name="T94" fmla="*/ 471 w 524"/>
                <a:gd name="T95" fmla="*/ 323 h 350"/>
                <a:gd name="T96" fmla="*/ 460 w 524"/>
                <a:gd name="T97" fmla="*/ 338 h 350"/>
                <a:gd name="T98" fmla="*/ 428 w 524"/>
                <a:gd name="T99" fmla="*/ 318 h 350"/>
                <a:gd name="T100" fmla="*/ 389 w 524"/>
                <a:gd name="T101" fmla="*/ 333 h 350"/>
                <a:gd name="T102" fmla="*/ 361 w 524"/>
                <a:gd name="T103" fmla="*/ 347 h 350"/>
                <a:gd name="T104" fmla="*/ 317 w 524"/>
                <a:gd name="T105" fmla="*/ 346 h 350"/>
                <a:gd name="T106" fmla="*/ 312 w 524"/>
                <a:gd name="T107" fmla="*/ 325 h 350"/>
                <a:gd name="T108" fmla="*/ 302 w 524"/>
                <a:gd name="T109" fmla="*/ 302 h 350"/>
                <a:gd name="T110" fmla="*/ 276 w 524"/>
                <a:gd name="T111" fmla="*/ 289 h 350"/>
                <a:gd name="T112" fmla="*/ 254 w 524"/>
                <a:gd name="T113" fmla="*/ 291 h 350"/>
                <a:gd name="T114" fmla="*/ 231 w 524"/>
                <a:gd name="T115" fmla="*/ 302 h 350"/>
                <a:gd name="T116" fmla="*/ 214 w 524"/>
                <a:gd name="T117" fmla="*/ 289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4"/>
                <a:gd name="T178" fmla="*/ 0 h 350"/>
                <a:gd name="T179" fmla="*/ 524 w 52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4" h="350">
                  <a:moveTo>
                    <a:pt x="72" y="170"/>
                  </a:moveTo>
                  <a:lnTo>
                    <a:pt x="70" y="170"/>
                  </a:lnTo>
                  <a:lnTo>
                    <a:pt x="68" y="168"/>
                  </a:lnTo>
                  <a:lnTo>
                    <a:pt x="65" y="166"/>
                  </a:lnTo>
                  <a:lnTo>
                    <a:pt x="63" y="164"/>
                  </a:lnTo>
                  <a:lnTo>
                    <a:pt x="62" y="165"/>
                  </a:lnTo>
                  <a:lnTo>
                    <a:pt x="60" y="164"/>
                  </a:lnTo>
                  <a:lnTo>
                    <a:pt x="58" y="164"/>
                  </a:lnTo>
                  <a:lnTo>
                    <a:pt x="58" y="165"/>
                  </a:lnTo>
                  <a:lnTo>
                    <a:pt x="55" y="169"/>
                  </a:lnTo>
                  <a:lnTo>
                    <a:pt x="54" y="170"/>
                  </a:lnTo>
                  <a:lnTo>
                    <a:pt x="51" y="170"/>
                  </a:lnTo>
                  <a:lnTo>
                    <a:pt x="51" y="173"/>
                  </a:lnTo>
                  <a:lnTo>
                    <a:pt x="48" y="174"/>
                  </a:lnTo>
                  <a:lnTo>
                    <a:pt x="46" y="171"/>
                  </a:lnTo>
                  <a:lnTo>
                    <a:pt x="46" y="170"/>
                  </a:lnTo>
                  <a:lnTo>
                    <a:pt x="46" y="167"/>
                  </a:lnTo>
                  <a:lnTo>
                    <a:pt x="44" y="164"/>
                  </a:lnTo>
                  <a:lnTo>
                    <a:pt x="43" y="163"/>
                  </a:lnTo>
                  <a:lnTo>
                    <a:pt x="42" y="160"/>
                  </a:lnTo>
                  <a:lnTo>
                    <a:pt x="39" y="157"/>
                  </a:lnTo>
                  <a:lnTo>
                    <a:pt x="36" y="155"/>
                  </a:lnTo>
                  <a:lnTo>
                    <a:pt x="36" y="154"/>
                  </a:lnTo>
                  <a:lnTo>
                    <a:pt x="34" y="152"/>
                  </a:lnTo>
                  <a:lnTo>
                    <a:pt x="28" y="149"/>
                  </a:lnTo>
                  <a:lnTo>
                    <a:pt x="27" y="147"/>
                  </a:lnTo>
                  <a:lnTo>
                    <a:pt x="26" y="143"/>
                  </a:lnTo>
                  <a:lnTo>
                    <a:pt x="25" y="140"/>
                  </a:lnTo>
                  <a:lnTo>
                    <a:pt x="21" y="138"/>
                  </a:lnTo>
                  <a:lnTo>
                    <a:pt x="18" y="138"/>
                  </a:lnTo>
                  <a:lnTo>
                    <a:pt x="15" y="135"/>
                  </a:lnTo>
                  <a:lnTo>
                    <a:pt x="14" y="132"/>
                  </a:lnTo>
                  <a:lnTo>
                    <a:pt x="11" y="127"/>
                  </a:lnTo>
                  <a:lnTo>
                    <a:pt x="8" y="127"/>
                  </a:lnTo>
                  <a:lnTo>
                    <a:pt x="5" y="124"/>
                  </a:lnTo>
                  <a:lnTo>
                    <a:pt x="1" y="120"/>
                  </a:lnTo>
                  <a:lnTo>
                    <a:pt x="0" y="117"/>
                  </a:lnTo>
                  <a:lnTo>
                    <a:pt x="0" y="115"/>
                  </a:lnTo>
                  <a:lnTo>
                    <a:pt x="0" y="111"/>
                  </a:lnTo>
                  <a:lnTo>
                    <a:pt x="0" y="109"/>
                  </a:lnTo>
                  <a:lnTo>
                    <a:pt x="0" y="108"/>
                  </a:lnTo>
                  <a:lnTo>
                    <a:pt x="1" y="105"/>
                  </a:lnTo>
                  <a:lnTo>
                    <a:pt x="1" y="103"/>
                  </a:lnTo>
                  <a:lnTo>
                    <a:pt x="1" y="101"/>
                  </a:lnTo>
                  <a:lnTo>
                    <a:pt x="1" y="98"/>
                  </a:lnTo>
                  <a:lnTo>
                    <a:pt x="2" y="95"/>
                  </a:lnTo>
                  <a:lnTo>
                    <a:pt x="3" y="92"/>
                  </a:lnTo>
                  <a:lnTo>
                    <a:pt x="2" y="89"/>
                  </a:lnTo>
                  <a:lnTo>
                    <a:pt x="1" y="88"/>
                  </a:lnTo>
                  <a:lnTo>
                    <a:pt x="0" y="86"/>
                  </a:lnTo>
                  <a:lnTo>
                    <a:pt x="0" y="83"/>
                  </a:lnTo>
                  <a:lnTo>
                    <a:pt x="1" y="80"/>
                  </a:lnTo>
                  <a:lnTo>
                    <a:pt x="2" y="77"/>
                  </a:lnTo>
                  <a:lnTo>
                    <a:pt x="3" y="73"/>
                  </a:lnTo>
                  <a:lnTo>
                    <a:pt x="6" y="72"/>
                  </a:lnTo>
                  <a:lnTo>
                    <a:pt x="9" y="73"/>
                  </a:lnTo>
                  <a:lnTo>
                    <a:pt x="11" y="72"/>
                  </a:lnTo>
                  <a:lnTo>
                    <a:pt x="12" y="72"/>
                  </a:lnTo>
                  <a:lnTo>
                    <a:pt x="11" y="74"/>
                  </a:lnTo>
                  <a:lnTo>
                    <a:pt x="11" y="76"/>
                  </a:lnTo>
                  <a:lnTo>
                    <a:pt x="11" y="79"/>
                  </a:lnTo>
                  <a:lnTo>
                    <a:pt x="11" y="81"/>
                  </a:lnTo>
                  <a:lnTo>
                    <a:pt x="15" y="83"/>
                  </a:lnTo>
                  <a:lnTo>
                    <a:pt x="18" y="83"/>
                  </a:lnTo>
                  <a:lnTo>
                    <a:pt x="21" y="82"/>
                  </a:lnTo>
                  <a:lnTo>
                    <a:pt x="22" y="81"/>
                  </a:lnTo>
                  <a:lnTo>
                    <a:pt x="23" y="79"/>
                  </a:lnTo>
                  <a:lnTo>
                    <a:pt x="23" y="77"/>
                  </a:lnTo>
                  <a:lnTo>
                    <a:pt x="23" y="74"/>
                  </a:lnTo>
                  <a:lnTo>
                    <a:pt x="24" y="72"/>
                  </a:lnTo>
                  <a:lnTo>
                    <a:pt x="25" y="69"/>
                  </a:lnTo>
                  <a:lnTo>
                    <a:pt x="25" y="66"/>
                  </a:lnTo>
                  <a:lnTo>
                    <a:pt x="25" y="63"/>
                  </a:lnTo>
                  <a:lnTo>
                    <a:pt x="25" y="60"/>
                  </a:lnTo>
                  <a:lnTo>
                    <a:pt x="24" y="57"/>
                  </a:lnTo>
                  <a:lnTo>
                    <a:pt x="24" y="56"/>
                  </a:lnTo>
                  <a:lnTo>
                    <a:pt x="23" y="53"/>
                  </a:lnTo>
                  <a:lnTo>
                    <a:pt x="20" y="50"/>
                  </a:lnTo>
                  <a:lnTo>
                    <a:pt x="20" y="47"/>
                  </a:lnTo>
                  <a:lnTo>
                    <a:pt x="21" y="42"/>
                  </a:lnTo>
                  <a:lnTo>
                    <a:pt x="23" y="38"/>
                  </a:lnTo>
                  <a:lnTo>
                    <a:pt x="23" y="35"/>
                  </a:lnTo>
                  <a:lnTo>
                    <a:pt x="23" y="32"/>
                  </a:lnTo>
                  <a:lnTo>
                    <a:pt x="23" y="29"/>
                  </a:lnTo>
                  <a:lnTo>
                    <a:pt x="25" y="28"/>
                  </a:lnTo>
                  <a:lnTo>
                    <a:pt x="27" y="28"/>
                  </a:lnTo>
                  <a:lnTo>
                    <a:pt x="31" y="28"/>
                  </a:lnTo>
                  <a:lnTo>
                    <a:pt x="34" y="25"/>
                  </a:lnTo>
                  <a:lnTo>
                    <a:pt x="34" y="23"/>
                  </a:lnTo>
                  <a:lnTo>
                    <a:pt x="36" y="23"/>
                  </a:lnTo>
                  <a:lnTo>
                    <a:pt x="39" y="23"/>
                  </a:lnTo>
                  <a:lnTo>
                    <a:pt x="46" y="24"/>
                  </a:lnTo>
                  <a:lnTo>
                    <a:pt x="48" y="23"/>
                  </a:lnTo>
                  <a:lnTo>
                    <a:pt x="51" y="25"/>
                  </a:lnTo>
                  <a:lnTo>
                    <a:pt x="55" y="25"/>
                  </a:lnTo>
                  <a:lnTo>
                    <a:pt x="58" y="22"/>
                  </a:lnTo>
                  <a:lnTo>
                    <a:pt x="59" y="19"/>
                  </a:lnTo>
                  <a:lnTo>
                    <a:pt x="60" y="17"/>
                  </a:lnTo>
                  <a:lnTo>
                    <a:pt x="60" y="15"/>
                  </a:lnTo>
                  <a:lnTo>
                    <a:pt x="63" y="11"/>
                  </a:lnTo>
                  <a:lnTo>
                    <a:pt x="65" y="9"/>
                  </a:lnTo>
                  <a:lnTo>
                    <a:pt x="69" y="8"/>
                  </a:lnTo>
                  <a:lnTo>
                    <a:pt x="72" y="5"/>
                  </a:lnTo>
                  <a:lnTo>
                    <a:pt x="73" y="3"/>
                  </a:lnTo>
                  <a:lnTo>
                    <a:pt x="75" y="2"/>
                  </a:lnTo>
                  <a:lnTo>
                    <a:pt x="76" y="2"/>
                  </a:lnTo>
                  <a:lnTo>
                    <a:pt x="78" y="0"/>
                  </a:lnTo>
                  <a:lnTo>
                    <a:pt x="82" y="2"/>
                  </a:lnTo>
                  <a:lnTo>
                    <a:pt x="83" y="5"/>
                  </a:lnTo>
                  <a:lnTo>
                    <a:pt x="87" y="6"/>
                  </a:lnTo>
                  <a:lnTo>
                    <a:pt x="90" y="6"/>
                  </a:lnTo>
                  <a:lnTo>
                    <a:pt x="92" y="7"/>
                  </a:lnTo>
                  <a:lnTo>
                    <a:pt x="94" y="4"/>
                  </a:lnTo>
                  <a:lnTo>
                    <a:pt x="96" y="7"/>
                  </a:lnTo>
                  <a:lnTo>
                    <a:pt x="99" y="8"/>
                  </a:lnTo>
                  <a:lnTo>
                    <a:pt x="101" y="8"/>
                  </a:lnTo>
                  <a:lnTo>
                    <a:pt x="101" y="9"/>
                  </a:lnTo>
                  <a:lnTo>
                    <a:pt x="101" y="10"/>
                  </a:lnTo>
                  <a:lnTo>
                    <a:pt x="101" y="11"/>
                  </a:lnTo>
                  <a:lnTo>
                    <a:pt x="105" y="14"/>
                  </a:lnTo>
                  <a:lnTo>
                    <a:pt x="107" y="14"/>
                  </a:lnTo>
                  <a:lnTo>
                    <a:pt x="110" y="15"/>
                  </a:lnTo>
                  <a:lnTo>
                    <a:pt x="113" y="14"/>
                  </a:lnTo>
                  <a:lnTo>
                    <a:pt x="115" y="13"/>
                  </a:lnTo>
                  <a:lnTo>
                    <a:pt x="116" y="13"/>
                  </a:lnTo>
                  <a:lnTo>
                    <a:pt x="118" y="10"/>
                  </a:lnTo>
                  <a:lnTo>
                    <a:pt x="122" y="10"/>
                  </a:lnTo>
                  <a:lnTo>
                    <a:pt x="124" y="9"/>
                  </a:lnTo>
                  <a:lnTo>
                    <a:pt x="125" y="8"/>
                  </a:lnTo>
                  <a:lnTo>
                    <a:pt x="128" y="7"/>
                  </a:lnTo>
                  <a:lnTo>
                    <a:pt x="130" y="8"/>
                  </a:lnTo>
                  <a:lnTo>
                    <a:pt x="132" y="9"/>
                  </a:lnTo>
                  <a:lnTo>
                    <a:pt x="134" y="11"/>
                  </a:lnTo>
                  <a:lnTo>
                    <a:pt x="137" y="9"/>
                  </a:lnTo>
                  <a:lnTo>
                    <a:pt x="139" y="8"/>
                  </a:lnTo>
                  <a:lnTo>
                    <a:pt x="140" y="10"/>
                  </a:lnTo>
                  <a:lnTo>
                    <a:pt x="141" y="12"/>
                  </a:lnTo>
                  <a:lnTo>
                    <a:pt x="141" y="16"/>
                  </a:lnTo>
                  <a:lnTo>
                    <a:pt x="142" y="19"/>
                  </a:lnTo>
                  <a:lnTo>
                    <a:pt x="144" y="20"/>
                  </a:lnTo>
                  <a:lnTo>
                    <a:pt x="147" y="23"/>
                  </a:lnTo>
                  <a:lnTo>
                    <a:pt x="150" y="23"/>
                  </a:lnTo>
                  <a:lnTo>
                    <a:pt x="152" y="25"/>
                  </a:lnTo>
                  <a:lnTo>
                    <a:pt x="155" y="25"/>
                  </a:lnTo>
                  <a:lnTo>
                    <a:pt x="158" y="26"/>
                  </a:lnTo>
                  <a:lnTo>
                    <a:pt x="161" y="25"/>
                  </a:lnTo>
                  <a:lnTo>
                    <a:pt x="164" y="25"/>
                  </a:lnTo>
                  <a:lnTo>
                    <a:pt x="166" y="25"/>
                  </a:lnTo>
                  <a:lnTo>
                    <a:pt x="168" y="26"/>
                  </a:lnTo>
                  <a:lnTo>
                    <a:pt x="168" y="28"/>
                  </a:lnTo>
                  <a:lnTo>
                    <a:pt x="171" y="29"/>
                  </a:lnTo>
                  <a:lnTo>
                    <a:pt x="175" y="29"/>
                  </a:lnTo>
                  <a:lnTo>
                    <a:pt x="179" y="29"/>
                  </a:lnTo>
                  <a:lnTo>
                    <a:pt x="180" y="26"/>
                  </a:lnTo>
                  <a:lnTo>
                    <a:pt x="182" y="24"/>
                  </a:lnTo>
                  <a:lnTo>
                    <a:pt x="186" y="25"/>
                  </a:lnTo>
                  <a:lnTo>
                    <a:pt x="190" y="25"/>
                  </a:lnTo>
                  <a:lnTo>
                    <a:pt x="192" y="24"/>
                  </a:lnTo>
                  <a:lnTo>
                    <a:pt x="198" y="24"/>
                  </a:lnTo>
                  <a:lnTo>
                    <a:pt x="201" y="24"/>
                  </a:lnTo>
                  <a:lnTo>
                    <a:pt x="204" y="24"/>
                  </a:lnTo>
                  <a:lnTo>
                    <a:pt x="205" y="26"/>
                  </a:lnTo>
                  <a:lnTo>
                    <a:pt x="204" y="28"/>
                  </a:lnTo>
                  <a:lnTo>
                    <a:pt x="208" y="28"/>
                  </a:lnTo>
                  <a:lnTo>
                    <a:pt x="213" y="25"/>
                  </a:lnTo>
                  <a:lnTo>
                    <a:pt x="218" y="25"/>
                  </a:lnTo>
                  <a:lnTo>
                    <a:pt x="222" y="24"/>
                  </a:lnTo>
                  <a:lnTo>
                    <a:pt x="224" y="20"/>
                  </a:lnTo>
                  <a:lnTo>
                    <a:pt x="226" y="17"/>
                  </a:lnTo>
                  <a:lnTo>
                    <a:pt x="233" y="18"/>
                  </a:lnTo>
                  <a:lnTo>
                    <a:pt x="236" y="18"/>
                  </a:lnTo>
                  <a:lnTo>
                    <a:pt x="238" y="17"/>
                  </a:lnTo>
                  <a:lnTo>
                    <a:pt x="241" y="17"/>
                  </a:lnTo>
                  <a:lnTo>
                    <a:pt x="244" y="17"/>
                  </a:lnTo>
                  <a:lnTo>
                    <a:pt x="247" y="19"/>
                  </a:lnTo>
                  <a:lnTo>
                    <a:pt x="250" y="18"/>
                  </a:lnTo>
                  <a:lnTo>
                    <a:pt x="254" y="19"/>
                  </a:lnTo>
                  <a:lnTo>
                    <a:pt x="257" y="15"/>
                  </a:lnTo>
                  <a:lnTo>
                    <a:pt x="258" y="14"/>
                  </a:lnTo>
                  <a:lnTo>
                    <a:pt x="260" y="17"/>
                  </a:lnTo>
                  <a:lnTo>
                    <a:pt x="263" y="18"/>
                  </a:lnTo>
                  <a:lnTo>
                    <a:pt x="265" y="19"/>
                  </a:lnTo>
                  <a:lnTo>
                    <a:pt x="269" y="20"/>
                  </a:lnTo>
                  <a:lnTo>
                    <a:pt x="273" y="18"/>
                  </a:lnTo>
                  <a:lnTo>
                    <a:pt x="277" y="19"/>
                  </a:lnTo>
                  <a:lnTo>
                    <a:pt x="282" y="18"/>
                  </a:lnTo>
                  <a:lnTo>
                    <a:pt x="285" y="22"/>
                  </a:lnTo>
                  <a:lnTo>
                    <a:pt x="288" y="26"/>
                  </a:lnTo>
                  <a:lnTo>
                    <a:pt x="294" y="25"/>
                  </a:lnTo>
                  <a:lnTo>
                    <a:pt x="294" y="28"/>
                  </a:lnTo>
                  <a:lnTo>
                    <a:pt x="297" y="31"/>
                  </a:lnTo>
                  <a:lnTo>
                    <a:pt x="302" y="33"/>
                  </a:lnTo>
                  <a:lnTo>
                    <a:pt x="306" y="35"/>
                  </a:lnTo>
                  <a:lnTo>
                    <a:pt x="311" y="37"/>
                  </a:lnTo>
                  <a:lnTo>
                    <a:pt x="309" y="38"/>
                  </a:lnTo>
                  <a:lnTo>
                    <a:pt x="307" y="39"/>
                  </a:lnTo>
                  <a:lnTo>
                    <a:pt x="305" y="38"/>
                  </a:lnTo>
                  <a:lnTo>
                    <a:pt x="303" y="39"/>
                  </a:lnTo>
                  <a:lnTo>
                    <a:pt x="303" y="41"/>
                  </a:lnTo>
                  <a:lnTo>
                    <a:pt x="306" y="43"/>
                  </a:lnTo>
                  <a:lnTo>
                    <a:pt x="307" y="45"/>
                  </a:lnTo>
                  <a:lnTo>
                    <a:pt x="312" y="46"/>
                  </a:lnTo>
                  <a:lnTo>
                    <a:pt x="314" y="47"/>
                  </a:lnTo>
                  <a:lnTo>
                    <a:pt x="311" y="50"/>
                  </a:lnTo>
                  <a:lnTo>
                    <a:pt x="309" y="52"/>
                  </a:lnTo>
                  <a:lnTo>
                    <a:pt x="309" y="56"/>
                  </a:lnTo>
                  <a:lnTo>
                    <a:pt x="307" y="59"/>
                  </a:lnTo>
                  <a:lnTo>
                    <a:pt x="305" y="60"/>
                  </a:lnTo>
                  <a:lnTo>
                    <a:pt x="303" y="62"/>
                  </a:lnTo>
                  <a:lnTo>
                    <a:pt x="302" y="65"/>
                  </a:lnTo>
                  <a:lnTo>
                    <a:pt x="300" y="67"/>
                  </a:lnTo>
                  <a:lnTo>
                    <a:pt x="302" y="69"/>
                  </a:lnTo>
                  <a:lnTo>
                    <a:pt x="300" y="72"/>
                  </a:lnTo>
                  <a:lnTo>
                    <a:pt x="300" y="74"/>
                  </a:lnTo>
                  <a:lnTo>
                    <a:pt x="302" y="77"/>
                  </a:lnTo>
                  <a:lnTo>
                    <a:pt x="303" y="77"/>
                  </a:lnTo>
                  <a:lnTo>
                    <a:pt x="305" y="77"/>
                  </a:lnTo>
                  <a:lnTo>
                    <a:pt x="306" y="77"/>
                  </a:lnTo>
                  <a:lnTo>
                    <a:pt x="306" y="80"/>
                  </a:lnTo>
                  <a:lnTo>
                    <a:pt x="303" y="82"/>
                  </a:lnTo>
                  <a:lnTo>
                    <a:pt x="302" y="82"/>
                  </a:lnTo>
                  <a:lnTo>
                    <a:pt x="303" y="86"/>
                  </a:lnTo>
                  <a:lnTo>
                    <a:pt x="300" y="89"/>
                  </a:lnTo>
                  <a:lnTo>
                    <a:pt x="302" y="92"/>
                  </a:lnTo>
                  <a:lnTo>
                    <a:pt x="303" y="94"/>
                  </a:lnTo>
                  <a:lnTo>
                    <a:pt x="300" y="98"/>
                  </a:lnTo>
                  <a:lnTo>
                    <a:pt x="297" y="100"/>
                  </a:lnTo>
                  <a:lnTo>
                    <a:pt x="297" y="105"/>
                  </a:lnTo>
                  <a:lnTo>
                    <a:pt x="300" y="108"/>
                  </a:lnTo>
                  <a:lnTo>
                    <a:pt x="300" y="111"/>
                  </a:lnTo>
                  <a:lnTo>
                    <a:pt x="300" y="113"/>
                  </a:lnTo>
                  <a:lnTo>
                    <a:pt x="302" y="115"/>
                  </a:lnTo>
                  <a:lnTo>
                    <a:pt x="302" y="117"/>
                  </a:lnTo>
                  <a:lnTo>
                    <a:pt x="305" y="119"/>
                  </a:lnTo>
                  <a:lnTo>
                    <a:pt x="305" y="121"/>
                  </a:lnTo>
                  <a:lnTo>
                    <a:pt x="306" y="125"/>
                  </a:lnTo>
                  <a:lnTo>
                    <a:pt x="309" y="129"/>
                  </a:lnTo>
                  <a:lnTo>
                    <a:pt x="312" y="132"/>
                  </a:lnTo>
                  <a:lnTo>
                    <a:pt x="314" y="133"/>
                  </a:lnTo>
                  <a:lnTo>
                    <a:pt x="315" y="135"/>
                  </a:lnTo>
                  <a:lnTo>
                    <a:pt x="319" y="136"/>
                  </a:lnTo>
                  <a:lnTo>
                    <a:pt x="321" y="136"/>
                  </a:lnTo>
                  <a:lnTo>
                    <a:pt x="323" y="135"/>
                  </a:lnTo>
                  <a:lnTo>
                    <a:pt x="326" y="136"/>
                  </a:lnTo>
                  <a:lnTo>
                    <a:pt x="329" y="135"/>
                  </a:lnTo>
                  <a:lnTo>
                    <a:pt x="331" y="135"/>
                  </a:lnTo>
                  <a:lnTo>
                    <a:pt x="334" y="135"/>
                  </a:lnTo>
                  <a:lnTo>
                    <a:pt x="335" y="136"/>
                  </a:lnTo>
                  <a:lnTo>
                    <a:pt x="334" y="138"/>
                  </a:lnTo>
                  <a:lnTo>
                    <a:pt x="335" y="141"/>
                  </a:lnTo>
                  <a:lnTo>
                    <a:pt x="337" y="143"/>
                  </a:lnTo>
                  <a:lnTo>
                    <a:pt x="340" y="146"/>
                  </a:lnTo>
                  <a:lnTo>
                    <a:pt x="342" y="148"/>
                  </a:lnTo>
                  <a:lnTo>
                    <a:pt x="345" y="149"/>
                  </a:lnTo>
                  <a:lnTo>
                    <a:pt x="349" y="152"/>
                  </a:lnTo>
                  <a:lnTo>
                    <a:pt x="353" y="153"/>
                  </a:lnTo>
                  <a:lnTo>
                    <a:pt x="356" y="153"/>
                  </a:lnTo>
                  <a:lnTo>
                    <a:pt x="356" y="156"/>
                  </a:lnTo>
                  <a:lnTo>
                    <a:pt x="356" y="157"/>
                  </a:lnTo>
                  <a:lnTo>
                    <a:pt x="358" y="157"/>
                  </a:lnTo>
                  <a:lnTo>
                    <a:pt x="365" y="159"/>
                  </a:lnTo>
                  <a:lnTo>
                    <a:pt x="368" y="160"/>
                  </a:lnTo>
                  <a:lnTo>
                    <a:pt x="370" y="162"/>
                  </a:lnTo>
                  <a:lnTo>
                    <a:pt x="374" y="160"/>
                  </a:lnTo>
                  <a:lnTo>
                    <a:pt x="376" y="160"/>
                  </a:lnTo>
                  <a:lnTo>
                    <a:pt x="376" y="163"/>
                  </a:lnTo>
                  <a:lnTo>
                    <a:pt x="378" y="165"/>
                  </a:lnTo>
                  <a:lnTo>
                    <a:pt x="381" y="165"/>
                  </a:lnTo>
                  <a:lnTo>
                    <a:pt x="382" y="167"/>
                  </a:lnTo>
                  <a:lnTo>
                    <a:pt x="384" y="169"/>
                  </a:lnTo>
                  <a:lnTo>
                    <a:pt x="387" y="168"/>
                  </a:lnTo>
                  <a:lnTo>
                    <a:pt x="389" y="171"/>
                  </a:lnTo>
                  <a:lnTo>
                    <a:pt x="391" y="170"/>
                  </a:lnTo>
                  <a:lnTo>
                    <a:pt x="392" y="170"/>
                  </a:lnTo>
                  <a:lnTo>
                    <a:pt x="397" y="173"/>
                  </a:lnTo>
                  <a:lnTo>
                    <a:pt x="403" y="174"/>
                  </a:lnTo>
                  <a:lnTo>
                    <a:pt x="404" y="174"/>
                  </a:lnTo>
                  <a:lnTo>
                    <a:pt x="405" y="173"/>
                  </a:lnTo>
                  <a:lnTo>
                    <a:pt x="411" y="171"/>
                  </a:lnTo>
                  <a:lnTo>
                    <a:pt x="413" y="171"/>
                  </a:lnTo>
                  <a:lnTo>
                    <a:pt x="416" y="170"/>
                  </a:lnTo>
                  <a:lnTo>
                    <a:pt x="418" y="171"/>
                  </a:lnTo>
                  <a:lnTo>
                    <a:pt x="420" y="173"/>
                  </a:lnTo>
                  <a:lnTo>
                    <a:pt x="420" y="174"/>
                  </a:lnTo>
                  <a:lnTo>
                    <a:pt x="420" y="175"/>
                  </a:lnTo>
                  <a:lnTo>
                    <a:pt x="423" y="177"/>
                  </a:lnTo>
                  <a:lnTo>
                    <a:pt x="424" y="181"/>
                  </a:lnTo>
                  <a:lnTo>
                    <a:pt x="426" y="183"/>
                  </a:lnTo>
                  <a:lnTo>
                    <a:pt x="428" y="185"/>
                  </a:lnTo>
                  <a:lnTo>
                    <a:pt x="429" y="185"/>
                  </a:lnTo>
                  <a:lnTo>
                    <a:pt x="431" y="186"/>
                  </a:lnTo>
                  <a:lnTo>
                    <a:pt x="432" y="186"/>
                  </a:lnTo>
                  <a:lnTo>
                    <a:pt x="435" y="187"/>
                  </a:lnTo>
                  <a:lnTo>
                    <a:pt x="438" y="187"/>
                  </a:lnTo>
                  <a:lnTo>
                    <a:pt x="438" y="190"/>
                  </a:lnTo>
                  <a:lnTo>
                    <a:pt x="437" y="194"/>
                  </a:lnTo>
                  <a:lnTo>
                    <a:pt x="435" y="196"/>
                  </a:lnTo>
                  <a:lnTo>
                    <a:pt x="435" y="198"/>
                  </a:lnTo>
                  <a:lnTo>
                    <a:pt x="435" y="201"/>
                  </a:lnTo>
                  <a:lnTo>
                    <a:pt x="438" y="203"/>
                  </a:lnTo>
                  <a:lnTo>
                    <a:pt x="439" y="202"/>
                  </a:lnTo>
                  <a:lnTo>
                    <a:pt x="440" y="202"/>
                  </a:lnTo>
                  <a:lnTo>
                    <a:pt x="441" y="205"/>
                  </a:lnTo>
                  <a:lnTo>
                    <a:pt x="445" y="205"/>
                  </a:lnTo>
                  <a:lnTo>
                    <a:pt x="449" y="205"/>
                  </a:lnTo>
                  <a:lnTo>
                    <a:pt x="451" y="206"/>
                  </a:lnTo>
                  <a:lnTo>
                    <a:pt x="451" y="208"/>
                  </a:lnTo>
                  <a:lnTo>
                    <a:pt x="452" y="211"/>
                  </a:lnTo>
                  <a:lnTo>
                    <a:pt x="454" y="211"/>
                  </a:lnTo>
                  <a:lnTo>
                    <a:pt x="455" y="208"/>
                  </a:lnTo>
                  <a:lnTo>
                    <a:pt x="455" y="206"/>
                  </a:lnTo>
                  <a:lnTo>
                    <a:pt x="454" y="203"/>
                  </a:lnTo>
                  <a:lnTo>
                    <a:pt x="453" y="201"/>
                  </a:lnTo>
                  <a:lnTo>
                    <a:pt x="455" y="200"/>
                  </a:lnTo>
                  <a:lnTo>
                    <a:pt x="458" y="200"/>
                  </a:lnTo>
                  <a:lnTo>
                    <a:pt x="462" y="201"/>
                  </a:lnTo>
                  <a:lnTo>
                    <a:pt x="462" y="202"/>
                  </a:lnTo>
                  <a:lnTo>
                    <a:pt x="466" y="205"/>
                  </a:lnTo>
                  <a:lnTo>
                    <a:pt x="469" y="205"/>
                  </a:lnTo>
                  <a:lnTo>
                    <a:pt x="471" y="205"/>
                  </a:lnTo>
                  <a:lnTo>
                    <a:pt x="472" y="205"/>
                  </a:lnTo>
                  <a:lnTo>
                    <a:pt x="472" y="201"/>
                  </a:lnTo>
                  <a:lnTo>
                    <a:pt x="472" y="200"/>
                  </a:lnTo>
                  <a:lnTo>
                    <a:pt x="471" y="198"/>
                  </a:lnTo>
                  <a:lnTo>
                    <a:pt x="473" y="198"/>
                  </a:lnTo>
                  <a:lnTo>
                    <a:pt x="476" y="197"/>
                  </a:lnTo>
                  <a:lnTo>
                    <a:pt x="476" y="196"/>
                  </a:lnTo>
                  <a:lnTo>
                    <a:pt x="478" y="196"/>
                  </a:lnTo>
                  <a:lnTo>
                    <a:pt x="479" y="197"/>
                  </a:lnTo>
                  <a:lnTo>
                    <a:pt x="483" y="197"/>
                  </a:lnTo>
                  <a:lnTo>
                    <a:pt x="485" y="197"/>
                  </a:lnTo>
                  <a:lnTo>
                    <a:pt x="485" y="193"/>
                  </a:lnTo>
                  <a:lnTo>
                    <a:pt x="486" y="192"/>
                  </a:lnTo>
                  <a:lnTo>
                    <a:pt x="487" y="191"/>
                  </a:lnTo>
                  <a:lnTo>
                    <a:pt x="488" y="186"/>
                  </a:lnTo>
                  <a:lnTo>
                    <a:pt x="490" y="186"/>
                  </a:lnTo>
                  <a:lnTo>
                    <a:pt x="493" y="187"/>
                  </a:lnTo>
                  <a:lnTo>
                    <a:pt x="496" y="186"/>
                  </a:lnTo>
                  <a:lnTo>
                    <a:pt x="497" y="186"/>
                  </a:lnTo>
                  <a:lnTo>
                    <a:pt x="499" y="186"/>
                  </a:lnTo>
                  <a:lnTo>
                    <a:pt x="499" y="189"/>
                  </a:lnTo>
                  <a:lnTo>
                    <a:pt x="501" y="189"/>
                  </a:lnTo>
                  <a:lnTo>
                    <a:pt x="502" y="190"/>
                  </a:lnTo>
                  <a:lnTo>
                    <a:pt x="502" y="191"/>
                  </a:lnTo>
                  <a:lnTo>
                    <a:pt x="506" y="193"/>
                  </a:lnTo>
                  <a:lnTo>
                    <a:pt x="506" y="194"/>
                  </a:lnTo>
                  <a:lnTo>
                    <a:pt x="506" y="198"/>
                  </a:lnTo>
                  <a:lnTo>
                    <a:pt x="509" y="201"/>
                  </a:lnTo>
                  <a:lnTo>
                    <a:pt x="511" y="202"/>
                  </a:lnTo>
                  <a:lnTo>
                    <a:pt x="511" y="206"/>
                  </a:lnTo>
                  <a:lnTo>
                    <a:pt x="511" y="210"/>
                  </a:lnTo>
                  <a:lnTo>
                    <a:pt x="511" y="213"/>
                  </a:lnTo>
                  <a:lnTo>
                    <a:pt x="516" y="218"/>
                  </a:lnTo>
                  <a:lnTo>
                    <a:pt x="521" y="224"/>
                  </a:lnTo>
                  <a:lnTo>
                    <a:pt x="522" y="225"/>
                  </a:lnTo>
                  <a:lnTo>
                    <a:pt x="520" y="228"/>
                  </a:lnTo>
                  <a:lnTo>
                    <a:pt x="519" y="228"/>
                  </a:lnTo>
                  <a:lnTo>
                    <a:pt x="517" y="230"/>
                  </a:lnTo>
                  <a:lnTo>
                    <a:pt x="516" y="228"/>
                  </a:lnTo>
                  <a:lnTo>
                    <a:pt x="514" y="227"/>
                  </a:lnTo>
                  <a:lnTo>
                    <a:pt x="513" y="228"/>
                  </a:lnTo>
                  <a:lnTo>
                    <a:pt x="512" y="232"/>
                  </a:lnTo>
                  <a:lnTo>
                    <a:pt x="514" y="233"/>
                  </a:lnTo>
                  <a:lnTo>
                    <a:pt x="516" y="234"/>
                  </a:lnTo>
                  <a:lnTo>
                    <a:pt x="516" y="235"/>
                  </a:lnTo>
                  <a:lnTo>
                    <a:pt x="516" y="237"/>
                  </a:lnTo>
                  <a:lnTo>
                    <a:pt x="517" y="240"/>
                  </a:lnTo>
                  <a:lnTo>
                    <a:pt x="518" y="243"/>
                  </a:lnTo>
                  <a:lnTo>
                    <a:pt x="519" y="245"/>
                  </a:lnTo>
                  <a:lnTo>
                    <a:pt x="521" y="247"/>
                  </a:lnTo>
                  <a:lnTo>
                    <a:pt x="521" y="250"/>
                  </a:lnTo>
                  <a:lnTo>
                    <a:pt x="521" y="255"/>
                  </a:lnTo>
                  <a:lnTo>
                    <a:pt x="522" y="256"/>
                  </a:lnTo>
                  <a:lnTo>
                    <a:pt x="522" y="259"/>
                  </a:lnTo>
                  <a:lnTo>
                    <a:pt x="522" y="260"/>
                  </a:lnTo>
                  <a:lnTo>
                    <a:pt x="522" y="264"/>
                  </a:lnTo>
                  <a:lnTo>
                    <a:pt x="522" y="268"/>
                  </a:lnTo>
                  <a:lnTo>
                    <a:pt x="522" y="269"/>
                  </a:lnTo>
                  <a:lnTo>
                    <a:pt x="523" y="272"/>
                  </a:lnTo>
                  <a:lnTo>
                    <a:pt x="522" y="274"/>
                  </a:lnTo>
                  <a:lnTo>
                    <a:pt x="523" y="276"/>
                  </a:lnTo>
                  <a:lnTo>
                    <a:pt x="520" y="283"/>
                  </a:lnTo>
                  <a:lnTo>
                    <a:pt x="522" y="286"/>
                  </a:lnTo>
                  <a:lnTo>
                    <a:pt x="522" y="291"/>
                  </a:lnTo>
                  <a:lnTo>
                    <a:pt x="521" y="297"/>
                  </a:lnTo>
                  <a:lnTo>
                    <a:pt x="521" y="299"/>
                  </a:lnTo>
                  <a:lnTo>
                    <a:pt x="518" y="299"/>
                  </a:lnTo>
                  <a:lnTo>
                    <a:pt x="516" y="300"/>
                  </a:lnTo>
                  <a:lnTo>
                    <a:pt x="516" y="304"/>
                  </a:lnTo>
                  <a:lnTo>
                    <a:pt x="514" y="305"/>
                  </a:lnTo>
                  <a:lnTo>
                    <a:pt x="513" y="308"/>
                  </a:lnTo>
                  <a:lnTo>
                    <a:pt x="512" y="310"/>
                  </a:lnTo>
                  <a:lnTo>
                    <a:pt x="510" y="310"/>
                  </a:lnTo>
                  <a:lnTo>
                    <a:pt x="510" y="308"/>
                  </a:lnTo>
                  <a:lnTo>
                    <a:pt x="511" y="305"/>
                  </a:lnTo>
                  <a:lnTo>
                    <a:pt x="510" y="304"/>
                  </a:lnTo>
                  <a:lnTo>
                    <a:pt x="506" y="304"/>
                  </a:lnTo>
                  <a:lnTo>
                    <a:pt x="506" y="308"/>
                  </a:lnTo>
                  <a:lnTo>
                    <a:pt x="505" y="310"/>
                  </a:lnTo>
                  <a:lnTo>
                    <a:pt x="505" y="314"/>
                  </a:lnTo>
                  <a:lnTo>
                    <a:pt x="505" y="315"/>
                  </a:lnTo>
                  <a:lnTo>
                    <a:pt x="504" y="315"/>
                  </a:lnTo>
                  <a:lnTo>
                    <a:pt x="502" y="316"/>
                  </a:lnTo>
                  <a:lnTo>
                    <a:pt x="504" y="319"/>
                  </a:lnTo>
                  <a:lnTo>
                    <a:pt x="505" y="323"/>
                  </a:lnTo>
                  <a:lnTo>
                    <a:pt x="505" y="326"/>
                  </a:lnTo>
                  <a:lnTo>
                    <a:pt x="504" y="326"/>
                  </a:lnTo>
                  <a:lnTo>
                    <a:pt x="502" y="327"/>
                  </a:lnTo>
                  <a:lnTo>
                    <a:pt x="501" y="329"/>
                  </a:lnTo>
                  <a:lnTo>
                    <a:pt x="499" y="329"/>
                  </a:lnTo>
                  <a:lnTo>
                    <a:pt x="496" y="329"/>
                  </a:lnTo>
                  <a:lnTo>
                    <a:pt x="494" y="327"/>
                  </a:lnTo>
                  <a:lnTo>
                    <a:pt x="493" y="326"/>
                  </a:lnTo>
                  <a:lnTo>
                    <a:pt x="493" y="324"/>
                  </a:lnTo>
                  <a:lnTo>
                    <a:pt x="491" y="325"/>
                  </a:lnTo>
                  <a:lnTo>
                    <a:pt x="493" y="329"/>
                  </a:lnTo>
                  <a:lnTo>
                    <a:pt x="491" y="329"/>
                  </a:lnTo>
                  <a:lnTo>
                    <a:pt x="490" y="330"/>
                  </a:lnTo>
                  <a:lnTo>
                    <a:pt x="488" y="329"/>
                  </a:lnTo>
                  <a:lnTo>
                    <a:pt x="487" y="326"/>
                  </a:lnTo>
                  <a:lnTo>
                    <a:pt x="486" y="322"/>
                  </a:lnTo>
                  <a:lnTo>
                    <a:pt x="482" y="323"/>
                  </a:lnTo>
                  <a:lnTo>
                    <a:pt x="481" y="321"/>
                  </a:lnTo>
                  <a:lnTo>
                    <a:pt x="480" y="317"/>
                  </a:lnTo>
                  <a:lnTo>
                    <a:pt x="475" y="315"/>
                  </a:lnTo>
                  <a:lnTo>
                    <a:pt x="474" y="321"/>
                  </a:lnTo>
                  <a:lnTo>
                    <a:pt x="472" y="322"/>
                  </a:lnTo>
                  <a:lnTo>
                    <a:pt x="471" y="323"/>
                  </a:lnTo>
                  <a:lnTo>
                    <a:pt x="466" y="327"/>
                  </a:lnTo>
                  <a:lnTo>
                    <a:pt x="468" y="329"/>
                  </a:lnTo>
                  <a:lnTo>
                    <a:pt x="468" y="330"/>
                  </a:lnTo>
                  <a:lnTo>
                    <a:pt x="468" y="332"/>
                  </a:lnTo>
                  <a:lnTo>
                    <a:pt x="466" y="334"/>
                  </a:lnTo>
                  <a:lnTo>
                    <a:pt x="464" y="334"/>
                  </a:lnTo>
                  <a:lnTo>
                    <a:pt x="463" y="335"/>
                  </a:lnTo>
                  <a:lnTo>
                    <a:pt x="462" y="336"/>
                  </a:lnTo>
                  <a:lnTo>
                    <a:pt x="460" y="338"/>
                  </a:lnTo>
                  <a:lnTo>
                    <a:pt x="457" y="339"/>
                  </a:lnTo>
                  <a:lnTo>
                    <a:pt x="454" y="336"/>
                  </a:lnTo>
                  <a:lnTo>
                    <a:pt x="451" y="332"/>
                  </a:lnTo>
                  <a:lnTo>
                    <a:pt x="448" y="329"/>
                  </a:lnTo>
                  <a:lnTo>
                    <a:pt x="444" y="326"/>
                  </a:lnTo>
                  <a:lnTo>
                    <a:pt x="440" y="324"/>
                  </a:lnTo>
                  <a:lnTo>
                    <a:pt x="438" y="322"/>
                  </a:lnTo>
                  <a:lnTo>
                    <a:pt x="432" y="320"/>
                  </a:lnTo>
                  <a:lnTo>
                    <a:pt x="428" y="318"/>
                  </a:lnTo>
                  <a:lnTo>
                    <a:pt x="423" y="317"/>
                  </a:lnTo>
                  <a:lnTo>
                    <a:pt x="418" y="318"/>
                  </a:lnTo>
                  <a:lnTo>
                    <a:pt x="412" y="319"/>
                  </a:lnTo>
                  <a:lnTo>
                    <a:pt x="408" y="321"/>
                  </a:lnTo>
                  <a:lnTo>
                    <a:pt x="403" y="324"/>
                  </a:lnTo>
                  <a:lnTo>
                    <a:pt x="397" y="329"/>
                  </a:lnTo>
                  <a:lnTo>
                    <a:pt x="392" y="332"/>
                  </a:lnTo>
                  <a:lnTo>
                    <a:pt x="389" y="333"/>
                  </a:lnTo>
                  <a:lnTo>
                    <a:pt x="384" y="333"/>
                  </a:lnTo>
                  <a:lnTo>
                    <a:pt x="381" y="334"/>
                  </a:lnTo>
                  <a:lnTo>
                    <a:pt x="379" y="335"/>
                  </a:lnTo>
                  <a:lnTo>
                    <a:pt x="376" y="338"/>
                  </a:lnTo>
                  <a:lnTo>
                    <a:pt x="372" y="340"/>
                  </a:lnTo>
                  <a:lnTo>
                    <a:pt x="370" y="343"/>
                  </a:lnTo>
                  <a:lnTo>
                    <a:pt x="368" y="346"/>
                  </a:lnTo>
                  <a:lnTo>
                    <a:pt x="365" y="347"/>
                  </a:lnTo>
                  <a:lnTo>
                    <a:pt x="361" y="347"/>
                  </a:lnTo>
                  <a:lnTo>
                    <a:pt x="358" y="348"/>
                  </a:lnTo>
                  <a:lnTo>
                    <a:pt x="348" y="348"/>
                  </a:lnTo>
                  <a:lnTo>
                    <a:pt x="344" y="349"/>
                  </a:lnTo>
                  <a:lnTo>
                    <a:pt x="338" y="349"/>
                  </a:lnTo>
                  <a:lnTo>
                    <a:pt x="333" y="349"/>
                  </a:lnTo>
                  <a:lnTo>
                    <a:pt x="328" y="349"/>
                  </a:lnTo>
                  <a:lnTo>
                    <a:pt x="323" y="349"/>
                  </a:lnTo>
                  <a:lnTo>
                    <a:pt x="318" y="347"/>
                  </a:lnTo>
                  <a:lnTo>
                    <a:pt x="317" y="346"/>
                  </a:lnTo>
                  <a:lnTo>
                    <a:pt x="317" y="343"/>
                  </a:lnTo>
                  <a:lnTo>
                    <a:pt x="318" y="341"/>
                  </a:lnTo>
                  <a:lnTo>
                    <a:pt x="318" y="338"/>
                  </a:lnTo>
                  <a:lnTo>
                    <a:pt x="318" y="335"/>
                  </a:lnTo>
                  <a:lnTo>
                    <a:pt x="319" y="332"/>
                  </a:lnTo>
                  <a:lnTo>
                    <a:pt x="320" y="329"/>
                  </a:lnTo>
                  <a:lnTo>
                    <a:pt x="320" y="326"/>
                  </a:lnTo>
                  <a:lnTo>
                    <a:pt x="318" y="326"/>
                  </a:lnTo>
                  <a:lnTo>
                    <a:pt x="312" y="325"/>
                  </a:lnTo>
                  <a:lnTo>
                    <a:pt x="309" y="323"/>
                  </a:lnTo>
                  <a:lnTo>
                    <a:pt x="309" y="320"/>
                  </a:lnTo>
                  <a:lnTo>
                    <a:pt x="309" y="315"/>
                  </a:lnTo>
                  <a:lnTo>
                    <a:pt x="311" y="312"/>
                  </a:lnTo>
                  <a:lnTo>
                    <a:pt x="311" y="308"/>
                  </a:lnTo>
                  <a:lnTo>
                    <a:pt x="309" y="306"/>
                  </a:lnTo>
                  <a:lnTo>
                    <a:pt x="306" y="304"/>
                  </a:lnTo>
                  <a:lnTo>
                    <a:pt x="305" y="303"/>
                  </a:lnTo>
                  <a:lnTo>
                    <a:pt x="302" y="302"/>
                  </a:lnTo>
                  <a:lnTo>
                    <a:pt x="299" y="303"/>
                  </a:lnTo>
                  <a:lnTo>
                    <a:pt x="297" y="303"/>
                  </a:lnTo>
                  <a:lnTo>
                    <a:pt x="294" y="302"/>
                  </a:lnTo>
                  <a:lnTo>
                    <a:pt x="289" y="300"/>
                  </a:lnTo>
                  <a:lnTo>
                    <a:pt x="285" y="300"/>
                  </a:lnTo>
                  <a:lnTo>
                    <a:pt x="281" y="298"/>
                  </a:lnTo>
                  <a:lnTo>
                    <a:pt x="282" y="292"/>
                  </a:lnTo>
                  <a:lnTo>
                    <a:pt x="277" y="290"/>
                  </a:lnTo>
                  <a:lnTo>
                    <a:pt x="276" y="289"/>
                  </a:lnTo>
                  <a:lnTo>
                    <a:pt x="275" y="289"/>
                  </a:lnTo>
                  <a:lnTo>
                    <a:pt x="271" y="286"/>
                  </a:lnTo>
                  <a:lnTo>
                    <a:pt x="271" y="287"/>
                  </a:lnTo>
                  <a:lnTo>
                    <a:pt x="269" y="288"/>
                  </a:lnTo>
                  <a:lnTo>
                    <a:pt x="265" y="290"/>
                  </a:lnTo>
                  <a:lnTo>
                    <a:pt x="262" y="289"/>
                  </a:lnTo>
                  <a:lnTo>
                    <a:pt x="258" y="289"/>
                  </a:lnTo>
                  <a:lnTo>
                    <a:pt x="255" y="291"/>
                  </a:lnTo>
                  <a:lnTo>
                    <a:pt x="254" y="291"/>
                  </a:lnTo>
                  <a:lnTo>
                    <a:pt x="252" y="295"/>
                  </a:lnTo>
                  <a:lnTo>
                    <a:pt x="250" y="296"/>
                  </a:lnTo>
                  <a:lnTo>
                    <a:pt x="248" y="298"/>
                  </a:lnTo>
                  <a:lnTo>
                    <a:pt x="242" y="302"/>
                  </a:lnTo>
                  <a:lnTo>
                    <a:pt x="238" y="308"/>
                  </a:lnTo>
                  <a:lnTo>
                    <a:pt x="236" y="310"/>
                  </a:lnTo>
                  <a:lnTo>
                    <a:pt x="231" y="308"/>
                  </a:lnTo>
                  <a:lnTo>
                    <a:pt x="230" y="305"/>
                  </a:lnTo>
                  <a:lnTo>
                    <a:pt x="231" y="302"/>
                  </a:lnTo>
                  <a:lnTo>
                    <a:pt x="233" y="298"/>
                  </a:lnTo>
                  <a:lnTo>
                    <a:pt x="236" y="292"/>
                  </a:lnTo>
                  <a:lnTo>
                    <a:pt x="236" y="289"/>
                  </a:lnTo>
                  <a:lnTo>
                    <a:pt x="236" y="288"/>
                  </a:lnTo>
                  <a:lnTo>
                    <a:pt x="233" y="286"/>
                  </a:lnTo>
                  <a:lnTo>
                    <a:pt x="230" y="286"/>
                  </a:lnTo>
                  <a:lnTo>
                    <a:pt x="225" y="287"/>
                  </a:lnTo>
                  <a:lnTo>
                    <a:pt x="218" y="287"/>
                  </a:lnTo>
                  <a:lnTo>
                    <a:pt x="214" y="289"/>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36" name="Freeform 210">
              <a:extLst>
                <a:ext uri="{FF2B5EF4-FFF2-40B4-BE49-F238E27FC236}">
                  <a16:creationId xmlns:a16="http://schemas.microsoft.com/office/drawing/2014/main" id="{34A1ECBB-303F-44E4-A7D0-889660799B1A}"/>
                </a:ext>
              </a:extLst>
            </p:cNvPr>
            <p:cNvSpPr>
              <a:spLocks/>
            </p:cNvSpPr>
            <p:nvPr/>
          </p:nvSpPr>
          <p:spPr bwMode="auto">
            <a:xfrm>
              <a:off x="2321" y="2124"/>
              <a:ext cx="143" cy="121"/>
            </a:xfrm>
            <a:custGeom>
              <a:avLst/>
              <a:gdLst>
                <a:gd name="T0" fmla="*/ 139 w 143"/>
                <a:gd name="T1" fmla="*/ 118 h 121"/>
                <a:gd name="T2" fmla="*/ 133 w 143"/>
                <a:gd name="T3" fmla="*/ 118 h 121"/>
                <a:gd name="T4" fmla="*/ 127 w 143"/>
                <a:gd name="T5" fmla="*/ 116 h 121"/>
                <a:gd name="T6" fmla="*/ 123 w 143"/>
                <a:gd name="T7" fmla="*/ 116 h 121"/>
                <a:gd name="T8" fmla="*/ 118 w 143"/>
                <a:gd name="T9" fmla="*/ 114 h 121"/>
                <a:gd name="T10" fmla="*/ 115 w 143"/>
                <a:gd name="T11" fmla="*/ 112 h 121"/>
                <a:gd name="T12" fmla="*/ 112 w 143"/>
                <a:gd name="T13" fmla="*/ 108 h 121"/>
                <a:gd name="T14" fmla="*/ 109 w 143"/>
                <a:gd name="T15" fmla="*/ 105 h 121"/>
                <a:gd name="T16" fmla="*/ 105 w 143"/>
                <a:gd name="T17" fmla="*/ 102 h 121"/>
                <a:gd name="T18" fmla="*/ 102 w 143"/>
                <a:gd name="T19" fmla="*/ 101 h 121"/>
                <a:gd name="T20" fmla="*/ 95 w 143"/>
                <a:gd name="T21" fmla="*/ 107 h 121"/>
                <a:gd name="T22" fmla="*/ 93 w 143"/>
                <a:gd name="T23" fmla="*/ 104 h 121"/>
                <a:gd name="T24" fmla="*/ 93 w 143"/>
                <a:gd name="T25" fmla="*/ 98 h 121"/>
                <a:gd name="T26" fmla="*/ 89 w 143"/>
                <a:gd name="T27" fmla="*/ 98 h 121"/>
                <a:gd name="T28" fmla="*/ 87 w 143"/>
                <a:gd name="T29" fmla="*/ 102 h 121"/>
                <a:gd name="T30" fmla="*/ 83 w 143"/>
                <a:gd name="T31" fmla="*/ 104 h 121"/>
                <a:gd name="T32" fmla="*/ 84 w 143"/>
                <a:gd name="T33" fmla="*/ 99 h 121"/>
                <a:gd name="T34" fmla="*/ 81 w 143"/>
                <a:gd name="T35" fmla="*/ 93 h 121"/>
                <a:gd name="T36" fmla="*/ 81 w 143"/>
                <a:gd name="T37" fmla="*/ 88 h 121"/>
                <a:gd name="T38" fmla="*/ 77 w 143"/>
                <a:gd name="T39" fmla="*/ 91 h 121"/>
                <a:gd name="T40" fmla="*/ 71 w 143"/>
                <a:gd name="T41" fmla="*/ 88 h 121"/>
                <a:gd name="T42" fmla="*/ 68 w 143"/>
                <a:gd name="T43" fmla="*/ 86 h 121"/>
                <a:gd name="T44" fmla="*/ 65 w 143"/>
                <a:gd name="T45" fmla="*/ 84 h 121"/>
                <a:gd name="T46" fmla="*/ 67 w 143"/>
                <a:gd name="T47" fmla="*/ 80 h 121"/>
                <a:gd name="T48" fmla="*/ 70 w 143"/>
                <a:gd name="T49" fmla="*/ 76 h 121"/>
                <a:gd name="T50" fmla="*/ 67 w 143"/>
                <a:gd name="T51" fmla="*/ 74 h 121"/>
                <a:gd name="T52" fmla="*/ 63 w 143"/>
                <a:gd name="T53" fmla="*/ 76 h 121"/>
                <a:gd name="T54" fmla="*/ 56 w 143"/>
                <a:gd name="T55" fmla="*/ 75 h 121"/>
                <a:gd name="T56" fmla="*/ 55 w 143"/>
                <a:gd name="T57" fmla="*/ 70 h 121"/>
                <a:gd name="T58" fmla="*/ 52 w 143"/>
                <a:gd name="T59" fmla="*/ 67 h 121"/>
                <a:gd name="T60" fmla="*/ 50 w 143"/>
                <a:gd name="T61" fmla="*/ 64 h 121"/>
                <a:gd name="T62" fmla="*/ 46 w 143"/>
                <a:gd name="T63" fmla="*/ 61 h 121"/>
                <a:gd name="T64" fmla="*/ 47 w 143"/>
                <a:gd name="T65" fmla="*/ 57 h 121"/>
                <a:gd name="T66" fmla="*/ 45 w 143"/>
                <a:gd name="T67" fmla="*/ 54 h 121"/>
                <a:gd name="T68" fmla="*/ 46 w 143"/>
                <a:gd name="T69" fmla="*/ 50 h 121"/>
                <a:gd name="T70" fmla="*/ 40 w 143"/>
                <a:gd name="T71" fmla="*/ 46 h 121"/>
                <a:gd name="T72" fmla="*/ 31 w 143"/>
                <a:gd name="T73" fmla="*/ 47 h 121"/>
                <a:gd name="T74" fmla="*/ 28 w 143"/>
                <a:gd name="T75" fmla="*/ 41 h 121"/>
                <a:gd name="T76" fmla="*/ 25 w 143"/>
                <a:gd name="T77" fmla="*/ 35 h 121"/>
                <a:gd name="T78" fmla="*/ 20 w 143"/>
                <a:gd name="T79" fmla="*/ 30 h 121"/>
                <a:gd name="T80" fmla="*/ 14 w 143"/>
                <a:gd name="T81" fmla="*/ 25 h 121"/>
                <a:gd name="T82" fmla="*/ 13 w 143"/>
                <a:gd name="T83" fmla="*/ 20 h 121"/>
                <a:gd name="T84" fmla="*/ 11 w 143"/>
                <a:gd name="T85" fmla="*/ 18 h 121"/>
                <a:gd name="T86" fmla="*/ 1 w 143"/>
                <a:gd name="T87" fmla="*/ 9 h 121"/>
                <a:gd name="T88" fmla="*/ 0 w 143"/>
                <a:gd name="T89" fmla="*/ 2 h 121"/>
                <a:gd name="T90" fmla="*/ 0 w 143"/>
                <a:gd name="T91" fmla="*/ 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121"/>
                <a:gd name="T140" fmla="*/ 143 w 143"/>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121">
                  <a:moveTo>
                    <a:pt x="142" y="120"/>
                  </a:moveTo>
                  <a:lnTo>
                    <a:pt x="139" y="118"/>
                  </a:lnTo>
                  <a:lnTo>
                    <a:pt x="134" y="115"/>
                  </a:lnTo>
                  <a:lnTo>
                    <a:pt x="133" y="118"/>
                  </a:lnTo>
                  <a:lnTo>
                    <a:pt x="130" y="117"/>
                  </a:lnTo>
                  <a:lnTo>
                    <a:pt x="127" y="116"/>
                  </a:lnTo>
                  <a:lnTo>
                    <a:pt x="124" y="116"/>
                  </a:lnTo>
                  <a:lnTo>
                    <a:pt x="123" y="116"/>
                  </a:lnTo>
                  <a:lnTo>
                    <a:pt x="122" y="115"/>
                  </a:lnTo>
                  <a:lnTo>
                    <a:pt x="118" y="114"/>
                  </a:lnTo>
                  <a:lnTo>
                    <a:pt x="117" y="113"/>
                  </a:lnTo>
                  <a:lnTo>
                    <a:pt x="115" y="112"/>
                  </a:lnTo>
                  <a:lnTo>
                    <a:pt x="113" y="111"/>
                  </a:lnTo>
                  <a:lnTo>
                    <a:pt x="112" y="108"/>
                  </a:lnTo>
                  <a:lnTo>
                    <a:pt x="110" y="107"/>
                  </a:lnTo>
                  <a:lnTo>
                    <a:pt x="109" y="105"/>
                  </a:lnTo>
                  <a:lnTo>
                    <a:pt x="107" y="105"/>
                  </a:lnTo>
                  <a:lnTo>
                    <a:pt x="105" y="102"/>
                  </a:lnTo>
                  <a:lnTo>
                    <a:pt x="104" y="102"/>
                  </a:lnTo>
                  <a:lnTo>
                    <a:pt x="102" y="101"/>
                  </a:lnTo>
                  <a:lnTo>
                    <a:pt x="101" y="103"/>
                  </a:lnTo>
                  <a:lnTo>
                    <a:pt x="95" y="107"/>
                  </a:lnTo>
                  <a:lnTo>
                    <a:pt x="95" y="105"/>
                  </a:lnTo>
                  <a:lnTo>
                    <a:pt x="93" y="104"/>
                  </a:lnTo>
                  <a:lnTo>
                    <a:pt x="91" y="101"/>
                  </a:lnTo>
                  <a:lnTo>
                    <a:pt x="93" y="98"/>
                  </a:lnTo>
                  <a:lnTo>
                    <a:pt x="91" y="97"/>
                  </a:lnTo>
                  <a:lnTo>
                    <a:pt x="89" y="98"/>
                  </a:lnTo>
                  <a:lnTo>
                    <a:pt x="87" y="100"/>
                  </a:lnTo>
                  <a:lnTo>
                    <a:pt x="87" y="102"/>
                  </a:lnTo>
                  <a:lnTo>
                    <a:pt x="86" y="105"/>
                  </a:lnTo>
                  <a:lnTo>
                    <a:pt x="83" y="104"/>
                  </a:lnTo>
                  <a:lnTo>
                    <a:pt x="83" y="102"/>
                  </a:lnTo>
                  <a:lnTo>
                    <a:pt x="84" y="99"/>
                  </a:lnTo>
                  <a:lnTo>
                    <a:pt x="82" y="96"/>
                  </a:lnTo>
                  <a:lnTo>
                    <a:pt x="81" y="93"/>
                  </a:lnTo>
                  <a:lnTo>
                    <a:pt x="81" y="90"/>
                  </a:lnTo>
                  <a:lnTo>
                    <a:pt x="81" y="88"/>
                  </a:lnTo>
                  <a:lnTo>
                    <a:pt x="80" y="88"/>
                  </a:lnTo>
                  <a:lnTo>
                    <a:pt x="77" y="91"/>
                  </a:lnTo>
                  <a:lnTo>
                    <a:pt x="76" y="88"/>
                  </a:lnTo>
                  <a:lnTo>
                    <a:pt x="71" y="88"/>
                  </a:lnTo>
                  <a:lnTo>
                    <a:pt x="69" y="88"/>
                  </a:lnTo>
                  <a:lnTo>
                    <a:pt x="68" y="86"/>
                  </a:lnTo>
                  <a:lnTo>
                    <a:pt x="66" y="85"/>
                  </a:lnTo>
                  <a:lnTo>
                    <a:pt x="65" y="84"/>
                  </a:lnTo>
                  <a:lnTo>
                    <a:pt x="65" y="81"/>
                  </a:lnTo>
                  <a:lnTo>
                    <a:pt x="67" y="80"/>
                  </a:lnTo>
                  <a:lnTo>
                    <a:pt x="68" y="79"/>
                  </a:lnTo>
                  <a:lnTo>
                    <a:pt x="70" y="76"/>
                  </a:lnTo>
                  <a:lnTo>
                    <a:pt x="68" y="75"/>
                  </a:lnTo>
                  <a:lnTo>
                    <a:pt x="67" y="74"/>
                  </a:lnTo>
                  <a:lnTo>
                    <a:pt x="65" y="75"/>
                  </a:lnTo>
                  <a:lnTo>
                    <a:pt x="63" y="76"/>
                  </a:lnTo>
                  <a:lnTo>
                    <a:pt x="59" y="76"/>
                  </a:lnTo>
                  <a:lnTo>
                    <a:pt x="56" y="75"/>
                  </a:lnTo>
                  <a:lnTo>
                    <a:pt x="56" y="72"/>
                  </a:lnTo>
                  <a:lnTo>
                    <a:pt x="55" y="70"/>
                  </a:lnTo>
                  <a:lnTo>
                    <a:pt x="53" y="67"/>
                  </a:lnTo>
                  <a:lnTo>
                    <a:pt x="52" y="67"/>
                  </a:lnTo>
                  <a:lnTo>
                    <a:pt x="50" y="65"/>
                  </a:lnTo>
                  <a:lnTo>
                    <a:pt x="50" y="64"/>
                  </a:lnTo>
                  <a:lnTo>
                    <a:pt x="47" y="62"/>
                  </a:lnTo>
                  <a:lnTo>
                    <a:pt x="46" y="61"/>
                  </a:lnTo>
                  <a:lnTo>
                    <a:pt x="46" y="60"/>
                  </a:lnTo>
                  <a:lnTo>
                    <a:pt x="47" y="57"/>
                  </a:lnTo>
                  <a:lnTo>
                    <a:pt x="46" y="56"/>
                  </a:lnTo>
                  <a:lnTo>
                    <a:pt x="45" y="54"/>
                  </a:lnTo>
                  <a:lnTo>
                    <a:pt x="47" y="51"/>
                  </a:lnTo>
                  <a:lnTo>
                    <a:pt x="46" y="50"/>
                  </a:lnTo>
                  <a:lnTo>
                    <a:pt x="43" y="48"/>
                  </a:lnTo>
                  <a:lnTo>
                    <a:pt x="40" y="46"/>
                  </a:lnTo>
                  <a:lnTo>
                    <a:pt x="35" y="47"/>
                  </a:lnTo>
                  <a:lnTo>
                    <a:pt x="31" y="47"/>
                  </a:lnTo>
                  <a:lnTo>
                    <a:pt x="29" y="46"/>
                  </a:lnTo>
                  <a:lnTo>
                    <a:pt x="28" y="41"/>
                  </a:lnTo>
                  <a:lnTo>
                    <a:pt x="26" y="38"/>
                  </a:lnTo>
                  <a:lnTo>
                    <a:pt x="25" y="35"/>
                  </a:lnTo>
                  <a:lnTo>
                    <a:pt x="23" y="31"/>
                  </a:lnTo>
                  <a:lnTo>
                    <a:pt x="20" y="30"/>
                  </a:lnTo>
                  <a:lnTo>
                    <a:pt x="18" y="27"/>
                  </a:lnTo>
                  <a:lnTo>
                    <a:pt x="14" y="25"/>
                  </a:lnTo>
                  <a:lnTo>
                    <a:pt x="12" y="23"/>
                  </a:lnTo>
                  <a:lnTo>
                    <a:pt x="13" y="20"/>
                  </a:lnTo>
                  <a:lnTo>
                    <a:pt x="11" y="20"/>
                  </a:lnTo>
                  <a:lnTo>
                    <a:pt x="11" y="18"/>
                  </a:lnTo>
                  <a:lnTo>
                    <a:pt x="5" y="12"/>
                  </a:lnTo>
                  <a:lnTo>
                    <a:pt x="1" y="9"/>
                  </a:lnTo>
                  <a:lnTo>
                    <a:pt x="1" y="6"/>
                  </a:lnTo>
                  <a:lnTo>
                    <a:pt x="0" y="2"/>
                  </a:lnTo>
                  <a:lnTo>
                    <a:pt x="1" y="2"/>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37" name="Freeform 211">
              <a:extLst>
                <a:ext uri="{FF2B5EF4-FFF2-40B4-BE49-F238E27FC236}">
                  <a16:creationId xmlns:a16="http://schemas.microsoft.com/office/drawing/2014/main" id="{467B4A88-65A8-4540-9C53-21DB7C2B2CE0}"/>
                </a:ext>
              </a:extLst>
            </p:cNvPr>
            <p:cNvSpPr>
              <a:spLocks/>
            </p:cNvSpPr>
            <p:nvPr/>
          </p:nvSpPr>
          <p:spPr bwMode="auto">
            <a:xfrm>
              <a:off x="2740" y="2093"/>
              <a:ext cx="329" cy="268"/>
            </a:xfrm>
            <a:custGeom>
              <a:avLst/>
              <a:gdLst>
                <a:gd name="T0" fmla="*/ 10 w 329"/>
                <a:gd name="T1" fmla="*/ 18 h 268"/>
                <a:gd name="T2" fmla="*/ 11 w 329"/>
                <a:gd name="T3" fmla="*/ 0 h 268"/>
                <a:gd name="T4" fmla="*/ 29 w 329"/>
                <a:gd name="T5" fmla="*/ 7 h 268"/>
                <a:gd name="T6" fmla="*/ 37 w 329"/>
                <a:gd name="T7" fmla="*/ 27 h 268"/>
                <a:gd name="T8" fmla="*/ 55 w 329"/>
                <a:gd name="T9" fmla="*/ 47 h 268"/>
                <a:gd name="T10" fmla="*/ 70 w 329"/>
                <a:gd name="T11" fmla="*/ 46 h 268"/>
                <a:gd name="T12" fmla="*/ 80 w 329"/>
                <a:gd name="T13" fmla="*/ 57 h 268"/>
                <a:gd name="T14" fmla="*/ 95 w 329"/>
                <a:gd name="T15" fmla="*/ 43 h 268"/>
                <a:gd name="T16" fmla="*/ 109 w 329"/>
                <a:gd name="T17" fmla="*/ 40 h 268"/>
                <a:gd name="T18" fmla="*/ 125 w 329"/>
                <a:gd name="T19" fmla="*/ 41 h 268"/>
                <a:gd name="T20" fmla="*/ 126 w 329"/>
                <a:gd name="T21" fmla="*/ 14 h 268"/>
                <a:gd name="T22" fmla="*/ 141 w 329"/>
                <a:gd name="T23" fmla="*/ 4 h 268"/>
                <a:gd name="T24" fmla="*/ 159 w 329"/>
                <a:gd name="T25" fmla="*/ 22 h 268"/>
                <a:gd name="T26" fmla="*/ 176 w 329"/>
                <a:gd name="T27" fmla="*/ 36 h 268"/>
                <a:gd name="T28" fmla="*/ 179 w 329"/>
                <a:gd name="T29" fmla="*/ 52 h 268"/>
                <a:gd name="T30" fmla="*/ 201 w 329"/>
                <a:gd name="T31" fmla="*/ 61 h 268"/>
                <a:gd name="T32" fmla="*/ 215 w 329"/>
                <a:gd name="T33" fmla="*/ 50 h 268"/>
                <a:gd name="T34" fmla="*/ 230 w 329"/>
                <a:gd name="T35" fmla="*/ 62 h 268"/>
                <a:gd name="T36" fmla="*/ 252 w 329"/>
                <a:gd name="T37" fmla="*/ 70 h 268"/>
                <a:gd name="T38" fmla="*/ 269 w 329"/>
                <a:gd name="T39" fmla="*/ 78 h 268"/>
                <a:gd name="T40" fmla="*/ 284 w 329"/>
                <a:gd name="T41" fmla="*/ 79 h 268"/>
                <a:gd name="T42" fmla="*/ 316 w 329"/>
                <a:gd name="T43" fmla="*/ 93 h 268"/>
                <a:gd name="T44" fmla="*/ 328 w 329"/>
                <a:gd name="T45" fmla="*/ 108 h 268"/>
                <a:gd name="T46" fmla="*/ 322 w 329"/>
                <a:gd name="T47" fmla="*/ 121 h 268"/>
                <a:gd name="T48" fmla="*/ 305 w 329"/>
                <a:gd name="T49" fmla="*/ 132 h 268"/>
                <a:gd name="T50" fmla="*/ 290 w 329"/>
                <a:gd name="T51" fmla="*/ 134 h 268"/>
                <a:gd name="T52" fmla="*/ 284 w 329"/>
                <a:gd name="T53" fmla="*/ 144 h 268"/>
                <a:gd name="T54" fmla="*/ 284 w 329"/>
                <a:gd name="T55" fmla="*/ 154 h 268"/>
                <a:gd name="T56" fmla="*/ 293 w 329"/>
                <a:gd name="T57" fmla="*/ 167 h 268"/>
                <a:gd name="T58" fmla="*/ 305 w 329"/>
                <a:gd name="T59" fmla="*/ 180 h 268"/>
                <a:gd name="T60" fmla="*/ 300 w 329"/>
                <a:gd name="T61" fmla="*/ 201 h 268"/>
                <a:gd name="T62" fmla="*/ 287 w 329"/>
                <a:gd name="T63" fmla="*/ 199 h 268"/>
                <a:gd name="T64" fmla="*/ 278 w 329"/>
                <a:gd name="T65" fmla="*/ 190 h 268"/>
                <a:gd name="T66" fmla="*/ 264 w 329"/>
                <a:gd name="T67" fmla="*/ 182 h 268"/>
                <a:gd name="T68" fmla="*/ 253 w 329"/>
                <a:gd name="T69" fmla="*/ 179 h 268"/>
                <a:gd name="T70" fmla="*/ 238 w 329"/>
                <a:gd name="T71" fmla="*/ 186 h 268"/>
                <a:gd name="T72" fmla="*/ 231 w 329"/>
                <a:gd name="T73" fmla="*/ 194 h 268"/>
                <a:gd name="T74" fmla="*/ 225 w 329"/>
                <a:gd name="T75" fmla="*/ 197 h 268"/>
                <a:gd name="T76" fmla="*/ 210 w 329"/>
                <a:gd name="T77" fmla="*/ 201 h 268"/>
                <a:gd name="T78" fmla="*/ 222 w 329"/>
                <a:gd name="T79" fmla="*/ 220 h 268"/>
                <a:gd name="T80" fmla="*/ 196 w 329"/>
                <a:gd name="T81" fmla="*/ 217 h 268"/>
                <a:gd name="T82" fmla="*/ 179 w 329"/>
                <a:gd name="T83" fmla="*/ 214 h 268"/>
                <a:gd name="T84" fmla="*/ 168 w 329"/>
                <a:gd name="T85" fmla="*/ 199 h 268"/>
                <a:gd name="T86" fmla="*/ 160 w 329"/>
                <a:gd name="T87" fmla="*/ 190 h 268"/>
                <a:gd name="T88" fmla="*/ 151 w 329"/>
                <a:gd name="T89" fmla="*/ 202 h 268"/>
                <a:gd name="T90" fmla="*/ 134 w 329"/>
                <a:gd name="T91" fmla="*/ 228 h 268"/>
                <a:gd name="T92" fmla="*/ 130 w 329"/>
                <a:gd name="T93" fmla="*/ 255 h 268"/>
                <a:gd name="T94" fmla="*/ 115 w 329"/>
                <a:gd name="T95" fmla="*/ 260 h 268"/>
                <a:gd name="T96" fmla="*/ 93 w 329"/>
                <a:gd name="T97" fmla="*/ 261 h 268"/>
                <a:gd name="T98" fmla="*/ 82 w 329"/>
                <a:gd name="T99" fmla="*/ 238 h 268"/>
                <a:gd name="T100" fmla="*/ 70 w 329"/>
                <a:gd name="T101" fmla="*/ 210 h 268"/>
                <a:gd name="T102" fmla="*/ 52 w 329"/>
                <a:gd name="T103" fmla="*/ 198 h 268"/>
                <a:gd name="T104" fmla="*/ 43 w 329"/>
                <a:gd name="T105" fmla="*/ 174 h 268"/>
                <a:gd name="T106" fmla="*/ 28 w 329"/>
                <a:gd name="T107" fmla="*/ 188 h 268"/>
                <a:gd name="T108" fmla="*/ 29 w 329"/>
                <a:gd name="T109" fmla="*/ 144 h 268"/>
                <a:gd name="T110" fmla="*/ 30 w 329"/>
                <a:gd name="T111" fmla="*/ 116 h 268"/>
                <a:gd name="T112" fmla="*/ 23 w 329"/>
                <a:gd name="T113" fmla="*/ 89 h 268"/>
                <a:gd name="T114" fmla="*/ 20 w 329"/>
                <a:gd name="T115" fmla="*/ 67 h 268"/>
                <a:gd name="T116" fmla="*/ 6 w 329"/>
                <a:gd name="T117" fmla="*/ 47 h 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9"/>
                <a:gd name="T178" fmla="*/ 0 h 268"/>
                <a:gd name="T179" fmla="*/ 329 w 329"/>
                <a:gd name="T180" fmla="*/ 268 h 2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9" h="268">
                  <a:moveTo>
                    <a:pt x="0" y="38"/>
                  </a:moveTo>
                  <a:lnTo>
                    <a:pt x="1" y="36"/>
                  </a:lnTo>
                  <a:lnTo>
                    <a:pt x="3" y="35"/>
                  </a:lnTo>
                  <a:lnTo>
                    <a:pt x="3" y="34"/>
                  </a:lnTo>
                  <a:lnTo>
                    <a:pt x="2" y="31"/>
                  </a:lnTo>
                  <a:lnTo>
                    <a:pt x="2" y="29"/>
                  </a:lnTo>
                  <a:lnTo>
                    <a:pt x="3" y="28"/>
                  </a:lnTo>
                  <a:lnTo>
                    <a:pt x="5" y="26"/>
                  </a:lnTo>
                  <a:lnTo>
                    <a:pt x="5" y="23"/>
                  </a:lnTo>
                  <a:lnTo>
                    <a:pt x="8" y="20"/>
                  </a:lnTo>
                  <a:lnTo>
                    <a:pt x="10" y="18"/>
                  </a:lnTo>
                  <a:lnTo>
                    <a:pt x="11" y="17"/>
                  </a:lnTo>
                  <a:lnTo>
                    <a:pt x="12" y="16"/>
                  </a:lnTo>
                  <a:lnTo>
                    <a:pt x="11" y="15"/>
                  </a:lnTo>
                  <a:lnTo>
                    <a:pt x="9" y="14"/>
                  </a:lnTo>
                  <a:lnTo>
                    <a:pt x="8" y="12"/>
                  </a:lnTo>
                  <a:lnTo>
                    <a:pt x="7" y="10"/>
                  </a:lnTo>
                  <a:lnTo>
                    <a:pt x="5" y="8"/>
                  </a:lnTo>
                  <a:lnTo>
                    <a:pt x="5" y="5"/>
                  </a:lnTo>
                  <a:lnTo>
                    <a:pt x="5" y="2"/>
                  </a:lnTo>
                  <a:lnTo>
                    <a:pt x="10" y="1"/>
                  </a:lnTo>
                  <a:lnTo>
                    <a:pt x="11" y="0"/>
                  </a:lnTo>
                  <a:lnTo>
                    <a:pt x="14" y="0"/>
                  </a:lnTo>
                  <a:lnTo>
                    <a:pt x="14" y="1"/>
                  </a:lnTo>
                  <a:lnTo>
                    <a:pt x="13" y="3"/>
                  </a:lnTo>
                  <a:lnTo>
                    <a:pt x="14" y="5"/>
                  </a:lnTo>
                  <a:lnTo>
                    <a:pt x="19" y="3"/>
                  </a:lnTo>
                  <a:lnTo>
                    <a:pt x="22" y="3"/>
                  </a:lnTo>
                  <a:lnTo>
                    <a:pt x="25" y="3"/>
                  </a:lnTo>
                  <a:lnTo>
                    <a:pt x="23" y="5"/>
                  </a:lnTo>
                  <a:lnTo>
                    <a:pt x="23" y="6"/>
                  </a:lnTo>
                  <a:lnTo>
                    <a:pt x="26" y="5"/>
                  </a:lnTo>
                  <a:lnTo>
                    <a:pt x="29" y="7"/>
                  </a:lnTo>
                  <a:lnTo>
                    <a:pt x="30" y="8"/>
                  </a:lnTo>
                  <a:lnTo>
                    <a:pt x="31" y="8"/>
                  </a:lnTo>
                  <a:lnTo>
                    <a:pt x="33" y="10"/>
                  </a:lnTo>
                  <a:lnTo>
                    <a:pt x="33" y="14"/>
                  </a:lnTo>
                  <a:lnTo>
                    <a:pt x="33" y="15"/>
                  </a:lnTo>
                  <a:lnTo>
                    <a:pt x="35" y="15"/>
                  </a:lnTo>
                  <a:lnTo>
                    <a:pt x="35" y="19"/>
                  </a:lnTo>
                  <a:lnTo>
                    <a:pt x="35" y="22"/>
                  </a:lnTo>
                  <a:lnTo>
                    <a:pt x="36" y="23"/>
                  </a:lnTo>
                  <a:lnTo>
                    <a:pt x="37" y="25"/>
                  </a:lnTo>
                  <a:lnTo>
                    <a:pt x="37" y="27"/>
                  </a:lnTo>
                  <a:lnTo>
                    <a:pt x="38" y="30"/>
                  </a:lnTo>
                  <a:lnTo>
                    <a:pt x="40" y="31"/>
                  </a:lnTo>
                  <a:lnTo>
                    <a:pt x="46" y="35"/>
                  </a:lnTo>
                  <a:lnTo>
                    <a:pt x="48" y="36"/>
                  </a:lnTo>
                  <a:lnTo>
                    <a:pt x="49" y="41"/>
                  </a:lnTo>
                  <a:lnTo>
                    <a:pt x="49" y="42"/>
                  </a:lnTo>
                  <a:lnTo>
                    <a:pt x="51" y="42"/>
                  </a:lnTo>
                  <a:lnTo>
                    <a:pt x="51" y="43"/>
                  </a:lnTo>
                  <a:lnTo>
                    <a:pt x="52" y="45"/>
                  </a:lnTo>
                  <a:lnTo>
                    <a:pt x="54" y="47"/>
                  </a:lnTo>
                  <a:lnTo>
                    <a:pt x="55" y="47"/>
                  </a:lnTo>
                  <a:lnTo>
                    <a:pt x="58" y="45"/>
                  </a:lnTo>
                  <a:lnTo>
                    <a:pt x="60" y="47"/>
                  </a:lnTo>
                  <a:lnTo>
                    <a:pt x="61" y="47"/>
                  </a:lnTo>
                  <a:lnTo>
                    <a:pt x="63" y="47"/>
                  </a:lnTo>
                  <a:lnTo>
                    <a:pt x="63" y="42"/>
                  </a:lnTo>
                  <a:lnTo>
                    <a:pt x="66" y="43"/>
                  </a:lnTo>
                  <a:lnTo>
                    <a:pt x="66" y="42"/>
                  </a:lnTo>
                  <a:lnTo>
                    <a:pt x="67" y="41"/>
                  </a:lnTo>
                  <a:lnTo>
                    <a:pt x="69" y="42"/>
                  </a:lnTo>
                  <a:lnTo>
                    <a:pt x="70" y="44"/>
                  </a:lnTo>
                  <a:lnTo>
                    <a:pt x="70" y="46"/>
                  </a:lnTo>
                  <a:lnTo>
                    <a:pt x="70" y="47"/>
                  </a:lnTo>
                  <a:lnTo>
                    <a:pt x="69" y="50"/>
                  </a:lnTo>
                  <a:lnTo>
                    <a:pt x="70" y="50"/>
                  </a:lnTo>
                  <a:lnTo>
                    <a:pt x="73" y="47"/>
                  </a:lnTo>
                  <a:lnTo>
                    <a:pt x="74" y="50"/>
                  </a:lnTo>
                  <a:lnTo>
                    <a:pt x="75" y="51"/>
                  </a:lnTo>
                  <a:lnTo>
                    <a:pt x="78" y="54"/>
                  </a:lnTo>
                  <a:lnTo>
                    <a:pt x="75" y="56"/>
                  </a:lnTo>
                  <a:lnTo>
                    <a:pt x="74" y="58"/>
                  </a:lnTo>
                  <a:lnTo>
                    <a:pt x="77" y="58"/>
                  </a:lnTo>
                  <a:lnTo>
                    <a:pt x="80" y="57"/>
                  </a:lnTo>
                  <a:lnTo>
                    <a:pt x="81" y="54"/>
                  </a:lnTo>
                  <a:lnTo>
                    <a:pt x="82" y="54"/>
                  </a:lnTo>
                  <a:lnTo>
                    <a:pt x="82" y="51"/>
                  </a:lnTo>
                  <a:lnTo>
                    <a:pt x="82" y="50"/>
                  </a:lnTo>
                  <a:lnTo>
                    <a:pt x="84" y="54"/>
                  </a:lnTo>
                  <a:lnTo>
                    <a:pt x="90" y="51"/>
                  </a:lnTo>
                  <a:lnTo>
                    <a:pt x="92" y="50"/>
                  </a:lnTo>
                  <a:lnTo>
                    <a:pt x="93" y="50"/>
                  </a:lnTo>
                  <a:lnTo>
                    <a:pt x="94" y="49"/>
                  </a:lnTo>
                  <a:lnTo>
                    <a:pt x="95" y="44"/>
                  </a:lnTo>
                  <a:lnTo>
                    <a:pt x="95" y="43"/>
                  </a:lnTo>
                  <a:lnTo>
                    <a:pt x="93" y="42"/>
                  </a:lnTo>
                  <a:lnTo>
                    <a:pt x="94" y="38"/>
                  </a:lnTo>
                  <a:lnTo>
                    <a:pt x="95" y="36"/>
                  </a:lnTo>
                  <a:lnTo>
                    <a:pt x="95" y="35"/>
                  </a:lnTo>
                  <a:lnTo>
                    <a:pt x="97" y="35"/>
                  </a:lnTo>
                  <a:lnTo>
                    <a:pt x="101" y="35"/>
                  </a:lnTo>
                  <a:lnTo>
                    <a:pt x="102" y="34"/>
                  </a:lnTo>
                  <a:lnTo>
                    <a:pt x="105" y="34"/>
                  </a:lnTo>
                  <a:lnTo>
                    <a:pt x="105" y="35"/>
                  </a:lnTo>
                  <a:lnTo>
                    <a:pt x="109" y="40"/>
                  </a:lnTo>
                  <a:lnTo>
                    <a:pt x="109" y="39"/>
                  </a:lnTo>
                  <a:lnTo>
                    <a:pt x="109" y="38"/>
                  </a:lnTo>
                  <a:lnTo>
                    <a:pt x="110" y="35"/>
                  </a:lnTo>
                  <a:lnTo>
                    <a:pt x="112" y="35"/>
                  </a:lnTo>
                  <a:lnTo>
                    <a:pt x="113" y="36"/>
                  </a:lnTo>
                  <a:lnTo>
                    <a:pt x="113" y="38"/>
                  </a:lnTo>
                  <a:lnTo>
                    <a:pt x="113" y="40"/>
                  </a:lnTo>
                  <a:lnTo>
                    <a:pt x="115" y="40"/>
                  </a:lnTo>
                  <a:lnTo>
                    <a:pt x="119" y="38"/>
                  </a:lnTo>
                  <a:lnTo>
                    <a:pt x="122" y="38"/>
                  </a:lnTo>
                  <a:lnTo>
                    <a:pt x="125" y="41"/>
                  </a:lnTo>
                  <a:lnTo>
                    <a:pt x="126" y="39"/>
                  </a:lnTo>
                  <a:lnTo>
                    <a:pt x="126" y="34"/>
                  </a:lnTo>
                  <a:lnTo>
                    <a:pt x="128" y="33"/>
                  </a:lnTo>
                  <a:lnTo>
                    <a:pt x="131" y="30"/>
                  </a:lnTo>
                  <a:lnTo>
                    <a:pt x="131" y="27"/>
                  </a:lnTo>
                  <a:lnTo>
                    <a:pt x="128" y="25"/>
                  </a:lnTo>
                  <a:lnTo>
                    <a:pt x="128" y="23"/>
                  </a:lnTo>
                  <a:lnTo>
                    <a:pt x="128" y="20"/>
                  </a:lnTo>
                  <a:lnTo>
                    <a:pt x="126" y="20"/>
                  </a:lnTo>
                  <a:lnTo>
                    <a:pt x="126" y="16"/>
                  </a:lnTo>
                  <a:lnTo>
                    <a:pt x="126" y="14"/>
                  </a:lnTo>
                  <a:lnTo>
                    <a:pt x="126" y="12"/>
                  </a:lnTo>
                  <a:lnTo>
                    <a:pt x="128" y="11"/>
                  </a:lnTo>
                  <a:lnTo>
                    <a:pt x="128" y="10"/>
                  </a:lnTo>
                  <a:lnTo>
                    <a:pt x="131" y="9"/>
                  </a:lnTo>
                  <a:lnTo>
                    <a:pt x="134" y="10"/>
                  </a:lnTo>
                  <a:lnTo>
                    <a:pt x="138" y="10"/>
                  </a:lnTo>
                  <a:lnTo>
                    <a:pt x="138" y="8"/>
                  </a:lnTo>
                  <a:lnTo>
                    <a:pt x="140" y="7"/>
                  </a:lnTo>
                  <a:lnTo>
                    <a:pt x="140" y="6"/>
                  </a:lnTo>
                  <a:lnTo>
                    <a:pt x="140" y="5"/>
                  </a:lnTo>
                  <a:lnTo>
                    <a:pt x="141" y="4"/>
                  </a:lnTo>
                  <a:lnTo>
                    <a:pt x="141" y="3"/>
                  </a:lnTo>
                  <a:lnTo>
                    <a:pt x="143" y="5"/>
                  </a:lnTo>
                  <a:lnTo>
                    <a:pt x="146" y="7"/>
                  </a:lnTo>
                  <a:lnTo>
                    <a:pt x="151" y="9"/>
                  </a:lnTo>
                  <a:lnTo>
                    <a:pt x="151" y="10"/>
                  </a:lnTo>
                  <a:lnTo>
                    <a:pt x="150" y="14"/>
                  </a:lnTo>
                  <a:lnTo>
                    <a:pt x="150" y="19"/>
                  </a:lnTo>
                  <a:lnTo>
                    <a:pt x="152" y="20"/>
                  </a:lnTo>
                  <a:lnTo>
                    <a:pt x="155" y="23"/>
                  </a:lnTo>
                  <a:lnTo>
                    <a:pt x="158" y="22"/>
                  </a:lnTo>
                  <a:lnTo>
                    <a:pt x="159" y="22"/>
                  </a:lnTo>
                  <a:lnTo>
                    <a:pt x="158" y="23"/>
                  </a:lnTo>
                  <a:lnTo>
                    <a:pt x="159" y="25"/>
                  </a:lnTo>
                  <a:lnTo>
                    <a:pt x="161" y="24"/>
                  </a:lnTo>
                  <a:lnTo>
                    <a:pt x="171" y="27"/>
                  </a:lnTo>
                  <a:lnTo>
                    <a:pt x="172" y="27"/>
                  </a:lnTo>
                  <a:lnTo>
                    <a:pt x="173" y="27"/>
                  </a:lnTo>
                  <a:lnTo>
                    <a:pt x="174" y="28"/>
                  </a:lnTo>
                  <a:lnTo>
                    <a:pt x="175" y="31"/>
                  </a:lnTo>
                  <a:lnTo>
                    <a:pt x="175" y="34"/>
                  </a:lnTo>
                  <a:lnTo>
                    <a:pt x="175" y="35"/>
                  </a:lnTo>
                  <a:lnTo>
                    <a:pt x="176" y="36"/>
                  </a:lnTo>
                  <a:lnTo>
                    <a:pt x="177" y="38"/>
                  </a:lnTo>
                  <a:lnTo>
                    <a:pt x="181" y="38"/>
                  </a:lnTo>
                  <a:lnTo>
                    <a:pt x="182" y="39"/>
                  </a:lnTo>
                  <a:lnTo>
                    <a:pt x="182" y="40"/>
                  </a:lnTo>
                  <a:lnTo>
                    <a:pt x="181" y="40"/>
                  </a:lnTo>
                  <a:lnTo>
                    <a:pt x="178" y="40"/>
                  </a:lnTo>
                  <a:lnTo>
                    <a:pt x="179" y="43"/>
                  </a:lnTo>
                  <a:lnTo>
                    <a:pt x="178" y="46"/>
                  </a:lnTo>
                  <a:lnTo>
                    <a:pt x="181" y="47"/>
                  </a:lnTo>
                  <a:lnTo>
                    <a:pt x="179" y="51"/>
                  </a:lnTo>
                  <a:lnTo>
                    <a:pt x="179" y="52"/>
                  </a:lnTo>
                  <a:lnTo>
                    <a:pt x="181" y="52"/>
                  </a:lnTo>
                  <a:lnTo>
                    <a:pt x="181" y="54"/>
                  </a:lnTo>
                  <a:lnTo>
                    <a:pt x="184" y="57"/>
                  </a:lnTo>
                  <a:lnTo>
                    <a:pt x="185" y="57"/>
                  </a:lnTo>
                  <a:lnTo>
                    <a:pt x="187" y="60"/>
                  </a:lnTo>
                  <a:lnTo>
                    <a:pt x="188" y="61"/>
                  </a:lnTo>
                  <a:lnTo>
                    <a:pt x="193" y="62"/>
                  </a:lnTo>
                  <a:lnTo>
                    <a:pt x="196" y="62"/>
                  </a:lnTo>
                  <a:lnTo>
                    <a:pt x="197" y="62"/>
                  </a:lnTo>
                  <a:lnTo>
                    <a:pt x="199" y="62"/>
                  </a:lnTo>
                  <a:lnTo>
                    <a:pt x="201" y="61"/>
                  </a:lnTo>
                  <a:lnTo>
                    <a:pt x="202" y="62"/>
                  </a:lnTo>
                  <a:lnTo>
                    <a:pt x="205" y="61"/>
                  </a:lnTo>
                  <a:lnTo>
                    <a:pt x="208" y="59"/>
                  </a:lnTo>
                  <a:lnTo>
                    <a:pt x="210" y="59"/>
                  </a:lnTo>
                  <a:lnTo>
                    <a:pt x="212" y="59"/>
                  </a:lnTo>
                  <a:lnTo>
                    <a:pt x="212" y="57"/>
                  </a:lnTo>
                  <a:lnTo>
                    <a:pt x="210" y="56"/>
                  </a:lnTo>
                  <a:lnTo>
                    <a:pt x="210" y="54"/>
                  </a:lnTo>
                  <a:lnTo>
                    <a:pt x="210" y="52"/>
                  </a:lnTo>
                  <a:lnTo>
                    <a:pt x="214" y="50"/>
                  </a:lnTo>
                  <a:lnTo>
                    <a:pt x="215" y="50"/>
                  </a:lnTo>
                  <a:lnTo>
                    <a:pt x="215" y="52"/>
                  </a:lnTo>
                  <a:lnTo>
                    <a:pt x="215" y="54"/>
                  </a:lnTo>
                  <a:lnTo>
                    <a:pt x="216" y="56"/>
                  </a:lnTo>
                  <a:lnTo>
                    <a:pt x="223" y="54"/>
                  </a:lnTo>
                  <a:lnTo>
                    <a:pt x="223" y="56"/>
                  </a:lnTo>
                  <a:lnTo>
                    <a:pt x="222" y="59"/>
                  </a:lnTo>
                  <a:lnTo>
                    <a:pt x="222" y="61"/>
                  </a:lnTo>
                  <a:lnTo>
                    <a:pt x="226" y="63"/>
                  </a:lnTo>
                  <a:lnTo>
                    <a:pt x="227" y="65"/>
                  </a:lnTo>
                  <a:lnTo>
                    <a:pt x="228" y="63"/>
                  </a:lnTo>
                  <a:lnTo>
                    <a:pt x="230" y="62"/>
                  </a:lnTo>
                  <a:lnTo>
                    <a:pt x="234" y="62"/>
                  </a:lnTo>
                  <a:lnTo>
                    <a:pt x="235" y="62"/>
                  </a:lnTo>
                  <a:lnTo>
                    <a:pt x="240" y="59"/>
                  </a:lnTo>
                  <a:lnTo>
                    <a:pt x="242" y="61"/>
                  </a:lnTo>
                  <a:lnTo>
                    <a:pt x="248" y="61"/>
                  </a:lnTo>
                  <a:lnTo>
                    <a:pt x="249" y="66"/>
                  </a:lnTo>
                  <a:lnTo>
                    <a:pt x="248" y="67"/>
                  </a:lnTo>
                  <a:lnTo>
                    <a:pt x="249" y="68"/>
                  </a:lnTo>
                  <a:lnTo>
                    <a:pt x="249" y="69"/>
                  </a:lnTo>
                  <a:lnTo>
                    <a:pt x="252" y="70"/>
                  </a:lnTo>
                  <a:lnTo>
                    <a:pt x="253" y="68"/>
                  </a:lnTo>
                  <a:lnTo>
                    <a:pt x="255" y="66"/>
                  </a:lnTo>
                  <a:lnTo>
                    <a:pt x="255" y="68"/>
                  </a:lnTo>
                  <a:lnTo>
                    <a:pt x="256" y="71"/>
                  </a:lnTo>
                  <a:lnTo>
                    <a:pt x="257" y="71"/>
                  </a:lnTo>
                  <a:lnTo>
                    <a:pt x="258" y="71"/>
                  </a:lnTo>
                  <a:lnTo>
                    <a:pt x="260" y="71"/>
                  </a:lnTo>
                  <a:lnTo>
                    <a:pt x="261" y="71"/>
                  </a:lnTo>
                  <a:lnTo>
                    <a:pt x="263" y="73"/>
                  </a:lnTo>
                  <a:lnTo>
                    <a:pt x="266" y="76"/>
                  </a:lnTo>
                  <a:lnTo>
                    <a:pt x="269" y="78"/>
                  </a:lnTo>
                  <a:lnTo>
                    <a:pt x="270" y="78"/>
                  </a:lnTo>
                  <a:lnTo>
                    <a:pt x="272" y="78"/>
                  </a:lnTo>
                  <a:lnTo>
                    <a:pt x="273" y="77"/>
                  </a:lnTo>
                  <a:lnTo>
                    <a:pt x="275" y="77"/>
                  </a:lnTo>
                  <a:lnTo>
                    <a:pt x="276" y="76"/>
                  </a:lnTo>
                  <a:lnTo>
                    <a:pt x="278" y="78"/>
                  </a:lnTo>
                  <a:lnTo>
                    <a:pt x="281" y="76"/>
                  </a:lnTo>
                  <a:lnTo>
                    <a:pt x="283" y="76"/>
                  </a:lnTo>
                  <a:lnTo>
                    <a:pt x="283" y="78"/>
                  </a:lnTo>
                  <a:lnTo>
                    <a:pt x="284" y="78"/>
                  </a:lnTo>
                  <a:lnTo>
                    <a:pt x="284" y="79"/>
                  </a:lnTo>
                  <a:lnTo>
                    <a:pt x="286" y="81"/>
                  </a:lnTo>
                  <a:lnTo>
                    <a:pt x="290" y="82"/>
                  </a:lnTo>
                  <a:lnTo>
                    <a:pt x="293" y="85"/>
                  </a:lnTo>
                  <a:lnTo>
                    <a:pt x="296" y="86"/>
                  </a:lnTo>
                  <a:lnTo>
                    <a:pt x="298" y="87"/>
                  </a:lnTo>
                  <a:lnTo>
                    <a:pt x="302" y="90"/>
                  </a:lnTo>
                  <a:lnTo>
                    <a:pt x="304" y="93"/>
                  </a:lnTo>
                  <a:lnTo>
                    <a:pt x="304" y="94"/>
                  </a:lnTo>
                  <a:lnTo>
                    <a:pt x="305" y="94"/>
                  </a:lnTo>
                  <a:lnTo>
                    <a:pt x="312" y="93"/>
                  </a:lnTo>
                  <a:lnTo>
                    <a:pt x="316" y="93"/>
                  </a:lnTo>
                  <a:lnTo>
                    <a:pt x="317" y="95"/>
                  </a:lnTo>
                  <a:lnTo>
                    <a:pt x="318" y="96"/>
                  </a:lnTo>
                  <a:lnTo>
                    <a:pt x="320" y="97"/>
                  </a:lnTo>
                  <a:lnTo>
                    <a:pt x="321" y="98"/>
                  </a:lnTo>
                  <a:lnTo>
                    <a:pt x="321" y="100"/>
                  </a:lnTo>
                  <a:lnTo>
                    <a:pt x="323" y="102"/>
                  </a:lnTo>
                  <a:lnTo>
                    <a:pt x="324" y="102"/>
                  </a:lnTo>
                  <a:lnTo>
                    <a:pt x="326" y="104"/>
                  </a:lnTo>
                  <a:lnTo>
                    <a:pt x="327" y="105"/>
                  </a:lnTo>
                  <a:lnTo>
                    <a:pt x="328" y="108"/>
                  </a:lnTo>
                  <a:lnTo>
                    <a:pt x="327" y="109"/>
                  </a:lnTo>
                  <a:lnTo>
                    <a:pt x="328" y="111"/>
                  </a:lnTo>
                  <a:lnTo>
                    <a:pt x="328" y="112"/>
                  </a:lnTo>
                  <a:lnTo>
                    <a:pt x="327" y="114"/>
                  </a:lnTo>
                  <a:lnTo>
                    <a:pt x="326" y="115"/>
                  </a:lnTo>
                  <a:lnTo>
                    <a:pt x="326" y="116"/>
                  </a:lnTo>
                  <a:lnTo>
                    <a:pt x="327" y="118"/>
                  </a:lnTo>
                  <a:lnTo>
                    <a:pt x="328" y="119"/>
                  </a:lnTo>
                  <a:lnTo>
                    <a:pt x="326" y="122"/>
                  </a:lnTo>
                  <a:lnTo>
                    <a:pt x="324" y="123"/>
                  </a:lnTo>
                  <a:lnTo>
                    <a:pt x="322" y="121"/>
                  </a:lnTo>
                  <a:lnTo>
                    <a:pt x="318" y="120"/>
                  </a:lnTo>
                  <a:lnTo>
                    <a:pt x="316" y="122"/>
                  </a:lnTo>
                  <a:lnTo>
                    <a:pt x="315" y="124"/>
                  </a:lnTo>
                  <a:lnTo>
                    <a:pt x="314" y="125"/>
                  </a:lnTo>
                  <a:lnTo>
                    <a:pt x="311" y="128"/>
                  </a:lnTo>
                  <a:lnTo>
                    <a:pt x="309" y="129"/>
                  </a:lnTo>
                  <a:lnTo>
                    <a:pt x="307" y="131"/>
                  </a:lnTo>
                  <a:lnTo>
                    <a:pt x="306" y="132"/>
                  </a:lnTo>
                  <a:lnTo>
                    <a:pt x="305" y="134"/>
                  </a:lnTo>
                  <a:lnTo>
                    <a:pt x="305" y="132"/>
                  </a:lnTo>
                  <a:lnTo>
                    <a:pt x="304" y="130"/>
                  </a:lnTo>
                  <a:lnTo>
                    <a:pt x="302" y="131"/>
                  </a:lnTo>
                  <a:lnTo>
                    <a:pt x="300" y="132"/>
                  </a:lnTo>
                  <a:lnTo>
                    <a:pt x="298" y="131"/>
                  </a:lnTo>
                  <a:lnTo>
                    <a:pt x="298" y="128"/>
                  </a:lnTo>
                  <a:lnTo>
                    <a:pt x="296" y="128"/>
                  </a:lnTo>
                  <a:lnTo>
                    <a:pt x="295" y="130"/>
                  </a:lnTo>
                  <a:lnTo>
                    <a:pt x="293" y="131"/>
                  </a:lnTo>
                  <a:lnTo>
                    <a:pt x="292" y="132"/>
                  </a:lnTo>
                  <a:lnTo>
                    <a:pt x="290" y="134"/>
                  </a:lnTo>
                  <a:lnTo>
                    <a:pt x="289" y="132"/>
                  </a:lnTo>
                  <a:lnTo>
                    <a:pt x="287" y="131"/>
                  </a:lnTo>
                  <a:lnTo>
                    <a:pt x="287" y="130"/>
                  </a:lnTo>
                  <a:lnTo>
                    <a:pt x="286" y="134"/>
                  </a:lnTo>
                  <a:lnTo>
                    <a:pt x="281" y="134"/>
                  </a:lnTo>
                  <a:lnTo>
                    <a:pt x="281" y="135"/>
                  </a:lnTo>
                  <a:lnTo>
                    <a:pt x="279" y="137"/>
                  </a:lnTo>
                  <a:lnTo>
                    <a:pt x="281" y="139"/>
                  </a:lnTo>
                  <a:lnTo>
                    <a:pt x="284" y="141"/>
                  </a:lnTo>
                  <a:lnTo>
                    <a:pt x="284" y="144"/>
                  </a:lnTo>
                  <a:lnTo>
                    <a:pt x="283" y="147"/>
                  </a:lnTo>
                  <a:lnTo>
                    <a:pt x="283" y="149"/>
                  </a:lnTo>
                  <a:lnTo>
                    <a:pt x="283" y="152"/>
                  </a:lnTo>
                  <a:lnTo>
                    <a:pt x="281" y="153"/>
                  </a:lnTo>
                  <a:lnTo>
                    <a:pt x="279" y="154"/>
                  </a:lnTo>
                  <a:lnTo>
                    <a:pt x="278" y="155"/>
                  </a:lnTo>
                  <a:lnTo>
                    <a:pt x="281" y="156"/>
                  </a:lnTo>
                  <a:lnTo>
                    <a:pt x="281" y="157"/>
                  </a:lnTo>
                  <a:lnTo>
                    <a:pt x="281" y="158"/>
                  </a:lnTo>
                  <a:lnTo>
                    <a:pt x="283" y="156"/>
                  </a:lnTo>
                  <a:lnTo>
                    <a:pt x="284" y="154"/>
                  </a:lnTo>
                  <a:lnTo>
                    <a:pt x="287" y="154"/>
                  </a:lnTo>
                  <a:lnTo>
                    <a:pt x="287" y="155"/>
                  </a:lnTo>
                  <a:lnTo>
                    <a:pt x="287" y="156"/>
                  </a:lnTo>
                  <a:lnTo>
                    <a:pt x="287" y="159"/>
                  </a:lnTo>
                  <a:lnTo>
                    <a:pt x="290" y="159"/>
                  </a:lnTo>
                  <a:lnTo>
                    <a:pt x="291" y="161"/>
                  </a:lnTo>
                  <a:lnTo>
                    <a:pt x="293" y="163"/>
                  </a:lnTo>
                  <a:lnTo>
                    <a:pt x="293" y="164"/>
                  </a:lnTo>
                  <a:lnTo>
                    <a:pt x="292" y="165"/>
                  </a:lnTo>
                  <a:lnTo>
                    <a:pt x="292" y="167"/>
                  </a:lnTo>
                  <a:lnTo>
                    <a:pt x="293" y="167"/>
                  </a:lnTo>
                  <a:lnTo>
                    <a:pt x="294" y="169"/>
                  </a:lnTo>
                  <a:lnTo>
                    <a:pt x="293" y="171"/>
                  </a:lnTo>
                  <a:lnTo>
                    <a:pt x="296" y="171"/>
                  </a:lnTo>
                  <a:lnTo>
                    <a:pt x="297" y="170"/>
                  </a:lnTo>
                  <a:lnTo>
                    <a:pt x="298" y="169"/>
                  </a:lnTo>
                  <a:lnTo>
                    <a:pt x="300" y="173"/>
                  </a:lnTo>
                  <a:lnTo>
                    <a:pt x="300" y="175"/>
                  </a:lnTo>
                  <a:lnTo>
                    <a:pt x="302" y="177"/>
                  </a:lnTo>
                  <a:lnTo>
                    <a:pt x="302" y="178"/>
                  </a:lnTo>
                  <a:lnTo>
                    <a:pt x="303" y="178"/>
                  </a:lnTo>
                  <a:lnTo>
                    <a:pt x="305" y="180"/>
                  </a:lnTo>
                  <a:lnTo>
                    <a:pt x="303" y="184"/>
                  </a:lnTo>
                  <a:lnTo>
                    <a:pt x="303" y="186"/>
                  </a:lnTo>
                  <a:lnTo>
                    <a:pt x="303" y="190"/>
                  </a:lnTo>
                  <a:lnTo>
                    <a:pt x="304" y="190"/>
                  </a:lnTo>
                  <a:lnTo>
                    <a:pt x="303" y="193"/>
                  </a:lnTo>
                  <a:lnTo>
                    <a:pt x="301" y="194"/>
                  </a:lnTo>
                  <a:lnTo>
                    <a:pt x="304" y="195"/>
                  </a:lnTo>
                  <a:lnTo>
                    <a:pt x="303" y="196"/>
                  </a:lnTo>
                  <a:lnTo>
                    <a:pt x="303" y="198"/>
                  </a:lnTo>
                  <a:lnTo>
                    <a:pt x="301" y="199"/>
                  </a:lnTo>
                  <a:lnTo>
                    <a:pt x="300" y="201"/>
                  </a:lnTo>
                  <a:lnTo>
                    <a:pt x="298" y="205"/>
                  </a:lnTo>
                  <a:lnTo>
                    <a:pt x="298" y="208"/>
                  </a:lnTo>
                  <a:lnTo>
                    <a:pt x="295" y="208"/>
                  </a:lnTo>
                  <a:lnTo>
                    <a:pt x="292" y="206"/>
                  </a:lnTo>
                  <a:lnTo>
                    <a:pt x="289" y="206"/>
                  </a:lnTo>
                  <a:lnTo>
                    <a:pt x="289" y="205"/>
                  </a:lnTo>
                  <a:lnTo>
                    <a:pt x="289" y="204"/>
                  </a:lnTo>
                  <a:lnTo>
                    <a:pt x="290" y="201"/>
                  </a:lnTo>
                  <a:lnTo>
                    <a:pt x="289" y="199"/>
                  </a:lnTo>
                  <a:lnTo>
                    <a:pt x="287" y="198"/>
                  </a:lnTo>
                  <a:lnTo>
                    <a:pt x="287" y="199"/>
                  </a:lnTo>
                  <a:lnTo>
                    <a:pt x="287" y="202"/>
                  </a:lnTo>
                  <a:lnTo>
                    <a:pt x="284" y="202"/>
                  </a:lnTo>
                  <a:lnTo>
                    <a:pt x="283" y="202"/>
                  </a:lnTo>
                  <a:lnTo>
                    <a:pt x="284" y="201"/>
                  </a:lnTo>
                  <a:lnTo>
                    <a:pt x="284" y="195"/>
                  </a:lnTo>
                  <a:lnTo>
                    <a:pt x="284" y="193"/>
                  </a:lnTo>
                  <a:lnTo>
                    <a:pt x="281" y="193"/>
                  </a:lnTo>
                  <a:lnTo>
                    <a:pt x="279" y="193"/>
                  </a:lnTo>
                  <a:lnTo>
                    <a:pt x="278" y="191"/>
                  </a:lnTo>
                  <a:lnTo>
                    <a:pt x="278" y="190"/>
                  </a:lnTo>
                  <a:lnTo>
                    <a:pt x="278" y="188"/>
                  </a:lnTo>
                  <a:lnTo>
                    <a:pt x="278" y="183"/>
                  </a:lnTo>
                  <a:lnTo>
                    <a:pt x="276" y="179"/>
                  </a:lnTo>
                  <a:lnTo>
                    <a:pt x="275" y="180"/>
                  </a:lnTo>
                  <a:lnTo>
                    <a:pt x="273" y="179"/>
                  </a:lnTo>
                  <a:lnTo>
                    <a:pt x="272" y="178"/>
                  </a:lnTo>
                  <a:lnTo>
                    <a:pt x="269" y="178"/>
                  </a:lnTo>
                  <a:lnTo>
                    <a:pt x="269" y="179"/>
                  </a:lnTo>
                  <a:lnTo>
                    <a:pt x="266" y="180"/>
                  </a:lnTo>
                  <a:lnTo>
                    <a:pt x="264" y="182"/>
                  </a:lnTo>
                  <a:lnTo>
                    <a:pt x="263" y="182"/>
                  </a:lnTo>
                  <a:lnTo>
                    <a:pt x="263" y="181"/>
                  </a:lnTo>
                  <a:lnTo>
                    <a:pt x="263" y="179"/>
                  </a:lnTo>
                  <a:lnTo>
                    <a:pt x="263" y="178"/>
                  </a:lnTo>
                  <a:lnTo>
                    <a:pt x="263" y="175"/>
                  </a:lnTo>
                  <a:lnTo>
                    <a:pt x="260" y="177"/>
                  </a:lnTo>
                  <a:lnTo>
                    <a:pt x="258" y="175"/>
                  </a:lnTo>
                  <a:lnTo>
                    <a:pt x="257" y="175"/>
                  </a:lnTo>
                  <a:lnTo>
                    <a:pt x="255" y="175"/>
                  </a:lnTo>
                  <a:lnTo>
                    <a:pt x="253" y="178"/>
                  </a:lnTo>
                  <a:lnTo>
                    <a:pt x="253" y="179"/>
                  </a:lnTo>
                  <a:lnTo>
                    <a:pt x="255" y="180"/>
                  </a:lnTo>
                  <a:lnTo>
                    <a:pt x="254" y="182"/>
                  </a:lnTo>
                  <a:lnTo>
                    <a:pt x="253" y="183"/>
                  </a:lnTo>
                  <a:lnTo>
                    <a:pt x="253" y="185"/>
                  </a:lnTo>
                  <a:lnTo>
                    <a:pt x="249" y="188"/>
                  </a:lnTo>
                  <a:lnTo>
                    <a:pt x="248" y="187"/>
                  </a:lnTo>
                  <a:lnTo>
                    <a:pt x="246" y="184"/>
                  </a:lnTo>
                  <a:lnTo>
                    <a:pt x="244" y="182"/>
                  </a:lnTo>
                  <a:lnTo>
                    <a:pt x="242" y="182"/>
                  </a:lnTo>
                  <a:lnTo>
                    <a:pt x="240" y="187"/>
                  </a:lnTo>
                  <a:lnTo>
                    <a:pt x="238" y="186"/>
                  </a:lnTo>
                  <a:lnTo>
                    <a:pt x="236" y="186"/>
                  </a:lnTo>
                  <a:lnTo>
                    <a:pt x="237" y="188"/>
                  </a:lnTo>
                  <a:lnTo>
                    <a:pt x="240" y="190"/>
                  </a:lnTo>
                  <a:lnTo>
                    <a:pt x="239" y="193"/>
                  </a:lnTo>
                  <a:lnTo>
                    <a:pt x="238" y="193"/>
                  </a:lnTo>
                  <a:lnTo>
                    <a:pt x="236" y="193"/>
                  </a:lnTo>
                  <a:lnTo>
                    <a:pt x="237" y="194"/>
                  </a:lnTo>
                  <a:lnTo>
                    <a:pt x="234" y="197"/>
                  </a:lnTo>
                  <a:lnTo>
                    <a:pt x="231" y="196"/>
                  </a:lnTo>
                  <a:lnTo>
                    <a:pt x="231" y="194"/>
                  </a:lnTo>
                  <a:lnTo>
                    <a:pt x="231" y="193"/>
                  </a:lnTo>
                  <a:lnTo>
                    <a:pt x="233" y="191"/>
                  </a:lnTo>
                  <a:lnTo>
                    <a:pt x="232" y="190"/>
                  </a:lnTo>
                  <a:lnTo>
                    <a:pt x="230" y="188"/>
                  </a:lnTo>
                  <a:lnTo>
                    <a:pt x="229" y="186"/>
                  </a:lnTo>
                  <a:lnTo>
                    <a:pt x="229" y="188"/>
                  </a:lnTo>
                  <a:lnTo>
                    <a:pt x="230" y="190"/>
                  </a:lnTo>
                  <a:lnTo>
                    <a:pt x="229" y="191"/>
                  </a:lnTo>
                  <a:lnTo>
                    <a:pt x="228" y="195"/>
                  </a:lnTo>
                  <a:lnTo>
                    <a:pt x="226" y="194"/>
                  </a:lnTo>
                  <a:lnTo>
                    <a:pt x="225" y="197"/>
                  </a:lnTo>
                  <a:lnTo>
                    <a:pt x="222" y="194"/>
                  </a:lnTo>
                  <a:lnTo>
                    <a:pt x="220" y="191"/>
                  </a:lnTo>
                  <a:lnTo>
                    <a:pt x="218" y="190"/>
                  </a:lnTo>
                  <a:lnTo>
                    <a:pt x="214" y="190"/>
                  </a:lnTo>
                  <a:lnTo>
                    <a:pt x="213" y="190"/>
                  </a:lnTo>
                  <a:lnTo>
                    <a:pt x="212" y="193"/>
                  </a:lnTo>
                  <a:lnTo>
                    <a:pt x="210" y="191"/>
                  </a:lnTo>
                  <a:lnTo>
                    <a:pt x="205" y="195"/>
                  </a:lnTo>
                  <a:lnTo>
                    <a:pt x="205" y="201"/>
                  </a:lnTo>
                  <a:lnTo>
                    <a:pt x="207" y="202"/>
                  </a:lnTo>
                  <a:lnTo>
                    <a:pt x="210" y="201"/>
                  </a:lnTo>
                  <a:lnTo>
                    <a:pt x="210" y="202"/>
                  </a:lnTo>
                  <a:lnTo>
                    <a:pt x="210" y="206"/>
                  </a:lnTo>
                  <a:lnTo>
                    <a:pt x="212" y="206"/>
                  </a:lnTo>
                  <a:lnTo>
                    <a:pt x="212" y="207"/>
                  </a:lnTo>
                  <a:lnTo>
                    <a:pt x="215" y="208"/>
                  </a:lnTo>
                  <a:lnTo>
                    <a:pt x="218" y="207"/>
                  </a:lnTo>
                  <a:lnTo>
                    <a:pt x="221" y="208"/>
                  </a:lnTo>
                  <a:lnTo>
                    <a:pt x="222" y="211"/>
                  </a:lnTo>
                  <a:lnTo>
                    <a:pt x="223" y="214"/>
                  </a:lnTo>
                  <a:lnTo>
                    <a:pt x="224" y="217"/>
                  </a:lnTo>
                  <a:lnTo>
                    <a:pt x="222" y="220"/>
                  </a:lnTo>
                  <a:lnTo>
                    <a:pt x="218" y="220"/>
                  </a:lnTo>
                  <a:lnTo>
                    <a:pt x="214" y="220"/>
                  </a:lnTo>
                  <a:lnTo>
                    <a:pt x="213" y="220"/>
                  </a:lnTo>
                  <a:lnTo>
                    <a:pt x="210" y="220"/>
                  </a:lnTo>
                  <a:lnTo>
                    <a:pt x="205" y="222"/>
                  </a:lnTo>
                  <a:lnTo>
                    <a:pt x="201" y="220"/>
                  </a:lnTo>
                  <a:lnTo>
                    <a:pt x="199" y="218"/>
                  </a:lnTo>
                  <a:lnTo>
                    <a:pt x="196" y="220"/>
                  </a:lnTo>
                  <a:lnTo>
                    <a:pt x="196" y="217"/>
                  </a:lnTo>
                  <a:lnTo>
                    <a:pt x="193" y="215"/>
                  </a:lnTo>
                  <a:lnTo>
                    <a:pt x="196" y="214"/>
                  </a:lnTo>
                  <a:lnTo>
                    <a:pt x="196" y="211"/>
                  </a:lnTo>
                  <a:lnTo>
                    <a:pt x="193" y="210"/>
                  </a:lnTo>
                  <a:lnTo>
                    <a:pt x="193" y="208"/>
                  </a:lnTo>
                  <a:lnTo>
                    <a:pt x="189" y="207"/>
                  </a:lnTo>
                  <a:lnTo>
                    <a:pt x="187" y="208"/>
                  </a:lnTo>
                  <a:lnTo>
                    <a:pt x="186" y="213"/>
                  </a:lnTo>
                  <a:lnTo>
                    <a:pt x="184" y="214"/>
                  </a:lnTo>
                  <a:lnTo>
                    <a:pt x="181" y="214"/>
                  </a:lnTo>
                  <a:lnTo>
                    <a:pt x="179" y="214"/>
                  </a:lnTo>
                  <a:lnTo>
                    <a:pt x="178" y="214"/>
                  </a:lnTo>
                  <a:lnTo>
                    <a:pt x="177" y="215"/>
                  </a:lnTo>
                  <a:lnTo>
                    <a:pt x="172" y="212"/>
                  </a:lnTo>
                  <a:lnTo>
                    <a:pt x="169" y="208"/>
                  </a:lnTo>
                  <a:lnTo>
                    <a:pt x="171" y="208"/>
                  </a:lnTo>
                  <a:lnTo>
                    <a:pt x="173" y="206"/>
                  </a:lnTo>
                  <a:lnTo>
                    <a:pt x="173" y="205"/>
                  </a:lnTo>
                  <a:lnTo>
                    <a:pt x="173" y="202"/>
                  </a:lnTo>
                  <a:lnTo>
                    <a:pt x="171" y="200"/>
                  </a:lnTo>
                  <a:lnTo>
                    <a:pt x="169" y="200"/>
                  </a:lnTo>
                  <a:lnTo>
                    <a:pt x="168" y="199"/>
                  </a:lnTo>
                  <a:lnTo>
                    <a:pt x="167" y="199"/>
                  </a:lnTo>
                  <a:lnTo>
                    <a:pt x="168" y="196"/>
                  </a:lnTo>
                  <a:lnTo>
                    <a:pt x="170" y="193"/>
                  </a:lnTo>
                  <a:lnTo>
                    <a:pt x="172" y="191"/>
                  </a:lnTo>
                  <a:lnTo>
                    <a:pt x="171" y="190"/>
                  </a:lnTo>
                  <a:lnTo>
                    <a:pt x="170" y="190"/>
                  </a:lnTo>
                  <a:lnTo>
                    <a:pt x="168" y="189"/>
                  </a:lnTo>
                  <a:lnTo>
                    <a:pt x="167" y="190"/>
                  </a:lnTo>
                  <a:lnTo>
                    <a:pt x="166" y="190"/>
                  </a:lnTo>
                  <a:lnTo>
                    <a:pt x="164" y="190"/>
                  </a:lnTo>
                  <a:lnTo>
                    <a:pt x="160" y="190"/>
                  </a:lnTo>
                  <a:lnTo>
                    <a:pt x="160" y="188"/>
                  </a:lnTo>
                  <a:lnTo>
                    <a:pt x="158" y="189"/>
                  </a:lnTo>
                  <a:lnTo>
                    <a:pt x="157" y="190"/>
                  </a:lnTo>
                  <a:lnTo>
                    <a:pt x="157" y="191"/>
                  </a:lnTo>
                  <a:lnTo>
                    <a:pt x="157" y="194"/>
                  </a:lnTo>
                  <a:lnTo>
                    <a:pt x="156" y="194"/>
                  </a:lnTo>
                  <a:lnTo>
                    <a:pt x="156" y="196"/>
                  </a:lnTo>
                  <a:lnTo>
                    <a:pt x="158" y="199"/>
                  </a:lnTo>
                  <a:lnTo>
                    <a:pt x="158" y="200"/>
                  </a:lnTo>
                  <a:lnTo>
                    <a:pt x="152" y="202"/>
                  </a:lnTo>
                  <a:lnTo>
                    <a:pt x="151" y="202"/>
                  </a:lnTo>
                  <a:lnTo>
                    <a:pt x="146" y="205"/>
                  </a:lnTo>
                  <a:lnTo>
                    <a:pt x="146" y="208"/>
                  </a:lnTo>
                  <a:lnTo>
                    <a:pt x="149" y="208"/>
                  </a:lnTo>
                  <a:lnTo>
                    <a:pt x="150" y="209"/>
                  </a:lnTo>
                  <a:lnTo>
                    <a:pt x="148" y="211"/>
                  </a:lnTo>
                  <a:lnTo>
                    <a:pt x="146" y="214"/>
                  </a:lnTo>
                  <a:lnTo>
                    <a:pt x="146" y="215"/>
                  </a:lnTo>
                  <a:lnTo>
                    <a:pt x="140" y="220"/>
                  </a:lnTo>
                  <a:lnTo>
                    <a:pt x="136" y="224"/>
                  </a:lnTo>
                  <a:lnTo>
                    <a:pt x="136" y="226"/>
                  </a:lnTo>
                  <a:lnTo>
                    <a:pt x="134" y="228"/>
                  </a:lnTo>
                  <a:lnTo>
                    <a:pt x="131" y="227"/>
                  </a:lnTo>
                  <a:lnTo>
                    <a:pt x="130" y="227"/>
                  </a:lnTo>
                  <a:lnTo>
                    <a:pt x="128" y="228"/>
                  </a:lnTo>
                  <a:lnTo>
                    <a:pt x="128" y="231"/>
                  </a:lnTo>
                  <a:lnTo>
                    <a:pt x="128" y="234"/>
                  </a:lnTo>
                  <a:lnTo>
                    <a:pt x="128" y="237"/>
                  </a:lnTo>
                  <a:lnTo>
                    <a:pt x="126" y="240"/>
                  </a:lnTo>
                  <a:lnTo>
                    <a:pt x="128" y="243"/>
                  </a:lnTo>
                  <a:lnTo>
                    <a:pt x="130" y="248"/>
                  </a:lnTo>
                  <a:lnTo>
                    <a:pt x="130" y="252"/>
                  </a:lnTo>
                  <a:lnTo>
                    <a:pt x="130" y="255"/>
                  </a:lnTo>
                  <a:lnTo>
                    <a:pt x="128" y="257"/>
                  </a:lnTo>
                  <a:lnTo>
                    <a:pt x="128" y="261"/>
                  </a:lnTo>
                  <a:lnTo>
                    <a:pt x="125" y="260"/>
                  </a:lnTo>
                  <a:lnTo>
                    <a:pt x="123" y="263"/>
                  </a:lnTo>
                  <a:lnTo>
                    <a:pt x="120" y="263"/>
                  </a:lnTo>
                  <a:lnTo>
                    <a:pt x="119" y="264"/>
                  </a:lnTo>
                  <a:lnTo>
                    <a:pt x="117" y="263"/>
                  </a:lnTo>
                  <a:lnTo>
                    <a:pt x="119" y="260"/>
                  </a:lnTo>
                  <a:lnTo>
                    <a:pt x="117" y="260"/>
                  </a:lnTo>
                  <a:lnTo>
                    <a:pt x="115" y="260"/>
                  </a:lnTo>
                  <a:lnTo>
                    <a:pt x="114" y="260"/>
                  </a:lnTo>
                  <a:lnTo>
                    <a:pt x="111" y="263"/>
                  </a:lnTo>
                  <a:lnTo>
                    <a:pt x="107" y="263"/>
                  </a:lnTo>
                  <a:lnTo>
                    <a:pt x="105" y="265"/>
                  </a:lnTo>
                  <a:lnTo>
                    <a:pt x="102" y="267"/>
                  </a:lnTo>
                  <a:lnTo>
                    <a:pt x="101" y="266"/>
                  </a:lnTo>
                  <a:lnTo>
                    <a:pt x="100" y="266"/>
                  </a:lnTo>
                  <a:lnTo>
                    <a:pt x="98" y="266"/>
                  </a:lnTo>
                  <a:lnTo>
                    <a:pt x="95" y="266"/>
                  </a:lnTo>
                  <a:lnTo>
                    <a:pt x="93" y="264"/>
                  </a:lnTo>
                  <a:lnTo>
                    <a:pt x="93" y="261"/>
                  </a:lnTo>
                  <a:lnTo>
                    <a:pt x="90" y="261"/>
                  </a:lnTo>
                  <a:lnTo>
                    <a:pt x="89" y="259"/>
                  </a:lnTo>
                  <a:lnTo>
                    <a:pt x="92" y="259"/>
                  </a:lnTo>
                  <a:lnTo>
                    <a:pt x="92" y="256"/>
                  </a:lnTo>
                  <a:lnTo>
                    <a:pt x="86" y="252"/>
                  </a:lnTo>
                  <a:lnTo>
                    <a:pt x="85" y="251"/>
                  </a:lnTo>
                  <a:lnTo>
                    <a:pt x="88" y="244"/>
                  </a:lnTo>
                  <a:lnTo>
                    <a:pt x="85" y="244"/>
                  </a:lnTo>
                  <a:lnTo>
                    <a:pt x="85" y="241"/>
                  </a:lnTo>
                  <a:lnTo>
                    <a:pt x="82" y="238"/>
                  </a:lnTo>
                  <a:lnTo>
                    <a:pt x="81" y="236"/>
                  </a:lnTo>
                  <a:lnTo>
                    <a:pt x="81" y="233"/>
                  </a:lnTo>
                  <a:lnTo>
                    <a:pt x="80" y="229"/>
                  </a:lnTo>
                  <a:lnTo>
                    <a:pt x="76" y="229"/>
                  </a:lnTo>
                  <a:lnTo>
                    <a:pt x="75" y="227"/>
                  </a:lnTo>
                  <a:lnTo>
                    <a:pt x="76" y="225"/>
                  </a:lnTo>
                  <a:lnTo>
                    <a:pt x="76" y="222"/>
                  </a:lnTo>
                  <a:lnTo>
                    <a:pt x="75" y="221"/>
                  </a:lnTo>
                  <a:lnTo>
                    <a:pt x="74" y="218"/>
                  </a:lnTo>
                  <a:lnTo>
                    <a:pt x="74" y="216"/>
                  </a:lnTo>
                  <a:lnTo>
                    <a:pt x="70" y="210"/>
                  </a:lnTo>
                  <a:lnTo>
                    <a:pt x="70" y="207"/>
                  </a:lnTo>
                  <a:lnTo>
                    <a:pt x="67" y="205"/>
                  </a:lnTo>
                  <a:lnTo>
                    <a:pt x="66" y="207"/>
                  </a:lnTo>
                  <a:lnTo>
                    <a:pt x="64" y="206"/>
                  </a:lnTo>
                  <a:lnTo>
                    <a:pt x="63" y="209"/>
                  </a:lnTo>
                  <a:lnTo>
                    <a:pt x="61" y="210"/>
                  </a:lnTo>
                  <a:lnTo>
                    <a:pt x="59" y="208"/>
                  </a:lnTo>
                  <a:lnTo>
                    <a:pt x="59" y="205"/>
                  </a:lnTo>
                  <a:lnTo>
                    <a:pt x="58" y="202"/>
                  </a:lnTo>
                  <a:lnTo>
                    <a:pt x="55" y="201"/>
                  </a:lnTo>
                  <a:lnTo>
                    <a:pt x="52" y="198"/>
                  </a:lnTo>
                  <a:lnTo>
                    <a:pt x="52" y="196"/>
                  </a:lnTo>
                  <a:lnTo>
                    <a:pt x="55" y="195"/>
                  </a:lnTo>
                  <a:lnTo>
                    <a:pt x="58" y="193"/>
                  </a:lnTo>
                  <a:lnTo>
                    <a:pt x="55" y="190"/>
                  </a:lnTo>
                  <a:lnTo>
                    <a:pt x="54" y="188"/>
                  </a:lnTo>
                  <a:lnTo>
                    <a:pt x="52" y="186"/>
                  </a:lnTo>
                  <a:lnTo>
                    <a:pt x="51" y="183"/>
                  </a:lnTo>
                  <a:lnTo>
                    <a:pt x="48" y="182"/>
                  </a:lnTo>
                  <a:lnTo>
                    <a:pt x="46" y="178"/>
                  </a:lnTo>
                  <a:lnTo>
                    <a:pt x="46" y="177"/>
                  </a:lnTo>
                  <a:lnTo>
                    <a:pt x="43" y="174"/>
                  </a:lnTo>
                  <a:lnTo>
                    <a:pt x="41" y="175"/>
                  </a:lnTo>
                  <a:lnTo>
                    <a:pt x="38" y="181"/>
                  </a:lnTo>
                  <a:lnTo>
                    <a:pt x="36" y="182"/>
                  </a:lnTo>
                  <a:lnTo>
                    <a:pt x="34" y="184"/>
                  </a:lnTo>
                  <a:lnTo>
                    <a:pt x="34" y="188"/>
                  </a:lnTo>
                  <a:lnTo>
                    <a:pt x="33" y="197"/>
                  </a:lnTo>
                  <a:lnTo>
                    <a:pt x="33" y="196"/>
                  </a:lnTo>
                  <a:lnTo>
                    <a:pt x="32" y="196"/>
                  </a:lnTo>
                  <a:lnTo>
                    <a:pt x="31" y="190"/>
                  </a:lnTo>
                  <a:lnTo>
                    <a:pt x="28" y="188"/>
                  </a:lnTo>
                  <a:lnTo>
                    <a:pt x="29" y="178"/>
                  </a:lnTo>
                  <a:lnTo>
                    <a:pt x="28" y="175"/>
                  </a:lnTo>
                  <a:lnTo>
                    <a:pt x="29" y="173"/>
                  </a:lnTo>
                  <a:lnTo>
                    <a:pt x="29" y="172"/>
                  </a:lnTo>
                  <a:lnTo>
                    <a:pt x="30" y="167"/>
                  </a:lnTo>
                  <a:lnTo>
                    <a:pt x="31" y="163"/>
                  </a:lnTo>
                  <a:lnTo>
                    <a:pt x="30" y="161"/>
                  </a:lnTo>
                  <a:lnTo>
                    <a:pt x="30" y="158"/>
                  </a:lnTo>
                  <a:lnTo>
                    <a:pt x="31" y="152"/>
                  </a:lnTo>
                  <a:lnTo>
                    <a:pt x="31" y="147"/>
                  </a:lnTo>
                  <a:lnTo>
                    <a:pt x="29" y="144"/>
                  </a:lnTo>
                  <a:lnTo>
                    <a:pt x="32" y="137"/>
                  </a:lnTo>
                  <a:lnTo>
                    <a:pt x="31" y="135"/>
                  </a:lnTo>
                  <a:lnTo>
                    <a:pt x="32" y="134"/>
                  </a:lnTo>
                  <a:lnTo>
                    <a:pt x="31" y="130"/>
                  </a:lnTo>
                  <a:lnTo>
                    <a:pt x="31" y="129"/>
                  </a:lnTo>
                  <a:lnTo>
                    <a:pt x="31" y="125"/>
                  </a:lnTo>
                  <a:lnTo>
                    <a:pt x="31" y="121"/>
                  </a:lnTo>
                  <a:lnTo>
                    <a:pt x="31" y="120"/>
                  </a:lnTo>
                  <a:lnTo>
                    <a:pt x="31" y="118"/>
                  </a:lnTo>
                  <a:lnTo>
                    <a:pt x="31" y="117"/>
                  </a:lnTo>
                  <a:lnTo>
                    <a:pt x="30" y="116"/>
                  </a:lnTo>
                  <a:lnTo>
                    <a:pt x="30" y="111"/>
                  </a:lnTo>
                  <a:lnTo>
                    <a:pt x="30" y="108"/>
                  </a:lnTo>
                  <a:lnTo>
                    <a:pt x="28" y="106"/>
                  </a:lnTo>
                  <a:lnTo>
                    <a:pt x="27" y="104"/>
                  </a:lnTo>
                  <a:lnTo>
                    <a:pt x="26" y="101"/>
                  </a:lnTo>
                  <a:lnTo>
                    <a:pt x="25" y="98"/>
                  </a:lnTo>
                  <a:lnTo>
                    <a:pt x="25" y="96"/>
                  </a:lnTo>
                  <a:lnTo>
                    <a:pt x="25" y="95"/>
                  </a:lnTo>
                  <a:lnTo>
                    <a:pt x="23" y="94"/>
                  </a:lnTo>
                  <a:lnTo>
                    <a:pt x="22" y="93"/>
                  </a:lnTo>
                  <a:lnTo>
                    <a:pt x="23" y="89"/>
                  </a:lnTo>
                  <a:lnTo>
                    <a:pt x="23" y="88"/>
                  </a:lnTo>
                  <a:lnTo>
                    <a:pt x="25" y="89"/>
                  </a:lnTo>
                  <a:lnTo>
                    <a:pt x="26" y="92"/>
                  </a:lnTo>
                  <a:lnTo>
                    <a:pt x="28" y="89"/>
                  </a:lnTo>
                  <a:lnTo>
                    <a:pt x="29" y="89"/>
                  </a:lnTo>
                  <a:lnTo>
                    <a:pt x="31" y="87"/>
                  </a:lnTo>
                  <a:lnTo>
                    <a:pt x="30" y="85"/>
                  </a:lnTo>
                  <a:lnTo>
                    <a:pt x="25" y="79"/>
                  </a:lnTo>
                  <a:lnTo>
                    <a:pt x="20" y="74"/>
                  </a:lnTo>
                  <a:lnTo>
                    <a:pt x="20" y="71"/>
                  </a:lnTo>
                  <a:lnTo>
                    <a:pt x="20" y="67"/>
                  </a:lnTo>
                  <a:lnTo>
                    <a:pt x="21" y="63"/>
                  </a:lnTo>
                  <a:lnTo>
                    <a:pt x="18" y="62"/>
                  </a:lnTo>
                  <a:lnTo>
                    <a:pt x="15" y="59"/>
                  </a:lnTo>
                  <a:lnTo>
                    <a:pt x="15" y="55"/>
                  </a:lnTo>
                  <a:lnTo>
                    <a:pt x="15" y="54"/>
                  </a:lnTo>
                  <a:lnTo>
                    <a:pt x="12" y="52"/>
                  </a:lnTo>
                  <a:lnTo>
                    <a:pt x="12" y="51"/>
                  </a:lnTo>
                  <a:lnTo>
                    <a:pt x="11" y="50"/>
                  </a:lnTo>
                  <a:lnTo>
                    <a:pt x="9" y="50"/>
                  </a:lnTo>
                  <a:lnTo>
                    <a:pt x="8" y="47"/>
                  </a:lnTo>
                  <a:lnTo>
                    <a:pt x="6" y="47"/>
                  </a:lnTo>
                  <a:lnTo>
                    <a:pt x="5" y="47"/>
                  </a:lnTo>
                  <a:lnTo>
                    <a:pt x="3" y="44"/>
                  </a:lnTo>
                  <a:lnTo>
                    <a:pt x="1" y="42"/>
                  </a:lnTo>
                  <a:lnTo>
                    <a:pt x="0" y="41"/>
                  </a:lnTo>
                  <a:lnTo>
                    <a:pt x="0" y="38"/>
                  </a:lnTo>
                </a:path>
              </a:pathLst>
            </a:custGeom>
            <a:solidFill>
              <a:srgbClr val="CCFFFF"/>
            </a:solidFill>
            <a:ln w="12700">
              <a:solidFill>
                <a:srgbClr val="FFFF00"/>
              </a:solidFill>
              <a:round/>
              <a:headEnd/>
              <a:tailEnd/>
            </a:ln>
          </p:spPr>
          <p:txBody>
            <a:bodyPr/>
            <a:lstStyle/>
            <a:p>
              <a:endParaRPr lang="zh-CN" altLang="en-US"/>
            </a:p>
          </p:txBody>
        </p:sp>
        <p:sp>
          <p:nvSpPr>
            <p:cNvPr id="61538" name="Freeform 212">
              <a:extLst>
                <a:ext uri="{FF2B5EF4-FFF2-40B4-BE49-F238E27FC236}">
                  <a16:creationId xmlns:a16="http://schemas.microsoft.com/office/drawing/2014/main" id="{731C08B9-135A-4C33-9922-2886F9063BA5}"/>
                </a:ext>
              </a:extLst>
            </p:cNvPr>
            <p:cNvSpPr>
              <a:spLocks/>
            </p:cNvSpPr>
            <p:nvPr/>
          </p:nvSpPr>
          <p:spPr bwMode="auto">
            <a:xfrm>
              <a:off x="2706" y="2254"/>
              <a:ext cx="156" cy="163"/>
            </a:xfrm>
            <a:custGeom>
              <a:avLst/>
              <a:gdLst>
                <a:gd name="T0" fmla="*/ 12 w 156"/>
                <a:gd name="T1" fmla="*/ 157 h 163"/>
                <a:gd name="T2" fmla="*/ 4 w 156"/>
                <a:gd name="T3" fmla="*/ 161 h 163"/>
                <a:gd name="T4" fmla="*/ 1 w 156"/>
                <a:gd name="T5" fmla="*/ 157 h 163"/>
                <a:gd name="T6" fmla="*/ 6 w 156"/>
                <a:gd name="T7" fmla="*/ 152 h 163"/>
                <a:gd name="T8" fmla="*/ 4 w 156"/>
                <a:gd name="T9" fmla="*/ 147 h 163"/>
                <a:gd name="T10" fmla="*/ 1 w 156"/>
                <a:gd name="T11" fmla="*/ 143 h 163"/>
                <a:gd name="T12" fmla="*/ 3 w 156"/>
                <a:gd name="T13" fmla="*/ 134 h 163"/>
                <a:gd name="T14" fmla="*/ 8 w 156"/>
                <a:gd name="T15" fmla="*/ 129 h 163"/>
                <a:gd name="T16" fmla="*/ 13 w 156"/>
                <a:gd name="T17" fmla="*/ 118 h 163"/>
                <a:gd name="T18" fmla="*/ 16 w 156"/>
                <a:gd name="T19" fmla="*/ 119 h 163"/>
                <a:gd name="T20" fmla="*/ 20 w 156"/>
                <a:gd name="T21" fmla="*/ 118 h 163"/>
                <a:gd name="T22" fmla="*/ 24 w 156"/>
                <a:gd name="T23" fmla="*/ 114 h 163"/>
                <a:gd name="T24" fmla="*/ 24 w 156"/>
                <a:gd name="T25" fmla="*/ 108 h 163"/>
                <a:gd name="T26" fmla="*/ 29 w 156"/>
                <a:gd name="T27" fmla="*/ 111 h 163"/>
                <a:gd name="T28" fmla="*/ 34 w 156"/>
                <a:gd name="T29" fmla="*/ 103 h 163"/>
                <a:gd name="T30" fmla="*/ 40 w 156"/>
                <a:gd name="T31" fmla="*/ 104 h 163"/>
                <a:gd name="T32" fmla="*/ 39 w 156"/>
                <a:gd name="T33" fmla="*/ 94 h 163"/>
                <a:gd name="T34" fmla="*/ 42 w 156"/>
                <a:gd name="T35" fmla="*/ 94 h 163"/>
                <a:gd name="T36" fmla="*/ 43 w 156"/>
                <a:gd name="T37" fmla="*/ 86 h 163"/>
                <a:gd name="T38" fmla="*/ 45 w 156"/>
                <a:gd name="T39" fmla="*/ 76 h 163"/>
                <a:gd name="T40" fmla="*/ 45 w 156"/>
                <a:gd name="T41" fmla="*/ 63 h 163"/>
                <a:gd name="T42" fmla="*/ 48 w 156"/>
                <a:gd name="T43" fmla="*/ 50 h 163"/>
                <a:gd name="T44" fmla="*/ 42 w 156"/>
                <a:gd name="T45" fmla="*/ 45 h 163"/>
                <a:gd name="T46" fmla="*/ 36 w 156"/>
                <a:gd name="T47" fmla="*/ 49 h 163"/>
                <a:gd name="T48" fmla="*/ 34 w 156"/>
                <a:gd name="T49" fmla="*/ 40 h 163"/>
                <a:gd name="T50" fmla="*/ 33 w 156"/>
                <a:gd name="T51" fmla="*/ 32 h 163"/>
                <a:gd name="T52" fmla="*/ 34 w 156"/>
                <a:gd name="T53" fmla="*/ 30 h 163"/>
                <a:gd name="T54" fmla="*/ 36 w 156"/>
                <a:gd name="T55" fmla="*/ 24 h 163"/>
                <a:gd name="T56" fmla="*/ 38 w 156"/>
                <a:gd name="T57" fmla="*/ 29 h 163"/>
                <a:gd name="T58" fmla="*/ 45 w 156"/>
                <a:gd name="T59" fmla="*/ 28 h 163"/>
                <a:gd name="T60" fmla="*/ 48 w 156"/>
                <a:gd name="T61" fmla="*/ 23 h 163"/>
                <a:gd name="T62" fmla="*/ 46 w 156"/>
                <a:gd name="T63" fmla="*/ 16 h 163"/>
                <a:gd name="T64" fmla="*/ 48 w 156"/>
                <a:gd name="T65" fmla="*/ 11 h 163"/>
                <a:gd name="T66" fmla="*/ 51 w 156"/>
                <a:gd name="T67" fmla="*/ 5 h 163"/>
                <a:gd name="T68" fmla="*/ 51 w 156"/>
                <a:gd name="T69" fmla="*/ 10 h 163"/>
                <a:gd name="T70" fmla="*/ 57 w 156"/>
                <a:gd name="T71" fmla="*/ 5 h 163"/>
                <a:gd name="T72" fmla="*/ 61 w 156"/>
                <a:gd name="T73" fmla="*/ 0 h 163"/>
                <a:gd name="T74" fmla="*/ 64 w 156"/>
                <a:gd name="T75" fmla="*/ 7 h 163"/>
                <a:gd name="T76" fmla="*/ 62 w 156"/>
                <a:gd name="T77" fmla="*/ 15 h 163"/>
                <a:gd name="T78" fmla="*/ 64 w 156"/>
                <a:gd name="T79" fmla="*/ 29 h 163"/>
                <a:gd name="T80" fmla="*/ 66 w 156"/>
                <a:gd name="T81" fmla="*/ 36 h 163"/>
                <a:gd name="T82" fmla="*/ 70 w 156"/>
                <a:gd name="T83" fmla="*/ 21 h 163"/>
                <a:gd name="T84" fmla="*/ 77 w 156"/>
                <a:gd name="T85" fmla="*/ 13 h 163"/>
                <a:gd name="T86" fmla="*/ 79 w 156"/>
                <a:gd name="T87" fmla="*/ 18 h 163"/>
                <a:gd name="T88" fmla="*/ 86 w 156"/>
                <a:gd name="T89" fmla="*/ 25 h 163"/>
                <a:gd name="T90" fmla="*/ 91 w 156"/>
                <a:gd name="T91" fmla="*/ 32 h 163"/>
                <a:gd name="T92" fmla="*/ 86 w 156"/>
                <a:gd name="T93" fmla="*/ 37 h 163"/>
                <a:gd name="T94" fmla="*/ 93 w 156"/>
                <a:gd name="T95" fmla="*/ 44 h 163"/>
                <a:gd name="T96" fmla="*/ 97 w 156"/>
                <a:gd name="T97" fmla="*/ 48 h 163"/>
                <a:gd name="T98" fmla="*/ 102 w 156"/>
                <a:gd name="T99" fmla="*/ 44 h 163"/>
                <a:gd name="T100" fmla="*/ 108 w 156"/>
                <a:gd name="T101" fmla="*/ 55 h 163"/>
                <a:gd name="T102" fmla="*/ 111 w 156"/>
                <a:gd name="T103" fmla="*/ 61 h 163"/>
                <a:gd name="T104" fmla="*/ 111 w 156"/>
                <a:gd name="T105" fmla="*/ 68 h 163"/>
                <a:gd name="T106" fmla="*/ 115 w 156"/>
                <a:gd name="T107" fmla="*/ 75 h 163"/>
                <a:gd name="T108" fmla="*/ 120 w 156"/>
                <a:gd name="T109" fmla="*/ 83 h 163"/>
                <a:gd name="T110" fmla="*/ 120 w 156"/>
                <a:gd name="T111" fmla="*/ 90 h 163"/>
                <a:gd name="T112" fmla="*/ 127 w 156"/>
                <a:gd name="T113" fmla="*/ 97 h 163"/>
                <a:gd name="T114" fmla="*/ 128 w 156"/>
                <a:gd name="T115" fmla="*/ 100 h 163"/>
                <a:gd name="T116" fmla="*/ 133 w 156"/>
                <a:gd name="T117" fmla="*/ 105 h 163"/>
                <a:gd name="T118" fmla="*/ 141 w 156"/>
                <a:gd name="T119" fmla="*/ 104 h 163"/>
                <a:gd name="T120" fmla="*/ 150 w 156"/>
                <a:gd name="T121" fmla="*/ 99 h 163"/>
                <a:gd name="T122" fmla="*/ 155 w 156"/>
                <a:gd name="T123" fmla="*/ 99 h 1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163"/>
                <a:gd name="T188" fmla="*/ 156 w 156"/>
                <a:gd name="T189" fmla="*/ 163 h 1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163">
                  <a:moveTo>
                    <a:pt x="20" y="157"/>
                  </a:moveTo>
                  <a:lnTo>
                    <a:pt x="16" y="158"/>
                  </a:lnTo>
                  <a:lnTo>
                    <a:pt x="12" y="157"/>
                  </a:lnTo>
                  <a:lnTo>
                    <a:pt x="11" y="158"/>
                  </a:lnTo>
                  <a:lnTo>
                    <a:pt x="8" y="159"/>
                  </a:lnTo>
                  <a:lnTo>
                    <a:pt x="4" y="161"/>
                  </a:lnTo>
                  <a:lnTo>
                    <a:pt x="0" y="162"/>
                  </a:lnTo>
                  <a:lnTo>
                    <a:pt x="0" y="158"/>
                  </a:lnTo>
                  <a:lnTo>
                    <a:pt x="1" y="157"/>
                  </a:lnTo>
                  <a:lnTo>
                    <a:pt x="5" y="154"/>
                  </a:lnTo>
                  <a:lnTo>
                    <a:pt x="6" y="153"/>
                  </a:lnTo>
                  <a:lnTo>
                    <a:pt x="6" y="152"/>
                  </a:lnTo>
                  <a:lnTo>
                    <a:pt x="8" y="150"/>
                  </a:lnTo>
                  <a:lnTo>
                    <a:pt x="6" y="149"/>
                  </a:lnTo>
                  <a:lnTo>
                    <a:pt x="4" y="147"/>
                  </a:lnTo>
                  <a:lnTo>
                    <a:pt x="6" y="146"/>
                  </a:lnTo>
                  <a:lnTo>
                    <a:pt x="5" y="144"/>
                  </a:lnTo>
                  <a:lnTo>
                    <a:pt x="1" y="143"/>
                  </a:lnTo>
                  <a:lnTo>
                    <a:pt x="0" y="143"/>
                  </a:lnTo>
                  <a:lnTo>
                    <a:pt x="1" y="139"/>
                  </a:lnTo>
                  <a:lnTo>
                    <a:pt x="3" y="134"/>
                  </a:lnTo>
                  <a:lnTo>
                    <a:pt x="6" y="131"/>
                  </a:lnTo>
                  <a:lnTo>
                    <a:pt x="9" y="131"/>
                  </a:lnTo>
                  <a:lnTo>
                    <a:pt x="8" y="129"/>
                  </a:lnTo>
                  <a:lnTo>
                    <a:pt x="9" y="124"/>
                  </a:lnTo>
                  <a:lnTo>
                    <a:pt x="11" y="122"/>
                  </a:lnTo>
                  <a:lnTo>
                    <a:pt x="13" y="118"/>
                  </a:lnTo>
                  <a:lnTo>
                    <a:pt x="13" y="119"/>
                  </a:lnTo>
                  <a:lnTo>
                    <a:pt x="14" y="120"/>
                  </a:lnTo>
                  <a:lnTo>
                    <a:pt x="16" y="119"/>
                  </a:lnTo>
                  <a:lnTo>
                    <a:pt x="19" y="119"/>
                  </a:lnTo>
                  <a:lnTo>
                    <a:pt x="20" y="119"/>
                  </a:lnTo>
                  <a:lnTo>
                    <a:pt x="20" y="118"/>
                  </a:lnTo>
                  <a:lnTo>
                    <a:pt x="20" y="117"/>
                  </a:lnTo>
                  <a:lnTo>
                    <a:pt x="22" y="116"/>
                  </a:lnTo>
                  <a:lnTo>
                    <a:pt x="24" y="114"/>
                  </a:lnTo>
                  <a:lnTo>
                    <a:pt x="23" y="112"/>
                  </a:lnTo>
                  <a:lnTo>
                    <a:pt x="23" y="111"/>
                  </a:lnTo>
                  <a:lnTo>
                    <a:pt x="24" y="108"/>
                  </a:lnTo>
                  <a:lnTo>
                    <a:pt x="25" y="109"/>
                  </a:lnTo>
                  <a:lnTo>
                    <a:pt x="27" y="110"/>
                  </a:lnTo>
                  <a:lnTo>
                    <a:pt x="29" y="111"/>
                  </a:lnTo>
                  <a:lnTo>
                    <a:pt x="33" y="107"/>
                  </a:lnTo>
                  <a:lnTo>
                    <a:pt x="34" y="105"/>
                  </a:lnTo>
                  <a:lnTo>
                    <a:pt x="34" y="103"/>
                  </a:lnTo>
                  <a:lnTo>
                    <a:pt x="37" y="104"/>
                  </a:lnTo>
                  <a:lnTo>
                    <a:pt x="39" y="105"/>
                  </a:lnTo>
                  <a:lnTo>
                    <a:pt x="40" y="104"/>
                  </a:lnTo>
                  <a:lnTo>
                    <a:pt x="39" y="101"/>
                  </a:lnTo>
                  <a:lnTo>
                    <a:pt x="38" y="98"/>
                  </a:lnTo>
                  <a:lnTo>
                    <a:pt x="39" y="94"/>
                  </a:lnTo>
                  <a:lnTo>
                    <a:pt x="39" y="95"/>
                  </a:lnTo>
                  <a:lnTo>
                    <a:pt x="42" y="95"/>
                  </a:lnTo>
                  <a:lnTo>
                    <a:pt x="42" y="94"/>
                  </a:lnTo>
                  <a:lnTo>
                    <a:pt x="42" y="92"/>
                  </a:lnTo>
                  <a:lnTo>
                    <a:pt x="42" y="88"/>
                  </a:lnTo>
                  <a:lnTo>
                    <a:pt x="43" y="86"/>
                  </a:lnTo>
                  <a:lnTo>
                    <a:pt x="43" y="85"/>
                  </a:lnTo>
                  <a:lnTo>
                    <a:pt x="45" y="80"/>
                  </a:lnTo>
                  <a:lnTo>
                    <a:pt x="45" y="76"/>
                  </a:lnTo>
                  <a:lnTo>
                    <a:pt x="45" y="70"/>
                  </a:lnTo>
                  <a:lnTo>
                    <a:pt x="45" y="65"/>
                  </a:lnTo>
                  <a:lnTo>
                    <a:pt x="45" y="63"/>
                  </a:lnTo>
                  <a:lnTo>
                    <a:pt x="48" y="59"/>
                  </a:lnTo>
                  <a:lnTo>
                    <a:pt x="45" y="55"/>
                  </a:lnTo>
                  <a:lnTo>
                    <a:pt x="48" y="50"/>
                  </a:lnTo>
                  <a:lnTo>
                    <a:pt x="48" y="49"/>
                  </a:lnTo>
                  <a:lnTo>
                    <a:pt x="45" y="47"/>
                  </a:lnTo>
                  <a:lnTo>
                    <a:pt x="42" y="45"/>
                  </a:lnTo>
                  <a:lnTo>
                    <a:pt x="39" y="48"/>
                  </a:lnTo>
                  <a:lnTo>
                    <a:pt x="38" y="50"/>
                  </a:lnTo>
                  <a:lnTo>
                    <a:pt x="36" y="49"/>
                  </a:lnTo>
                  <a:lnTo>
                    <a:pt x="36" y="47"/>
                  </a:lnTo>
                  <a:lnTo>
                    <a:pt x="35" y="44"/>
                  </a:lnTo>
                  <a:lnTo>
                    <a:pt x="34" y="40"/>
                  </a:lnTo>
                  <a:lnTo>
                    <a:pt x="34" y="37"/>
                  </a:lnTo>
                  <a:lnTo>
                    <a:pt x="32" y="34"/>
                  </a:lnTo>
                  <a:lnTo>
                    <a:pt x="33" y="32"/>
                  </a:lnTo>
                  <a:lnTo>
                    <a:pt x="33" y="31"/>
                  </a:lnTo>
                  <a:lnTo>
                    <a:pt x="32" y="31"/>
                  </a:lnTo>
                  <a:lnTo>
                    <a:pt x="34" y="30"/>
                  </a:lnTo>
                  <a:lnTo>
                    <a:pt x="36" y="29"/>
                  </a:lnTo>
                  <a:lnTo>
                    <a:pt x="34" y="25"/>
                  </a:lnTo>
                  <a:lnTo>
                    <a:pt x="36" y="24"/>
                  </a:lnTo>
                  <a:lnTo>
                    <a:pt x="36" y="26"/>
                  </a:lnTo>
                  <a:lnTo>
                    <a:pt x="37" y="28"/>
                  </a:lnTo>
                  <a:lnTo>
                    <a:pt x="38" y="29"/>
                  </a:lnTo>
                  <a:lnTo>
                    <a:pt x="40" y="30"/>
                  </a:lnTo>
                  <a:lnTo>
                    <a:pt x="43" y="30"/>
                  </a:lnTo>
                  <a:lnTo>
                    <a:pt x="45" y="28"/>
                  </a:lnTo>
                  <a:lnTo>
                    <a:pt x="46" y="27"/>
                  </a:lnTo>
                  <a:lnTo>
                    <a:pt x="48" y="26"/>
                  </a:lnTo>
                  <a:lnTo>
                    <a:pt x="48" y="23"/>
                  </a:lnTo>
                  <a:lnTo>
                    <a:pt x="46" y="20"/>
                  </a:lnTo>
                  <a:lnTo>
                    <a:pt x="45" y="17"/>
                  </a:lnTo>
                  <a:lnTo>
                    <a:pt x="46" y="16"/>
                  </a:lnTo>
                  <a:lnTo>
                    <a:pt x="48" y="16"/>
                  </a:lnTo>
                  <a:lnTo>
                    <a:pt x="48" y="14"/>
                  </a:lnTo>
                  <a:lnTo>
                    <a:pt x="48" y="11"/>
                  </a:lnTo>
                  <a:lnTo>
                    <a:pt x="49" y="8"/>
                  </a:lnTo>
                  <a:lnTo>
                    <a:pt x="49" y="5"/>
                  </a:lnTo>
                  <a:lnTo>
                    <a:pt x="51" y="5"/>
                  </a:lnTo>
                  <a:lnTo>
                    <a:pt x="53" y="5"/>
                  </a:lnTo>
                  <a:lnTo>
                    <a:pt x="51" y="8"/>
                  </a:lnTo>
                  <a:lnTo>
                    <a:pt x="51" y="10"/>
                  </a:lnTo>
                  <a:lnTo>
                    <a:pt x="55" y="10"/>
                  </a:lnTo>
                  <a:lnTo>
                    <a:pt x="56" y="8"/>
                  </a:lnTo>
                  <a:lnTo>
                    <a:pt x="57" y="5"/>
                  </a:lnTo>
                  <a:lnTo>
                    <a:pt x="59" y="5"/>
                  </a:lnTo>
                  <a:lnTo>
                    <a:pt x="59" y="1"/>
                  </a:lnTo>
                  <a:lnTo>
                    <a:pt x="61" y="0"/>
                  </a:lnTo>
                  <a:lnTo>
                    <a:pt x="64" y="0"/>
                  </a:lnTo>
                  <a:lnTo>
                    <a:pt x="64" y="3"/>
                  </a:lnTo>
                  <a:lnTo>
                    <a:pt x="64" y="7"/>
                  </a:lnTo>
                  <a:lnTo>
                    <a:pt x="63" y="11"/>
                  </a:lnTo>
                  <a:lnTo>
                    <a:pt x="63" y="12"/>
                  </a:lnTo>
                  <a:lnTo>
                    <a:pt x="62" y="15"/>
                  </a:lnTo>
                  <a:lnTo>
                    <a:pt x="63" y="18"/>
                  </a:lnTo>
                  <a:lnTo>
                    <a:pt x="62" y="27"/>
                  </a:lnTo>
                  <a:lnTo>
                    <a:pt x="64" y="29"/>
                  </a:lnTo>
                  <a:lnTo>
                    <a:pt x="65" y="35"/>
                  </a:lnTo>
                  <a:lnTo>
                    <a:pt x="66" y="35"/>
                  </a:lnTo>
                  <a:lnTo>
                    <a:pt x="66" y="36"/>
                  </a:lnTo>
                  <a:lnTo>
                    <a:pt x="67" y="27"/>
                  </a:lnTo>
                  <a:lnTo>
                    <a:pt x="67" y="23"/>
                  </a:lnTo>
                  <a:lnTo>
                    <a:pt x="70" y="21"/>
                  </a:lnTo>
                  <a:lnTo>
                    <a:pt x="72" y="20"/>
                  </a:lnTo>
                  <a:lnTo>
                    <a:pt x="75" y="15"/>
                  </a:lnTo>
                  <a:lnTo>
                    <a:pt x="77" y="13"/>
                  </a:lnTo>
                  <a:lnTo>
                    <a:pt x="79" y="16"/>
                  </a:lnTo>
                  <a:lnTo>
                    <a:pt x="79" y="18"/>
                  </a:lnTo>
                  <a:lnTo>
                    <a:pt x="82" y="21"/>
                  </a:lnTo>
                  <a:lnTo>
                    <a:pt x="85" y="22"/>
                  </a:lnTo>
                  <a:lnTo>
                    <a:pt x="86" y="25"/>
                  </a:lnTo>
                  <a:lnTo>
                    <a:pt x="88" y="27"/>
                  </a:lnTo>
                  <a:lnTo>
                    <a:pt x="90" y="29"/>
                  </a:lnTo>
                  <a:lnTo>
                    <a:pt x="91" y="32"/>
                  </a:lnTo>
                  <a:lnTo>
                    <a:pt x="90" y="34"/>
                  </a:lnTo>
                  <a:lnTo>
                    <a:pt x="87" y="35"/>
                  </a:lnTo>
                  <a:lnTo>
                    <a:pt x="86" y="37"/>
                  </a:lnTo>
                  <a:lnTo>
                    <a:pt x="90" y="40"/>
                  </a:lnTo>
                  <a:lnTo>
                    <a:pt x="91" y="42"/>
                  </a:lnTo>
                  <a:lnTo>
                    <a:pt x="93" y="44"/>
                  </a:lnTo>
                  <a:lnTo>
                    <a:pt x="93" y="47"/>
                  </a:lnTo>
                  <a:lnTo>
                    <a:pt x="95" y="49"/>
                  </a:lnTo>
                  <a:lnTo>
                    <a:pt x="97" y="48"/>
                  </a:lnTo>
                  <a:lnTo>
                    <a:pt x="98" y="45"/>
                  </a:lnTo>
                  <a:lnTo>
                    <a:pt x="100" y="47"/>
                  </a:lnTo>
                  <a:lnTo>
                    <a:pt x="102" y="44"/>
                  </a:lnTo>
                  <a:lnTo>
                    <a:pt x="103" y="47"/>
                  </a:lnTo>
                  <a:lnTo>
                    <a:pt x="105" y="49"/>
                  </a:lnTo>
                  <a:lnTo>
                    <a:pt x="108" y="55"/>
                  </a:lnTo>
                  <a:lnTo>
                    <a:pt x="108" y="57"/>
                  </a:lnTo>
                  <a:lnTo>
                    <a:pt x="109" y="60"/>
                  </a:lnTo>
                  <a:lnTo>
                    <a:pt x="111" y="61"/>
                  </a:lnTo>
                  <a:lnTo>
                    <a:pt x="111" y="64"/>
                  </a:lnTo>
                  <a:lnTo>
                    <a:pt x="109" y="66"/>
                  </a:lnTo>
                  <a:lnTo>
                    <a:pt x="111" y="68"/>
                  </a:lnTo>
                  <a:lnTo>
                    <a:pt x="114" y="68"/>
                  </a:lnTo>
                  <a:lnTo>
                    <a:pt x="115" y="72"/>
                  </a:lnTo>
                  <a:lnTo>
                    <a:pt x="115" y="75"/>
                  </a:lnTo>
                  <a:lnTo>
                    <a:pt x="117" y="77"/>
                  </a:lnTo>
                  <a:lnTo>
                    <a:pt x="120" y="80"/>
                  </a:lnTo>
                  <a:lnTo>
                    <a:pt x="120" y="83"/>
                  </a:lnTo>
                  <a:lnTo>
                    <a:pt x="123" y="83"/>
                  </a:lnTo>
                  <a:lnTo>
                    <a:pt x="120" y="90"/>
                  </a:lnTo>
                  <a:lnTo>
                    <a:pt x="121" y="91"/>
                  </a:lnTo>
                  <a:lnTo>
                    <a:pt x="127" y="95"/>
                  </a:lnTo>
                  <a:lnTo>
                    <a:pt x="127" y="97"/>
                  </a:lnTo>
                  <a:lnTo>
                    <a:pt x="124" y="98"/>
                  </a:lnTo>
                  <a:lnTo>
                    <a:pt x="125" y="100"/>
                  </a:lnTo>
                  <a:lnTo>
                    <a:pt x="128" y="100"/>
                  </a:lnTo>
                  <a:lnTo>
                    <a:pt x="129" y="103"/>
                  </a:lnTo>
                  <a:lnTo>
                    <a:pt x="130" y="105"/>
                  </a:lnTo>
                  <a:lnTo>
                    <a:pt x="133" y="105"/>
                  </a:lnTo>
                  <a:lnTo>
                    <a:pt x="135" y="105"/>
                  </a:lnTo>
                  <a:lnTo>
                    <a:pt x="137" y="106"/>
                  </a:lnTo>
                  <a:lnTo>
                    <a:pt x="141" y="104"/>
                  </a:lnTo>
                  <a:lnTo>
                    <a:pt x="142" y="102"/>
                  </a:lnTo>
                  <a:lnTo>
                    <a:pt x="146" y="101"/>
                  </a:lnTo>
                  <a:lnTo>
                    <a:pt x="150" y="99"/>
                  </a:lnTo>
                  <a:lnTo>
                    <a:pt x="151" y="99"/>
                  </a:lnTo>
                  <a:lnTo>
                    <a:pt x="153" y="99"/>
                  </a:lnTo>
                  <a:lnTo>
                    <a:pt x="155" y="99"/>
                  </a:lnTo>
                  <a:lnTo>
                    <a:pt x="153" y="10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39" name="Freeform 213">
              <a:extLst>
                <a:ext uri="{FF2B5EF4-FFF2-40B4-BE49-F238E27FC236}">
                  <a16:creationId xmlns:a16="http://schemas.microsoft.com/office/drawing/2014/main" id="{7562E6E0-9D85-41EF-B607-DB03D3320511}"/>
                </a:ext>
              </a:extLst>
            </p:cNvPr>
            <p:cNvSpPr>
              <a:spLocks/>
            </p:cNvSpPr>
            <p:nvPr/>
          </p:nvSpPr>
          <p:spPr bwMode="auto">
            <a:xfrm>
              <a:off x="2727" y="2280"/>
              <a:ext cx="229" cy="234"/>
            </a:xfrm>
            <a:custGeom>
              <a:avLst/>
              <a:gdLst>
                <a:gd name="T0" fmla="*/ 136 w 229"/>
                <a:gd name="T1" fmla="*/ 73 h 234"/>
                <a:gd name="T2" fmla="*/ 140 w 229"/>
                <a:gd name="T3" fmla="*/ 55 h 234"/>
                <a:gd name="T4" fmla="*/ 142 w 229"/>
                <a:gd name="T5" fmla="*/ 39 h 234"/>
                <a:gd name="T6" fmla="*/ 157 w 229"/>
                <a:gd name="T7" fmla="*/ 27 h 234"/>
                <a:gd name="T8" fmla="*/ 157 w 229"/>
                <a:gd name="T9" fmla="*/ 17 h 234"/>
                <a:gd name="T10" fmla="*/ 168 w 229"/>
                <a:gd name="T11" fmla="*/ 7 h 234"/>
                <a:gd name="T12" fmla="*/ 171 w 229"/>
                <a:gd name="T13" fmla="*/ 2 h 234"/>
                <a:gd name="T14" fmla="*/ 183 w 229"/>
                <a:gd name="T15" fmla="*/ 3 h 234"/>
                <a:gd name="T16" fmla="*/ 180 w 229"/>
                <a:gd name="T17" fmla="*/ 12 h 234"/>
                <a:gd name="T18" fmla="*/ 180 w 229"/>
                <a:gd name="T19" fmla="*/ 20 h 234"/>
                <a:gd name="T20" fmla="*/ 195 w 229"/>
                <a:gd name="T21" fmla="*/ 26 h 234"/>
                <a:gd name="T22" fmla="*/ 207 w 229"/>
                <a:gd name="T23" fmla="*/ 23 h 234"/>
                <a:gd name="T24" fmla="*/ 207 w 229"/>
                <a:gd name="T25" fmla="*/ 39 h 234"/>
                <a:gd name="T26" fmla="*/ 194 w 229"/>
                <a:gd name="T27" fmla="*/ 43 h 234"/>
                <a:gd name="T28" fmla="*/ 177 w 229"/>
                <a:gd name="T29" fmla="*/ 45 h 234"/>
                <a:gd name="T30" fmla="*/ 160 w 229"/>
                <a:gd name="T31" fmla="*/ 51 h 234"/>
                <a:gd name="T32" fmla="*/ 165 w 229"/>
                <a:gd name="T33" fmla="*/ 62 h 234"/>
                <a:gd name="T34" fmla="*/ 172 w 229"/>
                <a:gd name="T35" fmla="*/ 66 h 234"/>
                <a:gd name="T36" fmla="*/ 186 w 229"/>
                <a:gd name="T37" fmla="*/ 68 h 234"/>
                <a:gd name="T38" fmla="*/ 183 w 229"/>
                <a:gd name="T39" fmla="*/ 82 h 234"/>
                <a:gd name="T40" fmla="*/ 180 w 229"/>
                <a:gd name="T41" fmla="*/ 91 h 234"/>
                <a:gd name="T42" fmla="*/ 180 w 229"/>
                <a:gd name="T43" fmla="*/ 102 h 234"/>
                <a:gd name="T44" fmla="*/ 191 w 229"/>
                <a:gd name="T45" fmla="*/ 110 h 234"/>
                <a:gd name="T46" fmla="*/ 186 w 229"/>
                <a:gd name="T47" fmla="*/ 117 h 234"/>
                <a:gd name="T48" fmla="*/ 180 w 229"/>
                <a:gd name="T49" fmla="*/ 132 h 234"/>
                <a:gd name="T50" fmla="*/ 189 w 229"/>
                <a:gd name="T51" fmla="*/ 136 h 234"/>
                <a:gd name="T52" fmla="*/ 201 w 229"/>
                <a:gd name="T53" fmla="*/ 143 h 234"/>
                <a:gd name="T54" fmla="*/ 209 w 229"/>
                <a:gd name="T55" fmla="*/ 147 h 234"/>
                <a:gd name="T56" fmla="*/ 218 w 229"/>
                <a:gd name="T57" fmla="*/ 148 h 234"/>
                <a:gd name="T58" fmla="*/ 226 w 229"/>
                <a:gd name="T59" fmla="*/ 158 h 234"/>
                <a:gd name="T60" fmla="*/ 222 w 229"/>
                <a:gd name="T61" fmla="*/ 168 h 234"/>
                <a:gd name="T62" fmla="*/ 209 w 229"/>
                <a:gd name="T63" fmla="*/ 172 h 234"/>
                <a:gd name="T64" fmla="*/ 188 w 229"/>
                <a:gd name="T65" fmla="*/ 180 h 234"/>
                <a:gd name="T66" fmla="*/ 170 w 229"/>
                <a:gd name="T67" fmla="*/ 186 h 234"/>
                <a:gd name="T68" fmla="*/ 156 w 229"/>
                <a:gd name="T69" fmla="*/ 192 h 234"/>
                <a:gd name="T70" fmla="*/ 145 w 229"/>
                <a:gd name="T71" fmla="*/ 192 h 234"/>
                <a:gd name="T72" fmla="*/ 134 w 229"/>
                <a:gd name="T73" fmla="*/ 194 h 234"/>
                <a:gd name="T74" fmla="*/ 120 w 229"/>
                <a:gd name="T75" fmla="*/ 186 h 234"/>
                <a:gd name="T76" fmla="*/ 109 w 229"/>
                <a:gd name="T77" fmla="*/ 194 h 234"/>
                <a:gd name="T78" fmla="*/ 91 w 229"/>
                <a:gd name="T79" fmla="*/ 198 h 234"/>
                <a:gd name="T80" fmla="*/ 91 w 229"/>
                <a:gd name="T81" fmla="*/ 225 h 234"/>
                <a:gd name="T82" fmla="*/ 79 w 229"/>
                <a:gd name="T83" fmla="*/ 232 h 234"/>
                <a:gd name="T84" fmla="*/ 75 w 229"/>
                <a:gd name="T85" fmla="*/ 213 h 234"/>
                <a:gd name="T86" fmla="*/ 56 w 229"/>
                <a:gd name="T87" fmla="*/ 219 h 234"/>
                <a:gd name="T88" fmla="*/ 47 w 229"/>
                <a:gd name="T89" fmla="*/ 218 h 234"/>
                <a:gd name="T90" fmla="*/ 42 w 229"/>
                <a:gd name="T91" fmla="*/ 199 h 234"/>
                <a:gd name="T92" fmla="*/ 34 w 229"/>
                <a:gd name="T93" fmla="*/ 199 h 234"/>
                <a:gd name="T94" fmla="*/ 24 w 229"/>
                <a:gd name="T95" fmla="*/ 188 h 234"/>
                <a:gd name="T96" fmla="*/ 30 w 229"/>
                <a:gd name="T97" fmla="*/ 175 h 234"/>
                <a:gd name="T98" fmla="*/ 34 w 229"/>
                <a:gd name="T99" fmla="*/ 171 h 234"/>
                <a:gd name="T100" fmla="*/ 16 w 229"/>
                <a:gd name="T101" fmla="*/ 162 h 234"/>
                <a:gd name="T102" fmla="*/ 17 w 229"/>
                <a:gd name="T103" fmla="*/ 149 h 234"/>
                <a:gd name="T104" fmla="*/ 14 w 229"/>
                <a:gd name="T105" fmla="*/ 136 h 234"/>
                <a:gd name="T106" fmla="*/ 10 w 229"/>
                <a:gd name="T107" fmla="*/ 132 h 2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9"/>
                <a:gd name="T163" fmla="*/ 0 h 234"/>
                <a:gd name="T164" fmla="*/ 229 w 229"/>
                <a:gd name="T165" fmla="*/ 234 h 2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9" h="234">
                  <a:moveTo>
                    <a:pt x="129" y="75"/>
                  </a:moveTo>
                  <a:lnTo>
                    <a:pt x="130" y="75"/>
                  </a:lnTo>
                  <a:lnTo>
                    <a:pt x="132" y="77"/>
                  </a:lnTo>
                  <a:lnTo>
                    <a:pt x="132" y="75"/>
                  </a:lnTo>
                  <a:lnTo>
                    <a:pt x="135" y="75"/>
                  </a:lnTo>
                  <a:lnTo>
                    <a:pt x="136" y="73"/>
                  </a:lnTo>
                  <a:lnTo>
                    <a:pt x="140" y="74"/>
                  </a:lnTo>
                  <a:lnTo>
                    <a:pt x="140" y="69"/>
                  </a:lnTo>
                  <a:lnTo>
                    <a:pt x="142" y="67"/>
                  </a:lnTo>
                  <a:lnTo>
                    <a:pt x="142" y="64"/>
                  </a:lnTo>
                  <a:lnTo>
                    <a:pt x="142" y="61"/>
                  </a:lnTo>
                  <a:lnTo>
                    <a:pt x="140" y="55"/>
                  </a:lnTo>
                  <a:lnTo>
                    <a:pt x="138" y="52"/>
                  </a:lnTo>
                  <a:lnTo>
                    <a:pt x="140" y="50"/>
                  </a:lnTo>
                  <a:lnTo>
                    <a:pt x="140" y="47"/>
                  </a:lnTo>
                  <a:lnTo>
                    <a:pt x="140" y="43"/>
                  </a:lnTo>
                  <a:lnTo>
                    <a:pt x="140" y="40"/>
                  </a:lnTo>
                  <a:lnTo>
                    <a:pt x="142" y="39"/>
                  </a:lnTo>
                  <a:lnTo>
                    <a:pt x="143" y="39"/>
                  </a:lnTo>
                  <a:lnTo>
                    <a:pt x="146" y="40"/>
                  </a:lnTo>
                  <a:lnTo>
                    <a:pt x="147" y="39"/>
                  </a:lnTo>
                  <a:lnTo>
                    <a:pt x="147" y="36"/>
                  </a:lnTo>
                  <a:lnTo>
                    <a:pt x="151" y="32"/>
                  </a:lnTo>
                  <a:lnTo>
                    <a:pt x="157" y="27"/>
                  </a:lnTo>
                  <a:lnTo>
                    <a:pt x="157" y="26"/>
                  </a:lnTo>
                  <a:lnTo>
                    <a:pt x="159" y="23"/>
                  </a:lnTo>
                  <a:lnTo>
                    <a:pt x="162" y="21"/>
                  </a:lnTo>
                  <a:lnTo>
                    <a:pt x="160" y="20"/>
                  </a:lnTo>
                  <a:lnTo>
                    <a:pt x="157" y="20"/>
                  </a:lnTo>
                  <a:lnTo>
                    <a:pt x="157" y="17"/>
                  </a:lnTo>
                  <a:lnTo>
                    <a:pt x="162" y="14"/>
                  </a:lnTo>
                  <a:lnTo>
                    <a:pt x="165" y="15"/>
                  </a:lnTo>
                  <a:lnTo>
                    <a:pt x="170" y="12"/>
                  </a:lnTo>
                  <a:lnTo>
                    <a:pt x="168" y="8"/>
                  </a:lnTo>
                  <a:lnTo>
                    <a:pt x="168" y="7"/>
                  </a:lnTo>
                  <a:lnTo>
                    <a:pt x="168" y="4"/>
                  </a:lnTo>
                  <a:lnTo>
                    <a:pt x="168" y="3"/>
                  </a:lnTo>
                  <a:lnTo>
                    <a:pt x="170" y="1"/>
                  </a:lnTo>
                  <a:lnTo>
                    <a:pt x="171" y="0"/>
                  </a:lnTo>
                  <a:lnTo>
                    <a:pt x="171" y="2"/>
                  </a:lnTo>
                  <a:lnTo>
                    <a:pt x="177" y="2"/>
                  </a:lnTo>
                  <a:lnTo>
                    <a:pt x="178" y="2"/>
                  </a:lnTo>
                  <a:lnTo>
                    <a:pt x="180" y="2"/>
                  </a:lnTo>
                  <a:lnTo>
                    <a:pt x="180" y="1"/>
                  </a:lnTo>
                  <a:lnTo>
                    <a:pt x="182" y="2"/>
                  </a:lnTo>
                  <a:lnTo>
                    <a:pt x="183" y="3"/>
                  </a:lnTo>
                  <a:lnTo>
                    <a:pt x="183" y="4"/>
                  </a:lnTo>
                  <a:lnTo>
                    <a:pt x="182" y="6"/>
                  </a:lnTo>
                  <a:lnTo>
                    <a:pt x="180" y="8"/>
                  </a:lnTo>
                  <a:lnTo>
                    <a:pt x="180" y="12"/>
                  </a:lnTo>
                  <a:lnTo>
                    <a:pt x="183" y="12"/>
                  </a:lnTo>
                  <a:lnTo>
                    <a:pt x="185" y="15"/>
                  </a:lnTo>
                  <a:lnTo>
                    <a:pt x="185" y="17"/>
                  </a:lnTo>
                  <a:lnTo>
                    <a:pt x="185" y="19"/>
                  </a:lnTo>
                  <a:lnTo>
                    <a:pt x="183" y="20"/>
                  </a:lnTo>
                  <a:lnTo>
                    <a:pt x="180" y="20"/>
                  </a:lnTo>
                  <a:lnTo>
                    <a:pt x="183" y="24"/>
                  </a:lnTo>
                  <a:lnTo>
                    <a:pt x="189" y="27"/>
                  </a:lnTo>
                  <a:lnTo>
                    <a:pt x="191" y="26"/>
                  </a:lnTo>
                  <a:lnTo>
                    <a:pt x="192" y="26"/>
                  </a:lnTo>
                  <a:lnTo>
                    <a:pt x="195" y="26"/>
                  </a:lnTo>
                  <a:lnTo>
                    <a:pt x="198" y="25"/>
                  </a:lnTo>
                  <a:lnTo>
                    <a:pt x="200" y="20"/>
                  </a:lnTo>
                  <a:lnTo>
                    <a:pt x="201" y="20"/>
                  </a:lnTo>
                  <a:lnTo>
                    <a:pt x="204" y="20"/>
                  </a:lnTo>
                  <a:lnTo>
                    <a:pt x="205" y="23"/>
                  </a:lnTo>
                  <a:lnTo>
                    <a:pt x="207" y="23"/>
                  </a:lnTo>
                  <a:lnTo>
                    <a:pt x="207" y="26"/>
                  </a:lnTo>
                  <a:lnTo>
                    <a:pt x="205" y="27"/>
                  </a:lnTo>
                  <a:lnTo>
                    <a:pt x="207" y="29"/>
                  </a:lnTo>
                  <a:lnTo>
                    <a:pt x="208" y="32"/>
                  </a:lnTo>
                  <a:lnTo>
                    <a:pt x="208" y="35"/>
                  </a:lnTo>
                  <a:lnTo>
                    <a:pt x="207" y="39"/>
                  </a:lnTo>
                  <a:lnTo>
                    <a:pt x="205" y="43"/>
                  </a:lnTo>
                  <a:lnTo>
                    <a:pt x="201" y="42"/>
                  </a:lnTo>
                  <a:lnTo>
                    <a:pt x="195" y="46"/>
                  </a:lnTo>
                  <a:lnTo>
                    <a:pt x="195" y="45"/>
                  </a:lnTo>
                  <a:lnTo>
                    <a:pt x="194" y="45"/>
                  </a:lnTo>
                  <a:lnTo>
                    <a:pt x="194" y="43"/>
                  </a:lnTo>
                  <a:lnTo>
                    <a:pt x="191" y="44"/>
                  </a:lnTo>
                  <a:lnTo>
                    <a:pt x="186" y="44"/>
                  </a:lnTo>
                  <a:lnTo>
                    <a:pt x="185" y="43"/>
                  </a:lnTo>
                  <a:lnTo>
                    <a:pt x="182" y="42"/>
                  </a:lnTo>
                  <a:lnTo>
                    <a:pt x="180" y="39"/>
                  </a:lnTo>
                  <a:lnTo>
                    <a:pt x="177" y="45"/>
                  </a:lnTo>
                  <a:lnTo>
                    <a:pt x="171" y="41"/>
                  </a:lnTo>
                  <a:lnTo>
                    <a:pt x="168" y="41"/>
                  </a:lnTo>
                  <a:lnTo>
                    <a:pt x="165" y="46"/>
                  </a:lnTo>
                  <a:lnTo>
                    <a:pt x="162" y="47"/>
                  </a:lnTo>
                  <a:lnTo>
                    <a:pt x="160" y="48"/>
                  </a:lnTo>
                  <a:lnTo>
                    <a:pt x="160" y="51"/>
                  </a:lnTo>
                  <a:lnTo>
                    <a:pt x="162" y="51"/>
                  </a:lnTo>
                  <a:lnTo>
                    <a:pt x="165" y="54"/>
                  </a:lnTo>
                  <a:lnTo>
                    <a:pt x="165" y="57"/>
                  </a:lnTo>
                  <a:lnTo>
                    <a:pt x="162" y="58"/>
                  </a:lnTo>
                  <a:lnTo>
                    <a:pt x="162" y="59"/>
                  </a:lnTo>
                  <a:lnTo>
                    <a:pt x="165" y="62"/>
                  </a:lnTo>
                  <a:lnTo>
                    <a:pt x="162" y="64"/>
                  </a:lnTo>
                  <a:lnTo>
                    <a:pt x="163" y="66"/>
                  </a:lnTo>
                  <a:lnTo>
                    <a:pt x="166" y="68"/>
                  </a:lnTo>
                  <a:lnTo>
                    <a:pt x="168" y="68"/>
                  </a:lnTo>
                  <a:lnTo>
                    <a:pt x="171" y="69"/>
                  </a:lnTo>
                  <a:lnTo>
                    <a:pt x="172" y="66"/>
                  </a:lnTo>
                  <a:lnTo>
                    <a:pt x="174" y="66"/>
                  </a:lnTo>
                  <a:lnTo>
                    <a:pt x="180" y="66"/>
                  </a:lnTo>
                  <a:lnTo>
                    <a:pt x="180" y="64"/>
                  </a:lnTo>
                  <a:lnTo>
                    <a:pt x="183" y="63"/>
                  </a:lnTo>
                  <a:lnTo>
                    <a:pt x="183" y="67"/>
                  </a:lnTo>
                  <a:lnTo>
                    <a:pt x="186" y="68"/>
                  </a:lnTo>
                  <a:lnTo>
                    <a:pt x="186" y="69"/>
                  </a:lnTo>
                  <a:lnTo>
                    <a:pt x="189" y="72"/>
                  </a:lnTo>
                  <a:lnTo>
                    <a:pt x="189" y="74"/>
                  </a:lnTo>
                  <a:lnTo>
                    <a:pt x="186" y="77"/>
                  </a:lnTo>
                  <a:lnTo>
                    <a:pt x="185" y="78"/>
                  </a:lnTo>
                  <a:lnTo>
                    <a:pt x="183" y="82"/>
                  </a:lnTo>
                  <a:lnTo>
                    <a:pt x="183" y="83"/>
                  </a:lnTo>
                  <a:lnTo>
                    <a:pt x="183" y="84"/>
                  </a:lnTo>
                  <a:lnTo>
                    <a:pt x="180" y="86"/>
                  </a:lnTo>
                  <a:lnTo>
                    <a:pt x="180" y="88"/>
                  </a:lnTo>
                  <a:lnTo>
                    <a:pt x="180" y="89"/>
                  </a:lnTo>
                  <a:lnTo>
                    <a:pt x="180" y="91"/>
                  </a:lnTo>
                  <a:lnTo>
                    <a:pt x="180" y="94"/>
                  </a:lnTo>
                  <a:lnTo>
                    <a:pt x="178" y="95"/>
                  </a:lnTo>
                  <a:lnTo>
                    <a:pt x="177" y="97"/>
                  </a:lnTo>
                  <a:lnTo>
                    <a:pt x="178" y="99"/>
                  </a:lnTo>
                  <a:lnTo>
                    <a:pt x="180" y="100"/>
                  </a:lnTo>
                  <a:lnTo>
                    <a:pt x="180" y="102"/>
                  </a:lnTo>
                  <a:lnTo>
                    <a:pt x="183" y="102"/>
                  </a:lnTo>
                  <a:lnTo>
                    <a:pt x="183" y="105"/>
                  </a:lnTo>
                  <a:lnTo>
                    <a:pt x="185" y="106"/>
                  </a:lnTo>
                  <a:lnTo>
                    <a:pt x="186" y="106"/>
                  </a:lnTo>
                  <a:lnTo>
                    <a:pt x="186" y="109"/>
                  </a:lnTo>
                  <a:lnTo>
                    <a:pt x="191" y="110"/>
                  </a:lnTo>
                  <a:lnTo>
                    <a:pt x="189" y="113"/>
                  </a:lnTo>
                  <a:lnTo>
                    <a:pt x="188" y="113"/>
                  </a:lnTo>
                  <a:lnTo>
                    <a:pt x="186" y="115"/>
                  </a:lnTo>
                  <a:lnTo>
                    <a:pt x="185" y="117"/>
                  </a:lnTo>
                  <a:lnTo>
                    <a:pt x="186" y="117"/>
                  </a:lnTo>
                  <a:lnTo>
                    <a:pt x="183" y="122"/>
                  </a:lnTo>
                  <a:lnTo>
                    <a:pt x="182" y="125"/>
                  </a:lnTo>
                  <a:lnTo>
                    <a:pt x="180" y="128"/>
                  </a:lnTo>
                  <a:lnTo>
                    <a:pt x="180" y="129"/>
                  </a:lnTo>
                  <a:lnTo>
                    <a:pt x="180" y="131"/>
                  </a:lnTo>
                  <a:lnTo>
                    <a:pt x="180" y="132"/>
                  </a:lnTo>
                  <a:lnTo>
                    <a:pt x="182" y="136"/>
                  </a:lnTo>
                  <a:lnTo>
                    <a:pt x="183" y="138"/>
                  </a:lnTo>
                  <a:lnTo>
                    <a:pt x="186" y="139"/>
                  </a:lnTo>
                  <a:lnTo>
                    <a:pt x="186" y="137"/>
                  </a:lnTo>
                  <a:lnTo>
                    <a:pt x="186" y="136"/>
                  </a:lnTo>
                  <a:lnTo>
                    <a:pt x="189" y="136"/>
                  </a:lnTo>
                  <a:lnTo>
                    <a:pt x="193" y="136"/>
                  </a:lnTo>
                  <a:lnTo>
                    <a:pt x="195" y="136"/>
                  </a:lnTo>
                  <a:lnTo>
                    <a:pt x="200" y="138"/>
                  </a:lnTo>
                  <a:lnTo>
                    <a:pt x="200" y="141"/>
                  </a:lnTo>
                  <a:lnTo>
                    <a:pt x="200" y="142"/>
                  </a:lnTo>
                  <a:lnTo>
                    <a:pt x="201" y="143"/>
                  </a:lnTo>
                  <a:lnTo>
                    <a:pt x="200" y="145"/>
                  </a:lnTo>
                  <a:lnTo>
                    <a:pt x="200" y="148"/>
                  </a:lnTo>
                  <a:lnTo>
                    <a:pt x="204" y="148"/>
                  </a:lnTo>
                  <a:lnTo>
                    <a:pt x="205" y="148"/>
                  </a:lnTo>
                  <a:lnTo>
                    <a:pt x="208" y="149"/>
                  </a:lnTo>
                  <a:lnTo>
                    <a:pt x="209" y="147"/>
                  </a:lnTo>
                  <a:lnTo>
                    <a:pt x="211" y="147"/>
                  </a:lnTo>
                  <a:lnTo>
                    <a:pt x="212" y="148"/>
                  </a:lnTo>
                  <a:lnTo>
                    <a:pt x="213" y="149"/>
                  </a:lnTo>
                  <a:lnTo>
                    <a:pt x="216" y="148"/>
                  </a:lnTo>
                  <a:lnTo>
                    <a:pt x="216" y="150"/>
                  </a:lnTo>
                  <a:lnTo>
                    <a:pt x="218" y="148"/>
                  </a:lnTo>
                  <a:lnTo>
                    <a:pt x="220" y="148"/>
                  </a:lnTo>
                  <a:lnTo>
                    <a:pt x="222" y="148"/>
                  </a:lnTo>
                  <a:lnTo>
                    <a:pt x="224" y="151"/>
                  </a:lnTo>
                  <a:lnTo>
                    <a:pt x="226" y="153"/>
                  </a:lnTo>
                  <a:lnTo>
                    <a:pt x="228" y="156"/>
                  </a:lnTo>
                  <a:lnTo>
                    <a:pt x="226" y="158"/>
                  </a:lnTo>
                  <a:lnTo>
                    <a:pt x="226" y="162"/>
                  </a:lnTo>
                  <a:lnTo>
                    <a:pt x="226" y="164"/>
                  </a:lnTo>
                  <a:lnTo>
                    <a:pt x="226" y="165"/>
                  </a:lnTo>
                  <a:lnTo>
                    <a:pt x="224" y="166"/>
                  </a:lnTo>
                  <a:lnTo>
                    <a:pt x="223" y="168"/>
                  </a:lnTo>
                  <a:lnTo>
                    <a:pt x="222" y="168"/>
                  </a:lnTo>
                  <a:lnTo>
                    <a:pt x="218" y="166"/>
                  </a:lnTo>
                  <a:lnTo>
                    <a:pt x="217" y="166"/>
                  </a:lnTo>
                  <a:lnTo>
                    <a:pt x="212" y="170"/>
                  </a:lnTo>
                  <a:lnTo>
                    <a:pt x="213" y="172"/>
                  </a:lnTo>
                  <a:lnTo>
                    <a:pt x="210" y="172"/>
                  </a:lnTo>
                  <a:lnTo>
                    <a:pt x="209" y="172"/>
                  </a:lnTo>
                  <a:lnTo>
                    <a:pt x="207" y="175"/>
                  </a:lnTo>
                  <a:lnTo>
                    <a:pt x="205" y="172"/>
                  </a:lnTo>
                  <a:lnTo>
                    <a:pt x="203" y="171"/>
                  </a:lnTo>
                  <a:lnTo>
                    <a:pt x="201" y="171"/>
                  </a:lnTo>
                  <a:lnTo>
                    <a:pt x="189" y="177"/>
                  </a:lnTo>
                  <a:lnTo>
                    <a:pt x="188" y="180"/>
                  </a:lnTo>
                  <a:lnTo>
                    <a:pt x="189" y="184"/>
                  </a:lnTo>
                  <a:lnTo>
                    <a:pt x="182" y="186"/>
                  </a:lnTo>
                  <a:lnTo>
                    <a:pt x="177" y="188"/>
                  </a:lnTo>
                  <a:lnTo>
                    <a:pt x="175" y="190"/>
                  </a:lnTo>
                  <a:lnTo>
                    <a:pt x="172" y="190"/>
                  </a:lnTo>
                  <a:lnTo>
                    <a:pt x="170" y="186"/>
                  </a:lnTo>
                  <a:lnTo>
                    <a:pt x="168" y="185"/>
                  </a:lnTo>
                  <a:lnTo>
                    <a:pt x="165" y="188"/>
                  </a:lnTo>
                  <a:lnTo>
                    <a:pt x="163" y="194"/>
                  </a:lnTo>
                  <a:lnTo>
                    <a:pt x="163" y="196"/>
                  </a:lnTo>
                  <a:lnTo>
                    <a:pt x="162" y="198"/>
                  </a:lnTo>
                  <a:lnTo>
                    <a:pt x="156" y="192"/>
                  </a:lnTo>
                  <a:lnTo>
                    <a:pt x="153" y="189"/>
                  </a:lnTo>
                  <a:lnTo>
                    <a:pt x="152" y="188"/>
                  </a:lnTo>
                  <a:lnTo>
                    <a:pt x="152" y="189"/>
                  </a:lnTo>
                  <a:lnTo>
                    <a:pt x="150" y="188"/>
                  </a:lnTo>
                  <a:lnTo>
                    <a:pt x="147" y="194"/>
                  </a:lnTo>
                  <a:lnTo>
                    <a:pt x="145" y="192"/>
                  </a:lnTo>
                  <a:lnTo>
                    <a:pt x="144" y="187"/>
                  </a:lnTo>
                  <a:lnTo>
                    <a:pt x="144" y="186"/>
                  </a:lnTo>
                  <a:lnTo>
                    <a:pt x="143" y="187"/>
                  </a:lnTo>
                  <a:lnTo>
                    <a:pt x="138" y="192"/>
                  </a:lnTo>
                  <a:lnTo>
                    <a:pt x="136" y="194"/>
                  </a:lnTo>
                  <a:lnTo>
                    <a:pt x="134" y="194"/>
                  </a:lnTo>
                  <a:lnTo>
                    <a:pt x="132" y="192"/>
                  </a:lnTo>
                  <a:lnTo>
                    <a:pt x="128" y="187"/>
                  </a:lnTo>
                  <a:lnTo>
                    <a:pt x="125" y="186"/>
                  </a:lnTo>
                  <a:lnTo>
                    <a:pt x="123" y="186"/>
                  </a:lnTo>
                  <a:lnTo>
                    <a:pt x="121" y="186"/>
                  </a:lnTo>
                  <a:lnTo>
                    <a:pt x="120" y="186"/>
                  </a:lnTo>
                  <a:lnTo>
                    <a:pt x="119" y="187"/>
                  </a:lnTo>
                  <a:lnTo>
                    <a:pt x="116" y="189"/>
                  </a:lnTo>
                  <a:lnTo>
                    <a:pt x="116" y="190"/>
                  </a:lnTo>
                  <a:lnTo>
                    <a:pt x="116" y="192"/>
                  </a:lnTo>
                  <a:lnTo>
                    <a:pt x="113" y="194"/>
                  </a:lnTo>
                  <a:lnTo>
                    <a:pt x="109" y="194"/>
                  </a:lnTo>
                  <a:lnTo>
                    <a:pt x="103" y="193"/>
                  </a:lnTo>
                  <a:lnTo>
                    <a:pt x="99" y="192"/>
                  </a:lnTo>
                  <a:lnTo>
                    <a:pt x="96" y="192"/>
                  </a:lnTo>
                  <a:lnTo>
                    <a:pt x="94" y="195"/>
                  </a:lnTo>
                  <a:lnTo>
                    <a:pt x="91" y="198"/>
                  </a:lnTo>
                  <a:lnTo>
                    <a:pt x="91" y="202"/>
                  </a:lnTo>
                  <a:lnTo>
                    <a:pt x="93" y="209"/>
                  </a:lnTo>
                  <a:lnTo>
                    <a:pt x="94" y="214"/>
                  </a:lnTo>
                  <a:lnTo>
                    <a:pt x="95" y="216"/>
                  </a:lnTo>
                  <a:lnTo>
                    <a:pt x="95" y="218"/>
                  </a:lnTo>
                  <a:lnTo>
                    <a:pt x="91" y="225"/>
                  </a:lnTo>
                  <a:lnTo>
                    <a:pt x="91" y="227"/>
                  </a:lnTo>
                  <a:lnTo>
                    <a:pt x="95" y="231"/>
                  </a:lnTo>
                  <a:lnTo>
                    <a:pt x="93" y="233"/>
                  </a:lnTo>
                  <a:lnTo>
                    <a:pt x="85" y="231"/>
                  </a:lnTo>
                  <a:lnTo>
                    <a:pt x="84" y="231"/>
                  </a:lnTo>
                  <a:lnTo>
                    <a:pt x="79" y="232"/>
                  </a:lnTo>
                  <a:lnTo>
                    <a:pt x="76" y="229"/>
                  </a:lnTo>
                  <a:lnTo>
                    <a:pt x="76" y="226"/>
                  </a:lnTo>
                  <a:lnTo>
                    <a:pt x="76" y="221"/>
                  </a:lnTo>
                  <a:lnTo>
                    <a:pt x="76" y="218"/>
                  </a:lnTo>
                  <a:lnTo>
                    <a:pt x="76" y="213"/>
                  </a:lnTo>
                  <a:lnTo>
                    <a:pt x="75" y="213"/>
                  </a:lnTo>
                  <a:lnTo>
                    <a:pt x="73" y="214"/>
                  </a:lnTo>
                  <a:lnTo>
                    <a:pt x="67" y="214"/>
                  </a:lnTo>
                  <a:lnTo>
                    <a:pt x="65" y="216"/>
                  </a:lnTo>
                  <a:lnTo>
                    <a:pt x="62" y="220"/>
                  </a:lnTo>
                  <a:lnTo>
                    <a:pt x="59" y="220"/>
                  </a:lnTo>
                  <a:lnTo>
                    <a:pt x="56" y="219"/>
                  </a:lnTo>
                  <a:lnTo>
                    <a:pt x="55" y="217"/>
                  </a:lnTo>
                  <a:lnTo>
                    <a:pt x="53" y="216"/>
                  </a:lnTo>
                  <a:lnTo>
                    <a:pt x="52" y="216"/>
                  </a:lnTo>
                  <a:lnTo>
                    <a:pt x="50" y="218"/>
                  </a:lnTo>
                  <a:lnTo>
                    <a:pt x="48" y="216"/>
                  </a:lnTo>
                  <a:lnTo>
                    <a:pt x="47" y="218"/>
                  </a:lnTo>
                  <a:lnTo>
                    <a:pt x="47" y="216"/>
                  </a:lnTo>
                  <a:lnTo>
                    <a:pt x="47" y="212"/>
                  </a:lnTo>
                  <a:lnTo>
                    <a:pt x="44" y="212"/>
                  </a:lnTo>
                  <a:lnTo>
                    <a:pt x="43" y="209"/>
                  </a:lnTo>
                  <a:lnTo>
                    <a:pt x="43" y="199"/>
                  </a:lnTo>
                  <a:lnTo>
                    <a:pt x="42" y="199"/>
                  </a:lnTo>
                  <a:lnTo>
                    <a:pt x="43" y="202"/>
                  </a:lnTo>
                  <a:lnTo>
                    <a:pt x="40" y="202"/>
                  </a:lnTo>
                  <a:lnTo>
                    <a:pt x="39" y="201"/>
                  </a:lnTo>
                  <a:lnTo>
                    <a:pt x="37" y="199"/>
                  </a:lnTo>
                  <a:lnTo>
                    <a:pt x="36" y="201"/>
                  </a:lnTo>
                  <a:lnTo>
                    <a:pt x="34" y="199"/>
                  </a:lnTo>
                  <a:lnTo>
                    <a:pt x="33" y="198"/>
                  </a:lnTo>
                  <a:lnTo>
                    <a:pt x="30" y="197"/>
                  </a:lnTo>
                  <a:lnTo>
                    <a:pt x="25" y="197"/>
                  </a:lnTo>
                  <a:lnTo>
                    <a:pt x="21" y="194"/>
                  </a:lnTo>
                  <a:lnTo>
                    <a:pt x="24" y="190"/>
                  </a:lnTo>
                  <a:lnTo>
                    <a:pt x="24" y="188"/>
                  </a:lnTo>
                  <a:lnTo>
                    <a:pt x="26" y="185"/>
                  </a:lnTo>
                  <a:lnTo>
                    <a:pt x="28" y="182"/>
                  </a:lnTo>
                  <a:lnTo>
                    <a:pt x="26" y="179"/>
                  </a:lnTo>
                  <a:lnTo>
                    <a:pt x="27" y="177"/>
                  </a:lnTo>
                  <a:lnTo>
                    <a:pt x="29" y="175"/>
                  </a:lnTo>
                  <a:lnTo>
                    <a:pt x="30" y="175"/>
                  </a:lnTo>
                  <a:lnTo>
                    <a:pt x="30" y="174"/>
                  </a:lnTo>
                  <a:lnTo>
                    <a:pt x="32" y="172"/>
                  </a:lnTo>
                  <a:lnTo>
                    <a:pt x="33" y="172"/>
                  </a:lnTo>
                  <a:lnTo>
                    <a:pt x="34" y="172"/>
                  </a:lnTo>
                  <a:lnTo>
                    <a:pt x="34" y="171"/>
                  </a:lnTo>
                  <a:lnTo>
                    <a:pt x="33" y="167"/>
                  </a:lnTo>
                  <a:lnTo>
                    <a:pt x="32" y="167"/>
                  </a:lnTo>
                  <a:lnTo>
                    <a:pt x="31" y="166"/>
                  </a:lnTo>
                  <a:lnTo>
                    <a:pt x="27" y="166"/>
                  </a:lnTo>
                  <a:lnTo>
                    <a:pt x="21" y="164"/>
                  </a:lnTo>
                  <a:lnTo>
                    <a:pt x="16" y="162"/>
                  </a:lnTo>
                  <a:lnTo>
                    <a:pt x="16" y="160"/>
                  </a:lnTo>
                  <a:lnTo>
                    <a:pt x="16" y="156"/>
                  </a:lnTo>
                  <a:lnTo>
                    <a:pt x="17" y="155"/>
                  </a:lnTo>
                  <a:lnTo>
                    <a:pt x="16" y="153"/>
                  </a:lnTo>
                  <a:lnTo>
                    <a:pt x="15" y="152"/>
                  </a:lnTo>
                  <a:lnTo>
                    <a:pt x="17" y="149"/>
                  </a:lnTo>
                  <a:lnTo>
                    <a:pt x="16" y="148"/>
                  </a:lnTo>
                  <a:lnTo>
                    <a:pt x="15" y="145"/>
                  </a:lnTo>
                  <a:lnTo>
                    <a:pt x="15" y="144"/>
                  </a:lnTo>
                  <a:lnTo>
                    <a:pt x="12" y="142"/>
                  </a:lnTo>
                  <a:lnTo>
                    <a:pt x="12" y="136"/>
                  </a:lnTo>
                  <a:lnTo>
                    <a:pt x="14" y="136"/>
                  </a:lnTo>
                  <a:lnTo>
                    <a:pt x="18" y="134"/>
                  </a:lnTo>
                  <a:lnTo>
                    <a:pt x="18" y="132"/>
                  </a:lnTo>
                  <a:lnTo>
                    <a:pt x="14" y="132"/>
                  </a:lnTo>
                  <a:lnTo>
                    <a:pt x="13" y="132"/>
                  </a:lnTo>
                  <a:lnTo>
                    <a:pt x="12" y="132"/>
                  </a:lnTo>
                  <a:lnTo>
                    <a:pt x="10" y="132"/>
                  </a:lnTo>
                  <a:lnTo>
                    <a:pt x="8" y="131"/>
                  </a:lnTo>
                  <a:lnTo>
                    <a:pt x="0" y="13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0" name="Freeform 214">
              <a:extLst>
                <a:ext uri="{FF2B5EF4-FFF2-40B4-BE49-F238E27FC236}">
                  <a16:creationId xmlns:a16="http://schemas.microsoft.com/office/drawing/2014/main" id="{4DBECE2E-5461-4159-BD66-2C3BA492CA15}"/>
                </a:ext>
              </a:extLst>
            </p:cNvPr>
            <p:cNvSpPr>
              <a:spLocks/>
            </p:cNvSpPr>
            <p:nvPr/>
          </p:nvSpPr>
          <p:spPr bwMode="auto">
            <a:xfrm>
              <a:off x="2910" y="2358"/>
              <a:ext cx="215" cy="159"/>
            </a:xfrm>
            <a:custGeom>
              <a:avLst/>
              <a:gdLst>
                <a:gd name="T0" fmla="*/ 9 w 215"/>
                <a:gd name="T1" fmla="*/ 52 h 159"/>
                <a:gd name="T2" fmla="*/ 18 w 215"/>
                <a:gd name="T3" fmla="*/ 43 h 159"/>
                <a:gd name="T4" fmla="*/ 27 w 215"/>
                <a:gd name="T5" fmla="*/ 46 h 159"/>
                <a:gd name="T6" fmla="*/ 36 w 215"/>
                <a:gd name="T7" fmla="*/ 53 h 159"/>
                <a:gd name="T8" fmla="*/ 47 w 215"/>
                <a:gd name="T9" fmla="*/ 43 h 159"/>
                <a:gd name="T10" fmla="*/ 60 w 215"/>
                <a:gd name="T11" fmla="*/ 37 h 159"/>
                <a:gd name="T12" fmla="*/ 71 w 215"/>
                <a:gd name="T13" fmla="*/ 27 h 159"/>
                <a:gd name="T14" fmla="*/ 83 w 215"/>
                <a:gd name="T15" fmla="*/ 33 h 159"/>
                <a:gd name="T16" fmla="*/ 93 w 215"/>
                <a:gd name="T17" fmla="*/ 39 h 159"/>
                <a:gd name="T18" fmla="*/ 107 w 215"/>
                <a:gd name="T19" fmla="*/ 27 h 159"/>
                <a:gd name="T20" fmla="*/ 116 w 215"/>
                <a:gd name="T21" fmla="*/ 27 h 159"/>
                <a:gd name="T22" fmla="*/ 125 w 215"/>
                <a:gd name="T23" fmla="*/ 27 h 159"/>
                <a:gd name="T24" fmla="*/ 123 w 215"/>
                <a:gd name="T25" fmla="*/ 22 h 159"/>
                <a:gd name="T26" fmla="*/ 131 w 215"/>
                <a:gd name="T27" fmla="*/ 19 h 159"/>
                <a:gd name="T28" fmla="*/ 141 w 215"/>
                <a:gd name="T29" fmla="*/ 12 h 159"/>
                <a:gd name="T30" fmla="*/ 149 w 215"/>
                <a:gd name="T31" fmla="*/ 17 h 159"/>
                <a:gd name="T32" fmla="*/ 157 w 215"/>
                <a:gd name="T33" fmla="*/ 9 h 159"/>
                <a:gd name="T34" fmla="*/ 166 w 215"/>
                <a:gd name="T35" fmla="*/ 8 h 159"/>
                <a:gd name="T36" fmla="*/ 181 w 215"/>
                <a:gd name="T37" fmla="*/ 0 h 159"/>
                <a:gd name="T38" fmla="*/ 189 w 215"/>
                <a:gd name="T39" fmla="*/ 12 h 159"/>
                <a:gd name="T40" fmla="*/ 191 w 215"/>
                <a:gd name="T41" fmla="*/ 21 h 159"/>
                <a:gd name="T42" fmla="*/ 187 w 215"/>
                <a:gd name="T43" fmla="*/ 34 h 159"/>
                <a:gd name="T44" fmla="*/ 185 w 215"/>
                <a:gd name="T45" fmla="*/ 46 h 159"/>
                <a:gd name="T46" fmla="*/ 195 w 215"/>
                <a:gd name="T47" fmla="*/ 42 h 159"/>
                <a:gd name="T48" fmla="*/ 197 w 215"/>
                <a:gd name="T49" fmla="*/ 54 h 159"/>
                <a:gd name="T50" fmla="*/ 210 w 215"/>
                <a:gd name="T51" fmla="*/ 58 h 159"/>
                <a:gd name="T52" fmla="*/ 209 w 215"/>
                <a:gd name="T53" fmla="*/ 70 h 159"/>
                <a:gd name="T54" fmla="*/ 206 w 215"/>
                <a:gd name="T55" fmla="*/ 82 h 159"/>
                <a:gd name="T56" fmla="*/ 196 w 215"/>
                <a:gd name="T57" fmla="*/ 92 h 159"/>
                <a:gd name="T58" fmla="*/ 196 w 215"/>
                <a:gd name="T59" fmla="*/ 106 h 159"/>
                <a:gd name="T60" fmla="*/ 186 w 215"/>
                <a:gd name="T61" fmla="*/ 115 h 159"/>
                <a:gd name="T62" fmla="*/ 175 w 215"/>
                <a:gd name="T63" fmla="*/ 125 h 159"/>
                <a:gd name="T64" fmla="*/ 173 w 215"/>
                <a:gd name="T65" fmla="*/ 134 h 159"/>
                <a:gd name="T66" fmla="*/ 166 w 215"/>
                <a:gd name="T67" fmla="*/ 142 h 159"/>
                <a:gd name="T68" fmla="*/ 152 w 215"/>
                <a:gd name="T69" fmla="*/ 149 h 159"/>
                <a:gd name="T70" fmla="*/ 148 w 215"/>
                <a:gd name="T71" fmla="*/ 156 h 159"/>
                <a:gd name="T72" fmla="*/ 142 w 215"/>
                <a:gd name="T73" fmla="*/ 149 h 159"/>
                <a:gd name="T74" fmla="*/ 141 w 215"/>
                <a:gd name="T75" fmla="*/ 155 h 159"/>
                <a:gd name="T76" fmla="*/ 128 w 215"/>
                <a:gd name="T77" fmla="*/ 157 h 159"/>
                <a:gd name="T78" fmla="*/ 122 w 215"/>
                <a:gd name="T79" fmla="*/ 149 h 159"/>
                <a:gd name="T80" fmla="*/ 118 w 215"/>
                <a:gd name="T81" fmla="*/ 151 h 159"/>
                <a:gd name="T82" fmla="*/ 116 w 215"/>
                <a:gd name="T83" fmla="*/ 146 h 159"/>
                <a:gd name="T84" fmla="*/ 110 w 215"/>
                <a:gd name="T85" fmla="*/ 144 h 159"/>
                <a:gd name="T86" fmla="*/ 109 w 215"/>
                <a:gd name="T87" fmla="*/ 152 h 159"/>
                <a:gd name="T88" fmla="*/ 107 w 215"/>
                <a:gd name="T89" fmla="*/ 150 h 159"/>
                <a:gd name="T90" fmla="*/ 100 w 215"/>
                <a:gd name="T91" fmla="*/ 152 h 159"/>
                <a:gd name="T92" fmla="*/ 83 w 215"/>
                <a:gd name="T93" fmla="*/ 150 h 159"/>
                <a:gd name="T94" fmla="*/ 70 w 215"/>
                <a:gd name="T95" fmla="*/ 146 h 159"/>
                <a:gd name="T96" fmla="*/ 59 w 215"/>
                <a:gd name="T97" fmla="*/ 130 h 159"/>
                <a:gd name="T98" fmla="*/ 61 w 215"/>
                <a:gd name="T99" fmla="*/ 115 h 159"/>
                <a:gd name="T100" fmla="*/ 51 w 215"/>
                <a:gd name="T101" fmla="*/ 109 h 159"/>
                <a:gd name="T102" fmla="*/ 27 w 215"/>
                <a:gd name="T103" fmla="*/ 98 h 159"/>
                <a:gd name="T104" fmla="*/ 42 w 215"/>
                <a:gd name="T105" fmla="*/ 90 h 159"/>
                <a:gd name="T106" fmla="*/ 47 w 215"/>
                <a:gd name="T107" fmla="*/ 79 h 159"/>
                <a:gd name="T108" fmla="*/ 35 w 215"/>
                <a:gd name="T109" fmla="*/ 70 h 159"/>
                <a:gd name="T110" fmla="*/ 23 w 215"/>
                <a:gd name="T111" fmla="*/ 70 h 159"/>
                <a:gd name="T112" fmla="*/ 15 w 215"/>
                <a:gd name="T113" fmla="*/ 58 h 159"/>
                <a:gd name="T114" fmla="*/ 1 w 215"/>
                <a:gd name="T115" fmla="*/ 58 h 1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
                <a:gd name="T175" fmla="*/ 0 h 159"/>
                <a:gd name="T176" fmla="*/ 215 w 215"/>
                <a:gd name="T177" fmla="*/ 159 h 1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 h="159">
                  <a:moveTo>
                    <a:pt x="0" y="53"/>
                  </a:moveTo>
                  <a:lnTo>
                    <a:pt x="0" y="51"/>
                  </a:lnTo>
                  <a:lnTo>
                    <a:pt x="0" y="50"/>
                  </a:lnTo>
                  <a:lnTo>
                    <a:pt x="3" y="50"/>
                  </a:lnTo>
                  <a:lnTo>
                    <a:pt x="3" y="51"/>
                  </a:lnTo>
                  <a:lnTo>
                    <a:pt x="4" y="52"/>
                  </a:lnTo>
                  <a:lnTo>
                    <a:pt x="9" y="52"/>
                  </a:lnTo>
                  <a:lnTo>
                    <a:pt x="9" y="51"/>
                  </a:lnTo>
                  <a:lnTo>
                    <a:pt x="10" y="49"/>
                  </a:lnTo>
                  <a:lnTo>
                    <a:pt x="12" y="49"/>
                  </a:lnTo>
                  <a:lnTo>
                    <a:pt x="13" y="49"/>
                  </a:lnTo>
                  <a:lnTo>
                    <a:pt x="15" y="48"/>
                  </a:lnTo>
                  <a:lnTo>
                    <a:pt x="16" y="45"/>
                  </a:lnTo>
                  <a:lnTo>
                    <a:pt x="18" y="43"/>
                  </a:lnTo>
                  <a:lnTo>
                    <a:pt x="21" y="42"/>
                  </a:lnTo>
                  <a:lnTo>
                    <a:pt x="21" y="43"/>
                  </a:lnTo>
                  <a:lnTo>
                    <a:pt x="23" y="45"/>
                  </a:lnTo>
                  <a:lnTo>
                    <a:pt x="24" y="45"/>
                  </a:lnTo>
                  <a:lnTo>
                    <a:pt x="26" y="45"/>
                  </a:lnTo>
                  <a:lnTo>
                    <a:pt x="27" y="46"/>
                  </a:lnTo>
                  <a:lnTo>
                    <a:pt x="27" y="48"/>
                  </a:lnTo>
                  <a:lnTo>
                    <a:pt x="29" y="49"/>
                  </a:lnTo>
                  <a:lnTo>
                    <a:pt x="30" y="49"/>
                  </a:lnTo>
                  <a:lnTo>
                    <a:pt x="33" y="50"/>
                  </a:lnTo>
                  <a:lnTo>
                    <a:pt x="34" y="51"/>
                  </a:lnTo>
                  <a:lnTo>
                    <a:pt x="34" y="52"/>
                  </a:lnTo>
                  <a:lnTo>
                    <a:pt x="36" y="53"/>
                  </a:lnTo>
                  <a:lnTo>
                    <a:pt x="38" y="53"/>
                  </a:lnTo>
                  <a:lnTo>
                    <a:pt x="39" y="54"/>
                  </a:lnTo>
                  <a:lnTo>
                    <a:pt x="44" y="54"/>
                  </a:lnTo>
                  <a:lnTo>
                    <a:pt x="47" y="51"/>
                  </a:lnTo>
                  <a:lnTo>
                    <a:pt x="47" y="47"/>
                  </a:lnTo>
                  <a:lnTo>
                    <a:pt x="47" y="45"/>
                  </a:lnTo>
                  <a:lnTo>
                    <a:pt x="47" y="43"/>
                  </a:lnTo>
                  <a:lnTo>
                    <a:pt x="48" y="43"/>
                  </a:lnTo>
                  <a:lnTo>
                    <a:pt x="50" y="42"/>
                  </a:lnTo>
                  <a:lnTo>
                    <a:pt x="53" y="42"/>
                  </a:lnTo>
                  <a:lnTo>
                    <a:pt x="56" y="42"/>
                  </a:lnTo>
                  <a:lnTo>
                    <a:pt x="58" y="39"/>
                  </a:lnTo>
                  <a:lnTo>
                    <a:pt x="59" y="39"/>
                  </a:lnTo>
                  <a:lnTo>
                    <a:pt x="60" y="37"/>
                  </a:lnTo>
                  <a:lnTo>
                    <a:pt x="62" y="37"/>
                  </a:lnTo>
                  <a:lnTo>
                    <a:pt x="66" y="38"/>
                  </a:lnTo>
                  <a:lnTo>
                    <a:pt x="69" y="36"/>
                  </a:lnTo>
                  <a:lnTo>
                    <a:pt x="71" y="34"/>
                  </a:lnTo>
                  <a:lnTo>
                    <a:pt x="71" y="31"/>
                  </a:lnTo>
                  <a:lnTo>
                    <a:pt x="71" y="28"/>
                  </a:lnTo>
                  <a:lnTo>
                    <a:pt x="71" y="27"/>
                  </a:lnTo>
                  <a:lnTo>
                    <a:pt x="73" y="24"/>
                  </a:lnTo>
                  <a:lnTo>
                    <a:pt x="76" y="24"/>
                  </a:lnTo>
                  <a:lnTo>
                    <a:pt x="77" y="24"/>
                  </a:lnTo>
                  <a:lnTo>
                    <a:pt x="79" y="28"/>
                  </a:lnTo>
                  <a:lnTo>
                    <a:pt x="80" y="30"/>
                  </a:lnTo>
                  <a:lnTo>
                    <a:pt x="82" y="30"/>
                  </a:lnTo>
                  <a:lnTo>
                    <a:pt x="83" y="33"/>
                  </a:lnTo>
                  <a:lnTo>
                    <a:pt x="83" y="36"/>
                  </a:lnTo>
                  <a:lnTo>
                    <a:pt x="85" y="35"/>
                  </a:lnTo>
                  <a:lnTo>
                    <a:pt x="88" y="33"/>
                  </a:lnTo>
                  <a:lnTo>
                    <a:pt x="88" y="36"/>
                  </a:lnTo>
                  <a:lnTo>
                    <a:pt x="90" y="36"/>
                  </a:lnTo>
                  <a:lnTo>
                    <a:pt x="91" y="39"/>
                  </a:lnTo>
                  <a:lnTo>
                    <a:pt x="93" y="39"/>
                  </a:lnTo>
                  <a:lnTo>
                    <a:pt x="97" y="38"/>
                  </a:lnTo>
                  <a:lnTo>
                    <a:pt x="101" y="37"/>
                  </a:lnTo>
                  <a:lnTo>
                    <a:pt x="101" y="32"/>
                  </a:lnTo>
                  <a:lnTo>
                    <a:pt x="102" y="30"/>
                  </a:lnTo>
                  <a:lnTo>
                    <a:pt x="102" y="28"/>
                  </a:lnTo>
                  <a:lnTo>
                    <a:pt x="104" y="29"/>
                  </a:lnTo>
                  <a:lnTo>
                    <a:pt x="107" y="27"/>
                  </a:lnTo>
                  <a:lnTo>
                    <a:pt x="108" y="28"/>
                  </a:lnTo>
                  <a:lnTo>
                    <a:pt x="111" y="29"/>
                  </a:lnTo>
                  <a:lnTo>
                    <a:pt x="113" y="30"/>
                  </a:lnTo>
                  <a:lnTo>
                    <a:pt x="114" y="33"/>
                  </a:lnTo>
                  <a:lnTo>
                    <a:pt x="116" y="31"/>
                  </a:lnTo>
                  <a:lnTo>
                    <a:pt x="116" y="27"/>
                  </a:lnTo>
                  <a:lnTo>
                    <a:pt x="116" y="24"/>
                  </a:lnTo>
                  <a:lnTo>
                    <a:pt x="118" y="24"/>
                  </a:lnTo>
                  <a:lnTo>
                    <a:pt x="119" y="24"/>
                  </a:lnTo>
                  <a:lnTo>
                    <a:pt x="119" y="27"/>
                  </a:lnTo>
                  <a:lnTo>
                    <a:pt x="122" y="27"/>
                  </a:lnTo>
                  <a:lnTo>
                    <a:pt x="125" y="27"/>
                  </a:lnTo>
                  <a:lnTo>
                    <a:pt x="128" y="28"/>
                  </a:lnTo>
                  <a:lnTo>
                    <a:pt x="128" y="27"/>
                  </a:lnTo>
                  <a:lnTo>
                    <a:pt x="128" y="24"/>
                  </a:lnTo>
                  <a:lnTo>
                    <a:pt x="128" y="22"/>
                  </a:lnTo>
                  <a:lnTo>
                    <a:pt x="128" y="21"/>
                  </a:lnTo>
                  <a:lnTo>
                    <a:pt x="125" y="22"/>
                  </a:lnTo>
                  <a:lnTo>
                    <a:pt x="123" y="22"/>
                  </a:lnTo>
                  <a:lnTo>
                    <a:pt x="122" y="21"/>
                  </a:lnTo>
                  <a:lnTo>
                    <a:pt x="125" y="20"/>
                  </a:lnTo>
                  <a:lnTo>
                    <a:pt x="129" y="19"/>
                  </a:lnTo>
                  <a:lnTo>
                    <a:pt x="130" y="19"/>
                  </a:lnTo>
                  <a:lnTo>
                    <a:pt x="130" y="18"/>
                  </a:lnTo>
                  <a:lnTo>
                    <a:pt x="130" y="19"/>
                  </a:lnTo>
                  <a:lnTo>
                    <a:pt x="131" y="19"/>
                  </a:lnTo>
                  <a:lnTo>
                    <a:pt x="131" y="21"/>
                  </a:lnTo>
                  <a:lnTo>
                    <a:pt x="134" y="21"/>
                  </a:lnTo>
                  <a:lnTo>
                    <a:pt x="134" y="19"/>
                  </a:lnTo>
                  <a:lnTo>
                    <a:pt x="137" y="18"/>
                  </a:lnTo>
                  <a:lnTo>
                    <a:pt x="137" y="15"/>
                  </a:lnTo>
                  <a:lnTo>
                    <a:pt x="139" y="12"/>
                  </a:lnTo>
                  <a:lnTo>
                    <a:pt x="141" y="12"/>
                  </a:lnTo>
                  <a:lnTo>
                    <a:pt x="142" y="12"/>
                  </a:lnTo>
                  <a:lnTo>
                    <a:pt x="146" y="12"/>
                  </a:lnTo>
                  <a:lnTo>
                    <a:pt x="146" y="15"/>
                  </a:lnTo>
                  <a:lnTo>
                    <a:pt x="146" y="16"/>
                  </a:lnTo>
                  <a:lnTo>
                    <a:pt x="148" y="17"/>
                  </a:lnTo>
                  <a:lnTo>
                    <a:pt x="149" y="17"/>
                  </a:lnTo>
                  <a:lnTo>
                    <a:pt x="149" y="13"/>
                  </a:lnTo>
                  <a:lnTo>
                    <a:pt x="149" y="12"/>
                  </a:lnTo>
                  <a:lnTo>
                    <a:pt x="152" y="9"/>
                  </a:lnTo>
                  <a:lnTo>
                    <a:pt x="154" y="6"/>
                  </a:lnTo>
                  <a:lnTo>
                    <a:pt x="157" y="7"/>
                  </a:lnTo>
                  <a:lnTo>
                    <a:pt x="157" y="9"/>
                  </a:lnTo>
                  <a:lnTo>
                    <a:pt x="157" y="12"/>
                  </a:lnTo>
                  <a:lnTo>
                    <a:pt x="161" y="12"/>
                  </a:lnTo>
                  <a:lnTo>
                    <a:pt x="161" y="13"/>
                  </a:lnTo>
                  <a:lnTo>
                    <a:pt x="163" y="13"/>
                  </a:lnTo>
                  <a:lnTo>
                    <a:pt x="164" y="13"/>
                  </a:lnTo>
                  <a:lnTo>
                    <a:pt x="166" y="9"/>
                  </a:lnTo>
                  <a:lnTo>
                    <a:pt x="166" y="8"/>
                  </a:lnTo>
                  <a:lnTo>
                    <a:pt x="169" y="6"/>
                  </a:lnTo>
                  <a:lnTo>
                    <a:pt x="171" y="3"/>
                  </a:lnTo>
                  <a:lnTo>
                    <a:pt x="171" y="2"/>
                  </a:lnTo>
                  <a:lnTo>
                    <a:pt x="176" y="3"/>
                  </a:lnTo>
                  <a:lnTo>
                    <a:pt x="176" y="5"/>
                  </a:lnTo>
                  <a:lnTo>
                    <a:pt x="180" y="4"/>
                  </a:lnTo>
                  <a:lnTo>
                    <a:pt x="181" y="0"/>
                  </a:lnTo>
                  <a:lnTo>
                    <a:pt x="182" y="0"/>
                  </a:lnTo>
                  <a:lnTo>
                    <a:pt x="183" y="2"/>
                  </a:lnTo>
                  <a:lnTo>
                    <a:pt x="187" y="2"/>
                  </a:lnTo>
                  <a:lnTo>
                    <a:pt x="190" y="4"/>
                  </a:lnTo>
                  <a:lnTo>
                    <a:pt x="190" y="6"/>
                  </a:lnTo>
                  <a:lnTo>
                    <a:pt x="190" y="9"/>
                  </a:lnTo>
                  <a:lnTo>
                    <a:pt x="189" y="12"/>
                  </a:lnTo>
                  <a:lnTo>
                    <a:pt x="188" y="14"/>
                  </a:lnTo>
                  <a:lnTo>
                    <a:pt x="190" y="17"/>
                  </a:lnTo>
                  <a:lnTo>
                    <a:pt x="191" y="15"/>
                  </a:lnTo>
                  <a:lnTo>
                    <a:pt x="194" y="16"/>
                  </a:lnTo>
                  <a:lnTo>
                    <a:pt x="194" y="18"/>
                  </a:lnTo>
                  <a:lnTo>
                    <a:pt x="194" y="20"/>
                  </a:lnTo>
                  <a:lnTo>
                    <a:pt x="191" y="21"/>
                  </a:lnTo>
                  <a:lnTo>
                    <a:pt x="191" y="22"/>
                  </a:lnTo>
                  <a:lnTo>
                    <a:pt x="191" y="24"/>
                  </a:lnTo>
                  <a:lnTo>
                    <a:pt x="191" y="28"/>
                  </a:lnTo>
                  <a:lnTo>
                    <a:pt x="190" y="29"/>
                  </a:lnTo>
                  <a:lnTo>
                    <a:pt x="190" y="31"/>
                  </a:lnTo>
                  <a:lnTo>
                    <a:pt x="188" y="33"/>
                  </a:lnTo>
                  <a:lnTo>
                    <a:pt x="187" y="34"/>
                  </a:lnTo>
                  <a:lnTo>
                    <a:pt x="186" y="36"/>
                  </a:lnTo>
                  <a:lnTo>
                    <a:pt x="186" y="38"/>
                  </a:lnTo>
                  <a:lnTo>
                    <a:pt x="183" y="39"/>
                  </a:lnTo>
                  <a:lnTo>
                    <a:pt x="181" y="42"/>
                  </a:lnTo>
                  <a:lnTo>
                    <a:pt x="182" y="45"/>
                  </a:lnTo>
                  <a:lnTo>
                    <a:pt x="183" y="47"/>
                  </a:lnTo>
                  <a:lnTo>
                    <a:pt x="185" y="46"/>
                  </a:lnTo>
                  <a:lnTo>
                    <a:pt x="186" y="43"/>
                  </a:lnTo>
                  <a:lnTo>
                    <a:pt x="189" y="42"/>
                  </a:lnTo>
                  <a:lnTo>
                    <a:pt x="190" y="39"/>
                  </a:lnTo>
                  <a:lnTo>
                    <a:pt x="192" y="42"/>
                  </a:lnTo>
                  <a:lnTo>
                    <a:pt x="194" y="40"/>
                  </a:lnTo>
                  <a:lnTo>
                    <a:pt x="195" y="42"/>
                  </a:lnTo>
                  <a:lnTo>
                    <a:pt x="196" y="43"/>
                  </a:lnTo>
                  <a:lnTo>
                    <a:pt x="196" y="44"/>
                  </a:lnTo>
                  <a:lnTo>
                    <a:pt x="195" y="47"/>
                  </a:lnTo>
                  <a:lnTo>
                    <a:pt x="196" y="49"/>
                  </a:lnTo>
                  <a:lnTo>
                    <a:pt x="197" y="50"/>
                  </a:lnTo>
                  <a:lnTo>
                    <a:pt x="196" y="53"/>
                  </a:lnTo>
                  <a:lnTo>
                    <a:pt x="197" y="54"/>
                  </a:lnTo>
                  <a:lnTo>
                    <a:pt x="199" y="55"/>
                  </a:lnTo>
                  <a:lnTo>
                    <a:pt x="202" y="54"/>
                  </a:lnTo>
                  <a:lnTo>
                    <a:pt x="202" y="52"/>
                  </a:lnTo>
                  <a:lnTo>
                    <a:pt x="203" y="52"/>
                  </a:lnTo>
                  <a:lnTo>
                    <a:pt x="212" y="53"/>
                  </a:lnTo>
                  <a:lnTo>
                    <a:pt x="210" y="54"/>
                  </a:lnTo>
                  <a:lnTo>
                    <a:pt x="210" y="58"/>
                  </a:lnTo>
                  <a:lnTo>
                    <a:pt x="212" y="59"/>
                  </a:lnTo>
                  <a:lnTo>
                    <a:pt x="213" y="62"/>
                  </a:lnTo>
                  <a:lnTo>
                    <a:pt x="214" y="64"/>
                  </a:lnTo>
                  <a:lnTo>
                    <a:pt x="214" y="66"/>
                  </a:lnTo>
                  <a:lnTo>
                    <a:pt x="212" y="68"/>
                  </a:lnTo>
                  <a:lnTo>
                    <a:pt x="210" y="69"/>
                  </a:lnTo>
                  <a:lnTo>
                    <a:pt x="209" y="70"/>
                  </a:lnTo>
                  <a:lnTo>
                    <a:pt x="209" y="72"/>
                  </a:lnTo>
                  <a:lnTo>
                    <a:pt x="209" y="74"/>
                  </a:lnTo>
                  <a:lnTo>
                    <a:pt x="211" y="76"/>
                  </a:lnTo>
                  <a:lnTo>
                    <a:pt x="211" y="77"/>
                  </a:lnTo>
                  <a:lnTo>
                    <a:pt x="209" y="78"/>
                  </a:lnTo>
                  <a:lnTo>
                    <a:pt x="207" y="80"/>
                  </a:lnTo>
                  <a:lnTo>
                    <a:pt x="206" y="82"/>
                  </a:lnTo>
                  <a:lnTo>
                    <a:pt x="202" y="81"/>
                  </a:lnTo>
                  <a:lnTo>
                    <a:pt x="202" y="83"/>
                  </a:lnTo>
                  <a:lnTo>
                    <a:pt x="202" y="85"/>
                  </a:lnTo>
                  <a:lnTo>
                    <a:pt x="202" y="86"/>
                  </a:lnTo>
                  <a:lnTo>
                    <a:pt x="198" y="88"/>
                  </a:lnTo>
                  <a:lnTo>
                    <a:pt x="197" y="90"/>
                  </a:lnTo>
                  <a:lnTo>
                    <a:pt x="196" y="92"/>
                  </a:lnTo>
                  <a:lnTo>
                    <a:pt x="196" y="93"/>
                  </a:lnTo>
                  <a:lnTo>
                    <a:pt x="194" y="94"/>
                  </a:lnTo>
                  <a:lnTo>
                    <a:pt x="194" y="95"/>
                  </a:lnTo>
                  <a:lnTo>
                    <a:pt x="194" y="97"/>
                  </a:lnTo>
                  <a:lnTo>
                    <a:pt x="194" y="99"/>
                  </a:lnTo>
                  <a:lnTo>
                    <a:pt x="194" y="104"/>
                  </a:lnTo>
                  <a:lnTo>
                    <a:pt x="196" y="106"/>
                  </a:lnTo>
                  <a:lnTo>
                    <a:pt x="194" y="108"/>
                  </a:lnTo>
                  <a:lnTo>
                    <a:pt x="194" y="109"/>
                  </a:lnTo>
                  <a:lnTo>
                    <a:pt x="194" y="110"/>
                  </a:lnTo>
                  <a:lnTo>
                    <a:pt x="194" y="111"/>
                  </a:lnTo>
                  <a:lnTo>
                    <a:pt x="192" y="113"/>
                  </a:lnTo>
                  <a:lnTo>
                    <a:pt x="190" y="115"/>
                  </a:lnTo>
                  <a:lnTo>
                    <a:pt x="186" y="115"/>
                  </a:lnTo>
                  <a:lnTo>
                    <a:pt x="187" y="118"/>
                  </a:lnTo>
                  <a:lnTo>
                    <a:pt x="181" y="120"/>
                  </a:lnTo>
                  <a:lnTo>
                    <a:pt x="179" y="121"/>
                  </a:lnTo>
                  <a:lnTo>
                    <a:pt x="177" y="120"/>
                  </a:lnTo>
                  <a:lnTo>
                    <a:pt x="176" y="124"/>
                  </a:lnTo>
                  <a:lnTo>
                    <a:pt x="175" y="124"/>
                  </a:lnTo>
                  <a:lnTo>
                    <a:pt x="175" y="125"/>
                  </a:lnTo>
                  <a:lnTo>
                    <a:pt x="177" y="129"/>
                  </a:lnTo>
                  <a:lnTo>
                    <a:pt x="178" y="130"/>
                  </a:lnTo>
                  <a:lnTo>
                    <a:pt x="177" y="130"/>
                  </a:lnTo>
                  <a:lnTo>
                    <a:pt x="176" y="130"/>
                  </a:lnTo>
                  <a:lnTo>
                    <a:pt x="175" y="130"/>
                  </a:lnTo>
                  <a:lnTo>
                    <a:pt x="174" y="134"/>
                  </a:lnTo>
                  <a:lnTo>
                    <a:pt x="173" y="134"/>
                  </a:lnTo>
                  <a:lnTo>
                    <a:pt x="172" y="134"/>
                  </a:lnTo>
                  <a:lnTo>
                    <a:pt x="170" y="134"/>
                  </a:lnTo>
                  <a:lnTo>
                    <a:pt x="167" y="134"/>
                  </a:lnTo>
                  <a:lnTo>
                    <a:pt x="164" y="134"/>
                  </a:lnTo>
                  <a:lnTo>
                    <a:pt x="166" y="136"/>
                  </a:lnTo>
                  <a:lnTo>
                    <a:pt x="164" y="139"/>
                  </a:lnTo>
                  <a:lnTo>
                    <a:pt x="166" y="142"/>
                  </a:lnTo>
                  <a:lnTo>
                    <a:pt x="164" y="142"/>
                  </a:lnTo>
                  <a:lnTo>
                    <a:pt x="161" y="142"/>
                  </a:lnTo>
                  <a:lnTo>
                    <a:pt x="158" y="142"/>
                  </a:lnTo>
                  <a:lnTo>
                    <a:pt x="157" y="144"/>
                  </a:lnTo>
                  <a:lnTo>
                    <a:pt x="154" y="144"/>
                  </a:lnTo>
                  <a:lnTo>
                    <a:pt x="152" y="146"/>
                  </a:lnTo>
                  <a:lnTo>
                    <a:pt x="152" y="149"/>
                  </a:lnTo>
                  <a:lnTo>
                    <a:pt x="152" y="150"/>
                  </a:lnTo>
                  <a:lnTo>
                    <a:pt x="149" y="150"/>
                  </a:lnTo>
                  <a:lnTo>
                    <a:pt x="146" y="150"/>
                  </a:lnTo>
                  <a:lnTo>
                    <a:pt x="146" y="152"/>
                  </a:lnTo>
                  <a:lnTo>
                    <a:pt x="148" y="153"/>
                  </a:lnTo>
                  <a:lnTo>
                    <a:pt x="148" y="156"/>
                  </a:lnTo>
                  <a:lnTo>
                    <a:pt x="145" y="155"/>
                  </a:lnTo>
                  <a:lnTo>
                    <a:pt x="145" y="152"/>
                  </a:lnTo>
                  <a:lnTo>
                    <a:pt x="143" y="153"/>
                  </a:lnTo>
                  <a:lnTo>
                    <a:pt x="142" y="150"/>
                  </a:lnTo>
                  <a:lnTo>
                    <a:pt x="142" y="149"/>
                  </a:lnTo>
                  <a:lnTo>
                    <a:pt x="142" y="147"/>
                  </a:lnTo>
                  <a:lnTo>
                    <a:pt x="140" y="149"/>
                  </a:lnTo>
                  <a:lnTo>
                    <a:pt x="141" y="150"/>
                  </a:lnTo>
                  <a:lnTo>
                    <a:pt x="140" y="150"/>
                  </a:lnTo>
                  <a:lnTo>
                    <a:pt x="141" y="151"/>
                  </a:lnTo>
                  <a:lnTo>
                    <a:pt x="142" y="153"/>
                  </a:lnTo>
                  <a:lnTo>
                    <a:pt x="141" y="155"/>
                  </a:lnTo>
                  <a:lnTo>
                    <a:pt x="140" y="156"/>
                  </a:lnTo>
                  <a:lnTo>
                    <a:pt x="139" y="157"/>
                  </a:lnTo>
                  <a:lnTo>
                    <a:pt x="133" y="157"/>
                  </a:lnTo>
                  <a:lnTo>
                    <a:pt x="133" y="158"/>
                  </a:lnTo>
                  <a:lnTo>
                    <a:pt x="130" y="158"/>
                  </a:lnTo>
                  <a:lnTo>
                    <a:pt x="128" y="158"/>
                  </a:lnTo>
                  <a:lnTo>
                    <a:pt x="128" y="157"/>
                  </a:lnTo>
                  <a:lnTo>
                    <a:pt x="130" y="155"/>
                  </a:lnTo>
                  <a:lnTo>
                    <a:pt x="130" y="153"/>
                  </a:lnTo>
                  <a:lnTo>
                    <a:pt x="129" y="153"/>
                  </a:lnTo>
                  <a:lnTo>
                    <a:pt x="128" y="152"/>
                  </a:lnTo>
                  <a:lnTo>
                    <a:pt x="123" y="151"/>
                  </a:lnTo>
                  <a:lnTo>
                    <a:pt x="122" y="150"/>
                  </a:lnTo>
                  <a:lnTo>
                    <a:pt x="122" y="149"/>
                  </a:lnTo>
                  <a:lnTo>
                    <a:pt x="122" y="147"/>
                  </a:lnTo>
                  <a:lnTo>
                    <a:pt x="122" y="146"/>
                  </a:lnTo>
                  <a:lnTo>
                    <a:pt x="119" y="145"/>
                  </a:lnTo>
                  <a:lnTo>
                    <a:pt x="120" y="147"/>
                  </a:lnTo>
                  <a:lnTo>
                    <a:pt x="119" y="149"/>
                  </a:lnTo>
                  <a:lnTo>
                    <a:pt x="120" y="150"/>
                  </a:lnTo>
                  <a:lnTo>
                    <a:pt x="118" y="151"/>
                  </a:lnTo>
                  <a:lnTo>
                    <a:pt x="118" y="152"/>
                  </a:lnTo>
                  <a:lnTo>
                    <a:pt x="118" y="150"/>
                  </a:lnTo>
                  <a:lnTo>
                    <a:pt x="117" y="149"/>
                  </a:lnTo>
                  <a:lnTo>
                    <a:pt x="116" y="149"/>
                  </a:lnTo>
                  <a:lnTo>
                    <a:pt x="116" y="147"/>
                  </a:lnTo>
                  <a:lnTo>
                    <a:pt x="116" y="146"/>
                  </a:lnTo>
                  <a:lnTo>
                    <a:pt x="114" y="146"/>
                  </a:lnTo>
                  <a:lnTo>
                    <a:pt x="114" y="147"/>
                  </a:lnTo>
                  <a:lnTo>
                    <a:pt x="113" y="146"/>
                  </a:lnTo>
                  <a:lnTo>
                    <a:pt x="114" y="142"/>
                  </a:lnTo>
                  <a:lnTo>
                    <a:pt x="113" y="142"/>
                  </a:lnTo>
                  <a:lnTo>
                    <a:pt x="110" y="144"/>
                  </a:lnTo>
                  <a:lnTo>
                    <a:pt x="109" y="144"/>
                  </a:lnTo>
                  <a:lnTo>
                    <a:pt x="109" y="145"/>
                  </a:lnTo>
                  <a:lnTo>
                    <a:pt x="110" y="149"/>
                  </a:lnTo>
                  <a:lnTo>
                    <a:pt x="113" y="149"/>
                  </a:lnTo>
                  <a:lnTo>
                    <a:pt x="111" y="150"/>
                  </a:lnTo>
                  <a:lnTo>
                    <a:pt x="110" y="152"/>
                  </a:lnTo>
                  <a:lnTo>
                    <a:pt x="109" y="152"/>
                  </a:lnTo>
                  <a:lnTo>
                    <a:pt x="107" y="154"/>
                  </a:lnTo>
                  <a:lnTo>
                    <a:pt x="107" y="153"/>
                  </a:lnTo>
                  <a:lnTo>
                    <a:pt x="108" y="151"/>
                  </a:lnTo>
                  <a:lnTo>
                    <a:pt x="108" y="150"/>
                  </a:lnTo>
                  <a:lnTo>
                    <a:pt x="107" y="150"/>
                  </a:lnTo>
                  <a:lnTo>
                    <a:pt x="106" y="151"/>
                  </a:lnTo>
                  <a:lnTo>
                    <a:pt x="107" y="150"/>
                  </a:lnTo>
                  <a:lnTo>
                    <a:pt x="106" y="149"/>
                  </a:lnTo>
                  <a:lnTo>
                    <a:pt x="105" y="150"/>
                  </a:lnTo>
                  <a:lnTo>
                    <a:pt x="105" y="152"/>
                  </a:lnTo>
                  <a:lnTo>
                    <a:pt x="102" y="154"/>
                  </a:lnTo>
                  <a:lnTo>
                    <a:pt x="103" y="152"/>
                  </a:lnTo>
                  <a:lnTo>
                    <a:pt x="102" y="151"/>
                  </a:lnTo>
                  <a:lnTo>
                    <a:pt x="100" y="152"/>
                  </a:lnTo>
                  <a:lnTo>
                    <a:pt x="99" y="154"/>
                  </a:lnTo>
                  <a:lnTo>
                    <a:pt x="97" y="155"/>
                  </a:lnTo>
                  <a:lnTo>
                    <a:pt x="95" y="157"/>
                  </a:lnTo>
                  <a:lnTo>
                    <a:pt x="94" y="154"/>
                  </a:lnTo>
                  <a:lnTo>
                    <a:pt x="90" y="151"/>
                  </a:lnTo>
                  <a:lnTo>
                    <a:pt x="86" y="150"/>
                  </a:lnTo>
                  <a:lnTo>
                    <a:pt x="83" y="150"/>
                  </a:lnTo>
                  <a:lnTo>
                    <a:pt x="81" y="150"/>
                  </a:lnTo>
                  <a:lnTo>
                    <a:pt x="80" y="151"/>
                  </a:lnTo>
                  <a:lnTo>
                    <a:pt x="78" y="150"/>
                  </a:lnTo>
                  <a:lnTo>
                    <a:pt x="76" y="149"/>
                  </a:lnTo>
                  <a:lnTo>
                    <a:pt x="73" y="147"/>
                  </a:lnTo>
                  <a:lnTo>
                    <a:pt x="70" y="146"/>
                  </a:lnTo>
                  <a:lnTo>
                    <a:pt x="68" y="145"/>
                  </a:lnTo>
                  <a:lnTo>
                    <a:pt x="68" y="142"/>
                  </a:lnTo>
                  <a:lnTo>
                    <a:pt x="66" y="140"/>
                  </a:lnTo>
                  <a:lnTo>
                    <a:pt x="64" y="139"/>
                  </a:lnTo>
                  <a:lnTo>
                    <a:pt x="60" y="139"/>
                  </a:lnTo>
                  <a:lnTo>
                    <a:pt x="59" y="138"/>
                  </a:lnTo>
                  <a:lnTo>
                    <a:pt x="59" y="130"/>
                  </a:lnTo>
                  <a:lnTo>
                    <a:pt x="58" y="129"/>
                  </a:lnTo>
                  <a:lnTo>
                    <a:pt x="58" y="126"/>
                  </a:lnTo>
                  <a:lnTo>
                    <a:pt x="54" y="125"/>
                  </a:lnTo>
                  <a:lnTo>
                    <a:pt x="54" y="119"/>
                  </a:lnTo>
                  <a:lnTo>
                    <a:pt x="57" y="118"/>
                  </a:lnTo>
                  <a:lnTo>
                    <a:pt x="61" y="115"/>
                  </a:lnTo>
                  <a:lnTo>
                    <a:pt x="62" y="114"/>
                  </a:lnTo>
                  <a:lnTo>
                    <a:pt x="62" y="112"/>
                  </a:lnTo>
                  <a:lnTo>
                    <a:pt x="59" y="110"/>
                  </a:lnTo>
                  <a:lnTo>
                    <a:pt x="59" y="109"/>
                  </a:lnTo>
                  <a:lnTo>
                    <a:pt x="57" y="107"/>
                  </a:lnTo>
                  <a:lnTo>
                    <a:pt x="53" y="108"/>
                  </a:lnTo>
                  <a:lnTo>
                    <a:pt x="51" y="109"/>
                  </a:lnTo>
                  <a:lnTo>
                    <a:pt x="45" y="106"/>
                  </a:lnTo>
                  <a:lnTo>
                    <a:pt x="42" y="105"/>
                  </a:lnTo>
                  <a:lnTo>
                    <a:pt x="38" y="106"/>
                  </a:lnTo>
                  <a:lnTo>
                    <a:pt x="29" y="101"/>
                  </a:lnTo>
                  <a:lnTo>
                    <a:pt x="27" y="99"/>
                  </a:lnTo>
                  <a:lnTo>
                    <a:pt x="27" y="98"/>
                  </a:lnTo>
                  <a:lnTo>
                    <a:pt x="29" y="95"/>
                  </a:lnTo>
                  <a:lnTo>
                    <a:pt x="30" y="94"/>
                  </a:lnTo>
                  <a:lnTo>
                    <a:pt x="33" y="94"/>
                  </a:lnTo>
                  <a:lnTo>
                    <a:pt x="32" y="92"/>
                  </a:lnTo>
                  <a:lnTo>
                    <a:pt x="36" y="88"/>
                  </a:lnTo>
                  <a:lnTo>
                    <a:pt x="38" y="88"/>
                  </a:lnTo>
                  <a:lnTo>
                    <a:pt x="42" y="90"/>
                  </a:lnTo>
                  <a:lnTo>
                    <a:pt x="44" y="88"/>
                  </a:lnTo>
                  <a:lnTo>
                    <a:pt x="46" y="88"/>
                  </a:lnTo>
                  <a:lnTo>
                    <a:pt x="46" y="86"/>
                  </a:lnTo>
                  <a:lnTo>
                    <a:pt x="46" y="85"/>
                  </a:lnTo>
                  <a:lnTo>
                    <a:pt x="46" y="80"/>
                  </a:lnTo>
                  <a:lnTo>
                    <a:pt x="47" y="79"/>
                  </a:lnTo>
                  <a:lnTo>
                    <a:pt x="46" y="75"/>
                  </a:lnTo>
                  <a:lnTo>
                    <a:pt x="44" y="73"/>
                  </a:lnTo>
                  <a:lnTo>
                    <a:pt x="42" y="70"/>
                  </a:lnTo>
                  <a:lnTo>
                    <a:pt x="39" y="70"/>
                  </a:lnTo>
                  <a:lnTo>
                    <a:pt x="38" y="70"/>
                  </a:lnTo>
                  <a:lnTo>
                    <a:pt x="36" y="73"/>
                  </a:lnTo>
                  <a:lnTo>
                    <a:pt x="35" y="70"/>
                  </a:lnTo>
                  <a:lnTo>
                    <a:pt x="33" y="72"/>
                  </a:lnTo>
                  <a:lnTo>
                    <a:pt x="32" y="70"/>
                  </a:lnTo>
                  <a:lnTo>
                    <a:pt x="30" y="69"/>
                  </a:lnTo>
                  <a:lnTo>
                    <a:pt x="29" y="69"/>
                  </a:lnTo>
                  <a:lnTo>
                    <a:pt x="27" y="72"/>
                  </a:lnTo>
                  <a:lnTo>
                    <a:pt x="24" y="70"/>
                  </a:lnTo>
                  <a:lnTo>
                    <a:pt x="23" y="70"/>
                  </a:lnTo>
                  <a:lnTo>
                    <a:pt x="19" y="70"/>
                  </a:lnTo>
                  <a:lnTo>
                    <a:pt x="19" y="68"/>
                  </a:lnTo>
                  <a:lnTo>
                    <a:pt x="21" y="65"/>
                  </a:lnTo>
                  <a:lnTo>
                    <a:pt x="19" y="64"/>
                  </a:lnTo>
                  <a:lnTo>
                    <a:pt x="19" y="63"/>
                  </a:lnTo>
                  <a:lnTo>
                    <a:pt x="19" y="60"/>
                  </a:lnTo>
                  <a:lnTo>
                    <a:pt x="15" y="58"/>
                  </a:lnTo>
                  <a:lnTo>
                    <a:pt x="12" y="58"/>
                  </a:lnTo>
                  <a:lnTo>
                    <a:pt x="9" y="58"/>
                  </a:lnTo>
                  <a:lnTo>
                    <a:pt x="6" y="58"/>
                  </a:lnTo>
                  <a:lnTo>
                    <a:pt x="6" y="59"/>
                  </a:lnTo>
                  <a:lnTo>
                    <a:pt x="6" y="61"/>
                  </a:lnTo>
                  <a:lnTo>
                    <a:pt x="3" y="60"/>
                  </a:lnTo>
                  <a:lnTo>
                    <a:pt x="1" y="58"/>
                  </a:lnTo>
                  <a:lnTo>
                    <a:pt x="0" y="54"/>
                  </a:lnTo>
                  <a:lnTo>
                    <a:pt x="0" y="53"/>
                  </a:lnTo>
                </a:path>
              </a:pathLst>
            </a:custGeom>
            <a:solidFill>
              <a:srgbClr val="CCFFFF"/>
            </a:solidFill>
            <a:ln w="12700">
              <a:solidFill>
                <a:srgbClr val="FFFF00"/>
              </a:solidFill>
              <a:round/>
              <a:headEnd/>
              <a:tailEnd/>
            </a:ln>
          </p:spPr>
          <p:txBody>
            <a:bodyPr/>
            <a:lstStyle/>
            <a:p>
              <a:endParaRPr lang="zh-CN" altLang="en-US"/>
            </a:p>
          </p:txBody>
        </p:sp>
        <p:sp>
          <p:nvSpPr>
            <p:cNvPr id="61541" name="Freeform 215">
              <a:extLst>
                <a:ext uri="{FF2B5EF4-FFF2-40B4-BE49-F238E27FC236}">
                  <a16:creationId xmlns:a16="http://schemas.microsoft.com/office/drawing/2014/main" id="{05CC0402-DF87-4CC4-9D27-D82AF4CC2C1B}"/>
                </a:ext>
              </a:extLst>
            </p:cNvPr>
            <p:cNvSpPr>
              <a:spLocks/>
            </p:cNvSpPr>
            <p:nvPr/>
          </p:nvSpPr>
          <p:spPr bwMode="auto">
            <a:xfrm>
              <a:off x="2889" y="2268"/>
              <a:ext cx="163" cy="96"/>
            </a:xfrm>
            <a:custGeom>
              <a:avLst/>
              <a:gdLst>
                <a:gd name="T0" fmla="*/ 1 w 163"/>
                <a:gd name="T1" fmla="*/ 60 h 96"/>
                <a:gd name="T2" fmla="*/ 10 w 163"/>
                <a:gd name="T3" fmla="*/ 54 h 96"/>
                <a:gd name="T4" fmla="*/ 21 w 163"/>
                <a:gd name="T5" fmla="*/ 55 h 96"/>
                <a:gd name="T6" fmla="*/ 29 w 163"/>
                <a:gd name="T7" fmla="*/ 57 h 96"/>
                <a:gd name="T8" fmla="*/ 35 w 163"/>
                <a:gd name="T9" fmla="*/ 59 h 96"/>
                <a:gd name="T10" fmla="*/ 47 w 163"/>
                <a:gd name="T11" fmla="*/ 51 h 96"/>
                <a:gd name="T12" fmla="*/ 49 w 163"/>
                <a:gd name="T13" fmla="*/ 44 h 96"/>
                <a:gd name="T14" fmla="*/ 56 w 163"/>
                <a:gd name="T15" fmla="*/ 48 h 96"/>
                <a:gd name="T16" fmla="*/ 65 w 163"/>
                <a:gd name="T17" fmla="*/ 45 h 96"/>
                <a:gd name="T18" fmla="*/ 75 w 163"/>
                <a:gd name="T19" fmla="*/ 43 h 96"/>
                <a:gd name="T20" fmla="*/ 72 w 163"/>
                <a:gd name="T21" fmla="*/ 33 h 96"/>
                <a:gd name="T22" fmla="*/ 63 w 163"/>
                <a:gd name="T23" fmla="*/ 33 h 96"/>
                <a:gd name="T24" fmla="*/ 62 w 163"/>
                <a:gd name="T25" fmla="*/ 27 h 96"/>
                <a:gd name="T26" fmla="*/ 57 w 163"/>
                <a:gd name="T27" fmla="*/ 26 h 96"/>
                <a:gd name="T28" fmla="*/ 63 w 163"/>
                <a:gd name="T29" fmla="*/ 18 h 96"/>
                <a:gd name="T30" fmla="*/ 69 w 163"/>
                <a:gd name="T31" fmla="*/ 15 h 96"/>
                <a:gd name="T32" fmla="*/ 76 w 163"/>
                <a:gd name="T33" fmla="*/ 22 h 96"/>
                <a:gd name="T34" fmla="*/ 80 w 163"/>
                <a:gd name="T35" fmla="*/ 17 h 96"/>
                <a:gd name="T36" fmla="*/ 80 w 163"/>
                <a:gd name="T37" fmla="*/ 11 h 96"/>
                <a:gd name="T38" fmla="*/ 84 w 163"/>
                <a:gd name="T39" fmla="*/ 17 h 96"/>
                <a:gd name="T40" fmla="*/ 82 w 163"/>
                <a:gd name="T41" fmla="*/ 21 h 96"/>
                <a:gd name="T42" fmla="*/ 87 w 163"/>
                <a:gd name="T43" fmla="*/ 18 h 96"/>
                <a:gd name="T44" fmla="*/ 90 w 163"/>
                <a:gd name="T45" fmla="*/ 18 h 96"/>
                <a:gd name="T46" fmla="*/ 87 w 163"/>
                <a:gd name="T47" fmla="*/ 11 h 96"/>
                <a:gd name="T48" fmla="*/ 93 w 163"/>
                <a:gd name="T49" fmla="*/ 7 h 96"/>
                <a:gd name="T50" fmla="*/ 99 w 163"/>
                <a:gd name="T51" fmla="*/ 12 h 96"/>
                <a:gd name="T52" fmla="*/ 104 w 163"/>
                <a:gd name="T53" fmla="*/ 8 h 96"/>
                <a:gd name="T54" fmla="*/ 104 w 163"/>
                <a:gd name="T55" fmla="*/ 4 h 96"/>
                <a:gd name="T56" fmla="*/ 108 w 163"/>
                <a:gd name="T57" fmla="*/ 0 h 96"/>
                <a:gd name="T58" fmla="*/ 114 w 163"/>
                <a:gd name="T59" fmla="*/ 0 h 96"/>
                <a:gd name="T60" fmla="*/ 114 w 163"/>
                <a:gd name="T61" fmla="*/ 6 h 96"/>
                <a:gd name="T62" fmla="*/ 117 w 163"/>
                <a:gd name="T63" fmla="*/ 6 h 96"/>
                <a:gd name="T64" fmla="*/ 124 w 163"/>
                <a:gd name="T65" fmla="*/ 3 h 96"/>
                <a:gd name="T66" fmla="*/ 128 w 163"/>
                <a:gd name="T67" fmla="*/ 4 h 96"/>
                <a:gd name="T68" fmla="*/ 129 w 163"/>
                <a:gd name="T69" fmla="*/ 15 h 96"/>
                <a:gd name="T70" fmla="*/ 131 w 163"/>
                <a:gd name="T71" fmla="*/ 18 h 96"/>
                <a:gd name="T72" fmla="*/ 137 w 163"/>
                <a:gd name="T73" fmla="*/ 18 h 96"/>
                <a:gd name="T74" fmla="*/ 135 w 163"/>
                <a:gd name="T75" fmla="*/ 28 h 96"/>
                <a:gd name="T76" fmla="*/ 138 w 163"/>
                <a:gd name="T77" fmla="*/ 24 h 96"/>
                <a:gd name="T78" fmla="*/ 141 w 163"/>
                <a:gd name="T79" fmla="*/ 26 h 96"/>
                <a:gd name="T80" fmla="*/ 140 w 163"/>
                <a:gd name="T81" fmla="*/ 31 h 96"/>
                <a:gd name="T82" fmla="*/ 149 w 163"/>
                <a:gd name="T83" fmla="*/ 33 h 96"/>
                <a:gd name="T84" fmla="*/ 152 w 163"/>
                <a:gd name="T85" fmla="*/ 24 h 96"/>
                <a:gd name="T86" fmla="*/ 155 w 163"/>
                <a:gd name="T87" fmla="*/ 28 h 96"/>
                <a:gd name="T88" fmla="*/ 157 w 163"/>
                <a:gd name="T89" fmla="*/ 31 h 96"/>
                <a:gd name="T90" fmla="*/ 157 w 163"/>
                <a:gd name="T91" fmla="*/ 38 h 96"/>
                <a:gd name="T92" fmla="*/ 155 w 163"/>
                <a:gd name="T93" fmla="*/ 45 h 96"/>
                <a:gd name="T94" fmla="*/ 159 w 163"/>
                <a:gd name="T95" fmla="*/ 49 h 96"/>
                <a:gd name="T96" fmla="*/ 157 w 163"/>
                <a:gd name="T97" fmla="*/ 55 h 96"/>
                <a:gd name="T98" fmla="*/ 151 w 163"/>
                <a:gd name="T99" fmla="*/ 57 h 96"/>
                <a:gd name="T100" fmla="*/ 146 w 163"/>
                <a:gd name="T101" fmla="*/ 64 h 96"/>
                <a:gd name="T102" fmla="*/ 141 w 163"/>
                <a:gd name="T103" fmla="*/ 69 h 96"/>
                <a:gd name="T104" fmla="*/ 146 w 163"/>
                <a:gd name="T105" fmla="*/ 69 h 96"/>
                <a:gd name="T106" fmla="*/ 149 w 163"/>
                <a:gd name="T107" fmla="*/ 69 h 96"/>
                <a:gd name="T108" fmla="*/ 156 w 163"/>
                <a:gd name="T109" fmla="*/ 66 h 96"/>
                <a:gd name="T110" fmla="*/ 160 w 163"/>
                <a:gd name="T111" fmla="*/ 69 h 96"/>
                <a:gd name="T112" fmla="*/ 161 w 163"/>
                <a:gd name="T113" fmla="*/ 72 h 96"/>
                <a:gd name="T114" fmla="*/ 161 w 163"/>
                <a:gd name="T115" fmla="*/ 77 h 96"/>
                <a:gd name="T116" fmla="*/ 155 w 163"/>
                <a:gd name="T117" fmla="*/ 81 h 96"/>
                <a:gd name="T118" fmla="*/ 158 w 163"/>
                <a:gd name="T119" fmla="*/ 86 h 96"/>
                <a:gd name="T120" fmla="*/ 153 w 163"/>
                <a:gd name="T121" fmla="*/ 92 h 96"/>
                <a:gd name="T122" fmla="*/ 159 w 163"/>
                <a:gd name="T123" fmla="*/ 93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96"/>
                <a:gd name="T188" fmla="*/ 163 w 163"/>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96">
                  <a:moveTo>
                    <a:pt x="0" y="64"/>
                  </a:moveTo>
                  <a:lnTo>
                    <a:pt x="0" y="61"/>
                  </a:lnTo>
                  <a:lnTo>
                    <a:pt x="1" y="60"/>
                  </a:lnTo>
                  <a:lnTo>
                    <a:pt x="4" y="59"/>
                  </a:lnTo>
                  <a:lnTo>
                    <a:pt x="7" y="54"/>
                  </a:lnTo>
                  <a:lnTo>
                    <a:pt x="10" y="54"/>
                  </a:lnTo>
                  <a:lnTo>
                    <a:pt x="15" y="57"/>
                  </a:lnTo>
                  <a:lnTo>
                    <a:pt x="20" y="52"/>
                  </a:lnTo>
                  <a:lnTo>
                    <a:pt x="21" y="55"/>
                  </a:lnTo>
                  <a:lnTo>
                    <a:pt x="24" y="56"/>
                  </a:lnTo>
                  <a:lnTo>
                    <a:pt x="25" y="57"/>
                  </a:lnTo>
                  <a:lnTo>
                    <a:pt x="29" y="57"/>
                  </a:lnTo>
                  <a:lnTo>
                    <a:pt x="33" y="56"/>
                  </a:lnTo>
                  <a:lnTo>
                    <a:pt x="35" y="57"/>
                  </a:lnTo>
                  <a:lnTo>
                    <a:pt x="35" y="59"/>
                  </a:lnTo>
                  <a:lnTo>
                    <a:pt x="40" y="55"/>
                  </a:lnTo>
                  <a:lnTo>
                    <a:pt x="44" y="56"/>
                  </a:lnTo>
                  <a:lnTo>
                    <a:pt x="47" y="51"/>
                  </a:lnTo>
                  <a:lnTo>
                    <a:pt x="47" y="48"/>
                  </a:lnTo>
                  <a:lnTo>
                    <a:pt x="47" y="45"/>
                  </a:lnTo>
                  <a:lnTo>
                    <a:pt x="49" y="44"/>
                  </a:lnTo>
                  <a:lnTo>
                    <a:pt x="51" y="44"/>
                  </a:lnTo>
                  <a:lnTo>
                    <a:pt x="52" y="45"/>
                  </a:lnTo>
                  <a:lnTo>
                    <a:pt x="56" y="48"/>
                  </a:lnTo>
                  <a:lnTo>
                    <a:pt x="62" y="45"/>
                  </a:lnTo>
                  <a:lnTo>
                    <a:pt x="64" y="45"/>
                  </a:lnTo>
                  <a:lnTo>
                    <a:pt x="65" y="45"/>
                  </a:lnTo>
                  <a:lnTo>
                    <a:pt x="69" y="45"/>
                  </a:lnTo>
                  <a:lnTo>
                    <a:pt x="73" y="45"/>
                  </a:lnTo>
                  <a:lnTo>
                    <a:pt x="75" y="43"/>
                  </a:lnTo>
                  <a:lnTo>
                    <a:pt x="74" y="39"/>
                  </a:lnTo>
                  <a:lnTo>
                    <a:pt x="74" y="36"/>
                  </a:lnTo>
                  <a:lnTo>
                    <a:pt x="72" y="33"/>
                  </a:lnTo>
                  <a:lnTo>
                    <a:pt x="69" y="33"/>
                  </a:lnTo>
                  <a:lnTo>
                    <a:pt x="66" y="33"/>
                  </a:lnTo>
                  <a:lnTo>
                    <a:pt x="63" y="33"/>
                  </a:lnTo>
                  <a:lnTo>
                    <a:pt x="63" y="31"/>
                  </a:lnTo>
                  <a:lnTo>
                    <a:pt x="62" y="31"/>
                  </a:lnTo>
                  <a:lnTo>
                    <a:pt x="62" y="27"/>
                  </a:lnTo>
                  <a:lnTo>
                    <a:pt x="61" y="26"/>
                  </a:lnTo>
                  <a:lnTo>
                    <a:pt x="58" y="28"/>
                  </a:lnTo>
                  <a:lnTo>
                    <a:pt x="57" y="26"/>
                  </a:lnTo>
                  <a:lnTo>
                    <a:pt x="57" y="20"/>
                  </a:lnTo>
                  <a:lnTo>
                    <a:pt x="61" y="17"/>
                  </a:lnTo>
                  <a:lnTo>
                    <a:pt x="63" y="18"/>
                  </a:lnTo>
                  <a:lnTo>
                    <a:pt x="64" y="15"/>
                  </a:lnTo>
                  <a:lnTo>
                    <a:pt x="65" y="15"/>
                  </a:lnTo>
                  <a:lnTo>
                    <a:pt x="69" y="15"/>
                  </a:lnTo>
                  <a:lnTo>
                    <a:pt x="71" y="17"/>
                  </a:lnTo>
                  <a:lnTo>
                    <a:pt x="73" y="19"/>
                  </a:lnTo>
                  <a:lnTo>
                    <a:pt x="76" y="22"/>
                  </a:lnTo>
                  <a:lnTo>
                    <a:pt x="77" y="19"/>
                  </a:lnTo>
                  <a:lnTo>
                    <a:pt x="79" y="20"/>
                  </a:lnTo>
                  <a:lnTo>
                    <a:pt x="80" y="17"/>
                  </a:lnTo>
                  <a:lnTo>
                    <a:pt x="81" y="15"/>
                  </a:lnTo>
                  <a:lnTo>
                    <a:pt x="80" y="13"/>
                  </a:lnTo>
                  <a:lnTo>
                    <a:pt x="80" y="11"/>
                  </a:lnTo>
                  <a:lnTo>
                    <a:pt x="81" y="13"/>
                  </a:lnTo>
                  <a:lnTo>
                    <a:pt x="83" y="15"/>
                  </a:lnTo>
                  <a:lnTo>
                    <a:pt x="84" y="17"/>
                  </a:lnTo>
                  <a:lnTo>
                    <a:pt x="82" y="18"/>
                  </a:lnTo>
                  <a:lnTo>
                    <a:pt x="82" y="19"/>
                  </a:lnTo>
                  <a:lnTo>
                    <a:pt x="82" y="21"/>
                  </a:lnTo>
                  <a:lnTo>
                    <a:pt x="86" y="22"/>
                  </a:lnTo>
                  <a:lnTo>
                    <a:pt x="88" y="19"/>
                  </a:lnTo>
                  <a:lnTo>
                    <a:pt x="87" y="18"/>
                  </a:lnTo>
                  <a:lnTo>
                    <a:pt x="89" y="18"/>
                  </a:lnTo>
                  <a:lnTo>
                    <a:pt x="90" y="18"/>
                  </a:lnTo>
                  <a:lnTo>
                    <a:pt x="91" y="15"/>
                  </a:lnTo>
                  <a:lnTo>
                    <a:pt x="88" y="13"/>
                  </a:lnTo>
                  <a:lnTo>
                    <a:pt x="87" y="11"/>
                  </a:lnTo>
                  <a:lnTo>
                    <a:pt x="89" y="11"/>
                  </a:lnTo>
                  <a:lnTo>
                    <a:pt x="91" y="12"/>
                  </a:lnTo>
                  <a:lnTo>
                    <a:pt x="93" y="7"/>
                  </a:lnTo>
                  <a:lnTo>
                    <a:pt x="95" y="7"/>
                  </a:lnTo>
                  <a:lnTo>
                    <a:pt x="98" y="9"/>
                  </a:lnTo>
                  <a:lnTo>
                    <a:pt x="99" y="12"/>
                  </a:lnTo>
                  <a:lnTo>
                    <a:pt x="100" y="13"/>
                  </a:lnTo>
                  <a:lnTo>
                    <a:pt x="104" y="10"/>
                  </a:lnTo>
                  <a:lnTo>
                    <a:pt x="104" y="8"/>
                  </a:lnTo>
                  <a:lnTo>
                    <a:pt x="105" y="7"/>
                  </a:lnTo>
                  <a:lnTo>
                    <a:pt x="106" y="6"/>
                  </a:lnTo>
                  <a:lnTo>
                    <a:pt x="104" y="4"/>
                  </a:lnTo>
                  <a:lnTo>
                    <a:pt x="104" y="3"/>
                  </a:lnTo>
                  <a:lnTo>
                    <a:pt x="106" y="0"/>
                  </a:lnTo>
                  <a:lnTo>
                    <a:pt x="108" y="0"/>
                  </a:lnTo>
                  <a:lnTo>
                    <a:pt x="110" y="1"/>
                  </a:lnTo>
                  <a:lnTo>
                    <a:pt x="112" y="2"/>
                  </a:lnTo>
                  <a:lnTo>
                    <a:pt x="114" y="0"/>
                  </a:lnTo>
                  <a:lnTo>
                    <a:pt x="114" y="3"/>
                  </a:lnTo>
                  <a:lnTo>
                    <a:pt x="114" y="4"/>
                  </a:lnTo>
                  <a:lnTo>
                    <a:pt x="114" y="6"/>
                  </a:lnTo>
                  <a:lnTo>
                    <a:pt x="114" y="7"/>
                  </a:lnTo>
                  <a:lnTo>
                    <a:pt x="115" y="7"/>
                  </a:lnTo>
                  <a:lnTo>
                    <a:pt x="117" y="6"/>
                  </a:lnTo>
                  <a:lnTo>
                    <a:pt x="121" y="4"/>
                  </a:lnTo>
                  <a:lnTo>
                    <a:pt x="121" y="3"/>
                  </a:lnTo>
                  <a:lnTo>
                    <a:pt x="124" y="3"/>
                  </a:lnTo>
                  <a:lnTo>
                    <a:pt x="125" y="4"/>
                  </a:lnTo>
                  <a:lnTo>
                    <a:pt x="126" y="6"/>
                  </a:lnTo>
                  <a:lnTo>
                    <a:pt x="128" y="4"/>
                  </a:lnTo>
                  <a:lnTo>
                    <a:pt x="129" y="8"/>
                  </a:lnTo>
                  <a:lnTo>
                    <a:pt x="129" y="13"/>
                  </a:lnTo>
                  <a:lnTo>
                    <a:pt x="129" y="15"/>
                  </a:lnTo>
                  <a:lnTo>
                    <a:pt x="129" y="17"/>
                  </a:lnTo>
                  <a:lnTo>
                    <a:pt x="131" y="18"/>
                  </a:lnTo>
                  <a:lnTo>
                    <a:pt x="133" y="18"/>
                  </a:lnTo>
                  <a:lnTo>
                    <a:pt x="137" y="18"/>
                  </a:lnTo>
                  <a:lnTo>
                    <a:pt x="136" y="20"/>
                  </a:lnTo>
                  <a:lnTo>
                    <a:pt x="136" y="26"/>
                  </a:lnTo>
                  <a:lnTo>
                    <a:pt x="135" y="28"/>
                  </a:lnTo>
                  <a:lnTo>
                    <a:pt x="137" y="28"/>
                  </a:lnTo>
                  <a:lnTo>
                    <a:pt x="138" y="27"/>
                  </a:lnTo>
                  <a:lnTo>
                    <a:pt x="138" y="24"/>
                  </a:lnTo>
                  <a:lnTo>
                    <a:pt x="139" y="23"/>
                  </a:lnTo>
                  <a:lnTo>
                    <a:pt x="140" y="24"/>
                  </a:lnTo>
                  <a:lnTo>
                    <a:pt x="141" y="26"/>
                  </a:lnTo>
                  <a:lnTo>
                    <a:pt x="140" y="29"/>
                  </a:lnTo>
                  <a:lnTo>
                    <a:pt x="140" y="30"/>
                  </a:lnTo>
                  <a:lnTo>
                    <a:pt x="140" y="31"/>
                  </a:lnTo>
                  <a:lnTo>
                    <a:pt x="143" y="31"/>
                  </a:lnTo>
                  <a:lnTo>
                    <a:pt x="147" y="33"/>
                  </a:lnTo>
                  <a:lnTo>
                    <a:pt x="149" y="33"/>
                  </a:lnTo>
                  <a:lnTo>
                    <a:pt x="149" y="30"/>
                  </a:lnTo>
                  <a:lnTo>
                    <a:pt x="151" y="26"/>
                  </a:lnTo>
                  <a:lnTo>
                    <a:pt x="152" y="24"/>
                  </a:lnTo>
                  <a:lnTo>
                    <a:pt x="154" y="23"/>
                  </a:lnTo>
                  <a:lnTo>
                    <a:pt x="154" y="26"/>
                  </a:lnTo>
                  <a:lnTo>
                    <a:pt x="155" y="28"/>
                  </a:lnTo>
                  <a:lnTo>
                    <a:pt x="154" y="30"/>
                  </a:lnTo>
                  <a:lnTo>
                    <a:pt x="156" y="30"/>
                  </a:lnTo>
                  <a:lnTo>
                    <a:pt x="157" y="31"/>
                  </a:lnTo>
                  <a:lnTo>
                    <a:pt x="157" y="33"/>
                  </a:lnTo>
                  <a:lnTo>
                    <a:pt x="155" y="38"/>
                  </a:lnTo>
                  <a:lnTo>
                    <a:pt x="157" y="38"/>
                  </a:lnTo>
                  <a:lnTo>
                    <a:pt x="155" y="42"/>
                  </a:lnTo>
                  <a:lnTo>
                    <a:pt x="155" y="45"/>
                  </a:lnTo>
                  <a:lnTo>
                    <a:pt x="156" y="48"/>
                  </a:lnTo>
                  <a:lnTo>
                    <a:pt x="159" y="48"/>
                  </a:lnTo>
                  <a:lnTo>
                    <a:pt x="159" y="49"/>
                  </a:lnTo>
                  <a:lnTo>
                    <a:pt x="159" y="50"/>
                  </a:lnTo>
                  <a:lnTo>
                    <a:pt x="160" y="53"/>
                  </a:lnTo>
                  <a:lnTo>
                    <a:pt x="157" y="55"/>
                  </a:lnTo>
                  <a:lnTo>
                    <a:pt x="155" y="56"/>
                  </a:lnTo>
                  <a:lnTo>
                    <a:pt x="155" y="57"/>
                  </a:lnTo>
                  <a:lnTo>
                    <a:pt x="151" y="57"/>
                  </a:lnTo>
                  <a:lnTo>
                    <a:pt x="149" y="60"/>
                  </a:lnTo>
                  <a:lnTo>
                    <a:pt x="148" y="62"/>
                  </a:lnTo>
                  <a:lnTo>
                    <a:pt x="146" y="64"/>
                  </a:lnTo>
                  <a:lnTo>
                    <a:pt x="144" y="65"/>
                  </a:lnTo>
                  <a:lnTo>
                    <a:pt x="142" y="67"/>
                  </a:lnTo>
                  <a:lnTo>
                    <a:pt x="141" y="69"/>
                  </a:lnTo>
                  <a:lnTo>
                    <a:pt x="140" y="69"/>
                  </a:lnTo>
                  <a:lnTo>
                    <a:pt x="144" y="71"/>
                  </a:lnTo>
                  <a:lnTo>
                    <a:pt x="146" y="69"/>
                  </a:lnTo>
                  <a:lnTo>
                    <a:pt x="147" y="69"/>
                  </a:lnTo>
                  <a:lnTo>
                    <a:pt x="149" y="67"/>
                  </a:lnTo>
                  <a:lnTo>
                    <a:pt x="149" y="69"/>
                  </a:lnTo>
                  <a:lnTo>
                    <a:pt x="150" y="69"/>
                  </a:lnTo>
                  <a:lnTo>
                    <a:pt x="153" y="67"/>
                  </a:lnTo>
                  <a:lnTo>
                    <a:pt x="156" y="66"/>
                  </a:lnTo>
                  <a:lnTo>
                    <a:pt x="157" y="67"/>
                  </a:lnTo>
                  <a:lnTo>
                    <a:pt x="159" y="67"/>
                  </a:lnTo>
                  <a:lnTo>
                    <a:pt x="160" y="69"/>
                  </a:lnTo>
                  <a:lnTo>
                    <a:pt x="161" y="69"/>
                  </a:lnTo>
                  <a:lnTo>
                    <a:pt x="162" y="71"/>
                  </a:lnTo>
                  <a:lnTo>
                    <a:pt x="161" y="72"/>
                  </a:lnTo>
                  <a:lnTo>
                    <a:pt x="159" y="75"/>
                  </a:lnTo>
                  <a:lnTo>
                    <a:pt x="162" y="76"/>
                  </a:lnTo>
                  <a:lnTo>
                    <a:pt x="161" y="77"/>
                  </a:lnTo>
                  <a:lnTo>
                    <a:pt x="161" y="78"/>
                  </a:lnTo>
                  <a:lnTo>
                    <a:pt x="156" y="80"/>
                  </a:lnTo>
                  <a:lnTo>
                    <a:pt x="155" y="81"/>
                  </a:lnTo>
                  <a:lnTo>
                    <a:pt x="155" y="82"/>
                  </a:lnTo>
                  <a:lnTo>
                    <a:pt x="157" y="83"/>
                  </a:lnTo>
                  <a:lnTo>
                    <a:pt x="158" y="86"/>
                  </a:lnTo>
                  <a:lnTo>
                    <a:pt x="155" y="89"/>
                  </a:lnTo>
                  <a:lnTo>
                    <a:pt x="155" y="91"/>
                  </a:lnTo>
                  <a:lnTo>
                    <a:pt x="153" y="92"/>
                  </a:lnTo>
                  <a:lnTo>
                    <a:pt x="154" y="95"/>
                  </a:lnTo>
                  <a:lnTo>
                    <a:pt x="157" y="95"/>
                  </a:lnTo>
                  <a:lnTo>
                    <a:pt x="159" y="93"/>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2" name="Freeform 216">
              <a:extLst>
                <a:ext uri="{FF2B5EF4-FFF2-40B4-BE49-F238E27FC236}">
                  <a16:creationId xmlns:a16="http://schemas.microsoft.com/office/drawing/2014/main" id="{FD28AB6C-B3C0-44C7-B782-380E511D96EC}"/>
                </a:ext>
              </a:extLst>
            </p:cNvPr>
            <p:cNvSpPr>
              <a:spLocks/>
            </p:cNvSpPr>
            <p:nvPr/>
          </p:nvSpPr>
          <p:spPr bwMode="auto">
            <a:xfrm>
              <a:off x="2889" y="2332"/>
              <a:ext cx="162" cy="82"/>
            </a:xfrm>
            <a:custGeom>
              <a:avLst/>
              <a:gdLst>
                <a:gd name="T0" fmla="*/ 161 w 162"/>
                <a:gd name="T1" fmla="*/ 35 h 82"/>
                <a:gd name="T2" fmla="*/ 158 w 162"/>
                <a:gd name="T3" fmla="*/ 42 h 82"/>
                <a:gd name="T4" fmla="*/ 155 w 162"/>
                <a:gd name="T5" fmla="*/ 48 h 82"/>
                <a:gd name="T6" fmla="*/ 151 w 162"/>
                <a:gd name="T7" fmla="*/ 46 h 82"/>
                <a:gd name="T8" fmla="*/ 149 w 162"/>
                <a:gd name="T9" fmla="*/ 46 h 82"/>
                <a:gd name="T10" fmla="*/ 144 w 162"/>
                <a:gd name="T11" fmla="*/ 48 h 82"/>
                <a:gd name="T12" fmla="*/ 148 w 162"/>
                <a:gd name="T13" fmla="*/ 48 h 82"/>
                <a:gd name="T14" fmla="*/ 148 w 162"/>
                <a:gd name="T15" fmla="*/ 55 h 82"/>
                <a:gd name="T16" fmla="*/ 140 w 162"/>
                <a:gd name="T17" fmla="*/ 53 h 82"/>
                <a:gd name="T18" fmla="*/ 136 w 162"/>
                <a:gd name="T19" fmla="*/ 51 h 82"/>
                <a:gd name="T20" fmla="*/ 136 w 162"/>
                <a:gd name="T21" fmla="*/ 58 h 82"/>
                <a:gd name="T22" fmla="*/ 132 w 162"/>
                <a:gd name="T23" fmla="*/ 56 h 82"/>
                <a:gd name="T24" fmla="*/ 127 w 162"/>
                <a:gd name="T25" fmla="*/ 53 h 82"/>
                <a:gd name="T26" fmla="*/ 123 w 162"/>
                <a:gd name="T27" fmla="*/ 57 h 82"/>
                <a:gd name="T28" fmla="*/ 117 w 162"/>
                <a:gd name="T29" fmla="*/ 64 h 82"/>
                <a:gd name="T30" fmla="*/ 111 w 162"/>
                <a:gd name="T31" fmla="*/ 63 h 82"/>
                <a:gd name="T32" fmla="*/ 105 w 162"/>
                <a:gd name="T33" fmla="*/ 62 h 82"/>
                <a:gd name="T34" fmla="*/ 102 w 162"/>
                <a:gd name="T35" fmla="*/ 57 h 82"/>
                <a:gd name="T36" fmla="*/ 97 w 162"/>
                <a:gd name="T37" fmla="*/ 51 h 82"/>
                <a:gd name="T38" fmla="*/ 91 w 162"/>
                <a:gd name="T39" fmla="*/ 54 h 82"/>
                <a:gd name="T40" fmla="*/ 91 w 162"/>
                <a:gd name="T41" fmla="*/ 61 h 82"/>
                <a:gd name="T42" fmla="*/ 82 w 162"/>
                <a:gd name="T43" fmla="*/ 63 h 82"/>
                <a:gd name="T44" fmla="*/ 77 w 162"/>
                <a:gd name="T45" fmla="*/ 66 h 82"/>
                <a:gd name="T46" fmla="*/ 70 w 162"/>
                <a:gd name="T47" fmla="*/ 69 h 82"/>
                <a:gd name="T48" fmla="*/ 67 w 162"/>
                <a:gd name="T49" fmla="*/ 72 h 82"/>
                <a:gd name="T50" fmla="*/ 63 w 162"/>
                <a:gd name="T51" fmla="*/ 81 h 82"/>
                <a:gd name="T52" fmla="*/ 56 w 162"/>
                <a:gd name="T53" fmla="*/ 79 h 82"/>
                <a:gd name="T54" fmla="*/ 52 w 162"/>
                <a:gd name="T55" fmla="*/ 77 h 82"/>
                <a:gd name="T56" fmla="*/ 47 w 162"/>
                <a:gd name="T57" fmla="*/ 75 h 82"/>
                <a:gd name="T58" fmla="*/ 44 w 162"/>
                <a:gd name="T59" fmla="*/ 72 h 82"/>
                <a:gd name="T60" fmla="*/ 40 w 162"/>
                <a:gd name="T61" fmla="*/ 69 h 82"/>
                <a:gd name="T62" fmla="*/ 36 w 162"/>
                <a:gd name="T63" fmla="*/ 72 h 82"/>
                <a:gd name="T64" fmla="*/ 32 w 162"/>
                <a:gd name="T65" fmla="*/ 75 h 82"/>
                <a:gd name="T66" fmla="*/ 27 w 162"/>
                <a:gd name="T67" fmla="*/ 78 h 82"/>
                <a:gd name="T68" fmla="*/ 23 w 162"/>
                <a:gd name="T69" fmla="*/ 77 h 82"/>
                <a:gd name="T70" fmla="*/ 23 w 162"/>
                <a:gd name="T71" fmla="*/ 71 h 82"/>
                <a:gd name="T72" fmla="*/ 24 w 162"/>
                <a:gd name="T73" fmla="*/ 66 h 82"/>
                <a:gd name="T74" fmla="*/ 28 w 162"/>
                <a:gd name="T75" fmla="*/ 62 h 82"/>
                <a:gd name="T76" fmla="*/ 25 w 162"/>
                <a:gd name="T77" fmla="*/ 55 h 82"/>
                <a:gd name="T78" fmla="*/ 23 w 162"/>
                <a:gd name="T79" fmla="*/ 51 h 82"/>
                <a:gd name="T80" fmla="*/ 17 w 162"/>
                <a:gd name="T81" fmla="*/ 48 h 82"/>
                <a:gd name="T82" fmla="*/ 18 w 162"/>
                <a:gd name="T83" fmla="*/ 43 h 82"/>
                <a:gd name="T84" fmla="*/ 20 w 162"/>
                <a:gd name="T85" fmla="*/ 36 h 82"/>
                <a:gd name="T86" fmla="*/ 23 w 162"/>
                <a:gd name="T87" fmla="*/ 32 h 82"/>
                <a:gd name="T88" fmla="*/ 25 w 162"/>
                <a:gd name="T89" fmla="*/ 25 h 82"/>
                <a:gd name="T90" fmla="*/ 25 w 162"/>
                <a:gd name="T91" fmla="*/ 18 h 82"/>
                <a:gd name="T92" fmla="*/ 23 w 162"/>
                <a:gd name="T93" fmla="*/ 12 h 82"/>
                <a:gd name="T94" fmla="*/ 13 w 162"/>
                <a:gd name="T95" fmla="*/ 14 h 82"/>
                <a:gd name="T96" fmla="*/ 6 w 162"/>
                <a:gd name="T97" fmla="*/ 17 h 82"/>
                <a:gd name="T98" fmla="*/ 1 w 162"/>
                <a:gd name="T99" fmla="*/ 13 h 82"/>
                <a:gd name="T100" fmla="*/ 1 w 162"/>
                <a:gd name="T101" fmla="*/ 7 h 82"/>
                <a:gd name="T102" fmla="*/ 1 w 162"/>
                <a:gd name="T103" fmla="*/ 0 h 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2"/>
                <a:gd name="T157" fmla="*/ 0 h 82"/>
                <a:gd name="T158" fmla="*/ 162 w 162"/>
                <a:gd name="T159" fmla="*/ 82 h 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2" h="82">
                  <a:moveTo>
                    <a:pt x="159" y="29"/>
                  </a:moveTo>
                  <a:lnTo>
                    <a:pt x="159" y="34"/>
                  </a:lnTo>
                  <a:lnTo>
                    <a:pt x="161" y="35"/>
                  </a:lnTo>
                  <a:lnTo>
                    <a:pt x="160" y="39"/>
                  </a:lnTo>
                  <a:lnTo>
                    <a:pt x="159" y="39"/>
                  </a:lnTo>
                  <a:lnTo>
                    <a:pt x="158" y="42"/>
                  </a:lnTo>
                  <a:lnTo>
                    <a:pt x="157" y="45"/>
                  </a:lnTo>
                  <a:lnTo>
                    <a:pt x="155" y="46"/>
                  </a:lnTo>
                  <a:lnTo>
                    <a:pt x="155" y="48"/>
                  </a:lnTo>
                  <a:lnTo>
                    <a:pt x="152" y="48"/>
                  </a:lnTo>
                  <a:lnTo>
                    <a:pt x="152" y="46"/>
                  </a:lnTo>
                  <a:lnTo>
                    <a:pt x="151" y="46"/>
                  </a:lnTo>
                  <a:lnTo>
                    <a:pt x="151" y="45"/>
                  </a:lnTo>
                  <a:lnTo>
                    <a:pt x="150" y="46"/>
                  </a:lnTo>
                  <a:lnTo>
                    <a:pt x="149" y="46"/>
                  </a:lnTo>
                  <a:lnTo>
                    <a:pt x="145" y="47"/>
                  </a:lnTo>
                  <a:lnTo>
                    <a:pt x="143" y="48"/>
                  </a:lnTo>
                  <a:lnTo>
                    <a:pt x="144" y="48"/>
                  </a:lnTo>
                  <a:lnTo>
                    <a:pt x="145" y="48"/>
                  </a:lnTo>
                  <a:lnTo>
                    <a:pt x="148" y="48"/>
                  </a:lnTo>
                  <a:lnTo>
                    <a:pt x="148" y="51"/>
                  </a:lnTo>
                  <a:lnTo>
                    <a:pt x="148" y="53"/>
                  </a:lnTo>
                  <a:lnTo>
                    <a:pt x="148" y="55"/>
                  </a:lnTo>
                  <a:lnTo>
                    <a:pt x="145" y="53"/>
                  </a:lnTo>
                  <a:lnTo>
                    <a:pt x="143" y="53"/>
                  </a:lnTo>
                  <a:lnTo>
                    <a:pt x="140" y="53"/>
                  </a:lnTo>
                  <a:lnTo>
                    <a:pt x="140" y="51"/>
                  </a:lnTo>
                  <a:lnTo>
                    <a:pt x="138" y="51"/>
                  </a:lnTo>
                  <a:lnTo>
                    <a:pt x="136" y="51"/>
                  </a:lnTo>
                  <a:lnTo>
                    <a:pt x="136" y="53"/>
                  </a:lnTo>
                  <a:lnTo>
                    <a:pt x="136" y="54"/>
                  </a:lnTo>
                  <a:lnTo>
                    <a:pt x="136" y="58"/>
                  </a:lnTo>
                  <a:lnTo>
                    <a:pt x="135" y="60"/>
                  </a:lnTo>
                  <a:lnTo>
                    <a:pt x="134" y="57"/>
                  </a:lnTo>
                  <a:lnTo>
                    <a:pt x="132" y="56"/>
                  </a:lnTo>
                  <a:lnTo>
                    <a:pt x="129" y="55"/>
                  </a:lnTo>
                  <a:lnTo>
                    <a:pt x="128" y="53"/>
                  </a:lnTo>
                  <a:lnTo>
                    <a:pt x="127" y="53"/>
                  </a:lnTo>
                  <a:lnTo>
                    <a:pt x="124" y="56"/>
                  </a:lnTo>
                  <a:lnTo>
                    <a:pt x="123" y="55"/>
                  </a:lnTo>
                  <a:lnTo>
                    <a:pt x="123" y="57"/>
                  </a:lnTo>
                  <a:lnTo>
                    <a:pt x="122" y="59"/>
                  </a:lnTo>
                  <a:lnTo>
                    <a:pt x="122" y="63"/>
                  </a:lnTo>
                  <a:lnTo>
                    <a:pt x="117" y="64"/>
                  </a:lnTo>
                  <a:lnTo>
                    <a:pt x="113" y="66"/>
                  </a:lnTo>
                  <a:lnTo>
                    <a:pt x="111" y="66"/>
                  </a:lnTo>
                  <a:lnTo>
                    <a:pt x="111" y="63"/>
                  </a:lnTo>
                  <a:lnTo>
                    <a:pt x="108" y="63"/>
                  </a:lnTo>
                  <a:lnTo>
                    <a:pt x="108" y="60"/>
                  </a:lnTo>
                  <a:lnTo>
                    <a:pt x="105" y="62"/>
                  </a:lnTo>
                  <a:lnTo>
                    <a:pt x="102" y="63"/>
                  </a:lnTo>
                  <a:lnTo>
                    <a:pt x="102" y="60"/>
                  </a:lnTo>
                  <a:lnTo>
                    <a:pt x="102" y="57"/>
                  </a:lnTo>
                  <a:lnTo>
                    <a:pt x="99" y="57"/>
                  </a:lnTo>
                  <a:lnTo>
                    <a:pt x="99" y="55"/>
                  </a:lnTo>
                  <a:lnTo>
                    <a:pt x="97" y="51"/>
                  </a:lnTo>
                  <a:lnTo>
                    <a:pt x="96" y="51"/>
                  </a:lnTo>
                  <a:lnTo>
                    <a:pt x="93" y="51"/>
                  </a:lnTo>
                  <a:lnTo>
                    <a:pt x="91" y="54"/>
                  </a:lnTo>
                  <a:lnTo>
                    <a:pt x="90" y="55"/>
                  </a:lnTo>
                  <a:lnTo>
                    <a:pt x="91" y="58"/>
                  </a:lnTo>
                  <a:lnTo>
                    <a:pt x="91" y="61"/>
                  </a:lnTo>
                  <a:lnTo>
                    <a:pt x="88" y="63"/>
                  </a:lnTo>
                  <a:lnTo>
                    <a:pt x="86" y="64"/>
                  </a:lnTo>
                  <a:lnTo>
                    <a:pt x="82" y="63"/>
                  </a:lnTo>
                  <a:lnTo>
                    <a:pt x="80" y="63"/>
                  </a:lnTo>
                  <a:lnTo>
                    <a:pt x="78" y="66"/>
                  </a:lnTo>
                  <a:lnTo>
                    <a:pt x="77" y="66"/>
                  </a:lnTo>
                  <a:lnTo>
                    <a:pt x="75" y="68"/>
                  </a:lnTo>
                  <a:lnTo>
                    <a:pt x="73" y="69"/>
                  </a:lnTo>
                  <a:lnTo>
                    <a:pt x="70" y="69"/>
                  </a:lnTo>
                  <a:lnTo>
                    <a:pt x="68" y="70"/>
                  </a:lnTo>
                  <a:lnTo>
                    <a:pt x="67" y="70"/>
                  </a:lnTo>
                  <a:lnTo>
                    <a:pt x="67" y="72"/>
                  </a:lnTo>
                  <a:lnTo>
                    <a:pt x="67" y="74"/>
                  </a:lnTo>
                  <a:lnTo>
                    <a:pt x="67" y="78"/>
                  </a:lnTo>
                  <a:lnTo>
                    <a:pt x="63" y="81"/>
                  </a:lnTo>
                  <a:lnTo>
                    <a:pt x="60" y="80"/>
                  </a:lnTo>
                  <a:lnTo>
                    <a:pt x="58" y="79"/>
                  </a:lnTo>
                  <a:lnTo>
                    <a:pt x="56" y="79"/>
                  </a:lnTo>
                  <a:lnTo>
                    <a:pt x="54" y="78"/>
                  </a:lnTo>
                  <a:lnTo>
                    <a:pt x="52" y="77"/>
                  </a:lnTo>
                  <a:lnTo>
                    <a:pt x="49" y="75"/>
                  </a:lnTo>
                  <a:lnTo>
                    <a:pt x="47" y="75"/>
                  </a:lnTo>
                  <a:lnTo>
                    <a:pt x="47" y="73"/>
                  </a:lnTo>
                  <a:lnTo>
                    <a:pt x="46" y="72"/>
                  </a:lnTo>
                  <a:lnTo>
                    <a:pt x="44" y="72"/>
                  </a:lnTo>
                  <a:lnTo>
                    <a:pt x="43" y="72"/>
                  </a:lnTo>
                  <a:lnTo>
                    <a:pt x="40" y="70"/>
                  </a:lnTo>
                  <a:lnTo>
                    <a:pt x="40" y="69"/>
                  </a:lnTo>
                  <a:lnTo>
                    <a:pt x="37" y="70"/>
                  </a:lnTo>
                  <a:lnTo>
                    <a:pt x="36" y="72"/>
                  </a:lnTo>
                  <a:lnTo>
                    <a:pt x="35" y="75"/>
                  </a:lnTo>
                  <a:lnTo>
                    <a:pt x="33" y="75"/>
                  </a:lnTo>
                  <a:lnTo>
                    <a:pt x="32" y="75"/>
                  </a:lnTo>
                  <a:lnTo>
                    <a:pt x="29" y="75"/>
                  </a:lnTo>
                  <a:lnTo>
                    <a:pt x="28" y="78"/>
                  </a:lnTo>
                  <a:lnTo>
                    <a:pt x="27" y="78"/>
                  </a:lnTo>
                  <a:lnTo>
                    <a:pt x="24" y="78"/>
                  </a:lnTo>
                  <a:lnTo>
                    <a:pt x="23" y="78"/>
                  </a:lnTo>
                  <a:lnTo>
                    <a:pt x="23" y="77"/>
                  </a:lnTo>
                  <a:lnTo>
                    <a:pt x="20" y="77"/>
                  </a:lnTo>
                  <a:lnTo>
                    <a:pt x="21" y="74"/>
                  </a:lnTo>
                  <a:lnTo>
                    <a:pt x="23" y="71"/>
                  </a:lnTo>
                  <a:lnTo>
                    <a:pt x="25" y="66"/>
                  </a:lnTo>
                  <a:lnTo>
                    <a:pt x="24" y="66"/>
                  </a:lnTo>
                  <a:lnTo>
                    <a:pt x="25" y="63"/>
                  </a:lnTo>
                  <a:lnTo>
                    <a:pt x="26" y="62"/>
                  </a:lnTo>
                  <a:lnTo>
                    <a:pt x="28" y="62"/>
                  </a:lnTo>
                  <a:lnTo>
                    <a:pt x="29" y="59"/>
                  </a:lnTo>
                  <a:lnTo>
                    <a:pt x="25" y="58"/>
                  </a:lnTo>
                  <a:lnTo>
                    <a:pt x="25" y="55"/>
                  </a:lnTo>
                  <a:lnTo>
                    <a:pt x="24" y="55"/>
                  </a:lnTo>
                  <a:lnTo>
                    <a:pt x="23" y="53"/>
                  </a:lnTo>
                  <a:lnTo>
                    <a:pt x="23" y="51"/>
                  </a:lnTo>
                  <a:lnTo>
                    <a:pt x="19" y="51"/>
                  </a:lnTo>
                  <a:lnTo>
                    <a:pt x="19" y="48"/>
                  </a:lnTo>
                  <a:lnTo>
                    <a:pt x="17" y="48"/>
                  </a:lnTo>
                  <a:lnTo>
                    <a:pt x="16" y="46"/>
                  </a:lnTo>
                  <a:lnTo>
                    <a:pt x="17" y="44"/>
                  </a:lnTo>
                  <a:lnTo>
                    <a:pt x="18" y="43"/>
                  </a:lnTo>
                  <a:lnTo>
                    <a:pt x="19" y="40"/>
                  </a:lnTo>
                  <a:lnTo>
                    <a:pt x="20" y="37"/>
                  </a:lnTo>
                  <a:lnTo>
                    <a:pt x="20" y="36"/>
                  </a:lnTo>
                  <a:lnTo>
                    <a:pt x="20" y="35"/>
                  </a:lnTo>
                  <a:lnTo>
                    <a:pt x="23" y="33"/>
                  </a:lnTo>
                  <a:lnTo>
                    <a:pt x="23" y="32"/>
                  </a:lnTo>
                  <a:lnTo>
                    <a:pt x="23" y="31"/>
                  </a:lnTo>
                  <a:lnTo>
                    <a:pt x="24" y="27"/>
                  </a:lnTo>
                  <a:lnTo>
                    <a:pt x="25" y="25"/>
                  </a:lnTo>
                  <a:lnTo>
                    <a:pt x="27" y="23"/>
                  </a:lnTo>
                  <a:lnTo>
                    <a:pt x="27" y="20"/>
                  </a:lnTo>
                  <a:lnTo>
                    <a:pt x="25" y="18"/>
                  </a:lnTo>
                  <a:lnTo>
                    <a:pt x="25" y="17"/>
                  </a:lnTo>
                  <a:lnTo>
                    <a:pt x="23" y="16"/>
                  </a:lnTo>
                  <a:lnTo>
                    <a:pt x="23" y="12"/>
                  </a:lnTo>
                  <a:lnTo>
                    <a:pt x="20" y="13"/>
                  </a:lnTo>
                  <a:lnTo>
                    <a:pt x="18" y="15"/>
                  </a:lnTo>
                  <a:lnTo>
                    <a:pt x="13" y="14"/>
                  </a:lnTo>
                  <a:lnTo>
                    <a:pt x="12" y="15"/>
                  </a:lnTo>
                  <a:lnTo>
                    <a:pt x="11" y="18"/>
                  </a:lnTo>
                  <a:lnTo>
                    <a:pt x="6" y="17"/>
                  </a:lnTo>
                  <a:lnTo>
                    <a:pt x="5" y="17"/>
                  </a:lnTo>
                  <a:lnTo>
                    <a:pt x="2" y="14"/>
                  </a:lnTo>
                  <a:lnTo>
                    <a:pt x="1" y="13"/>
                  </a:lnTo>
                  <a:lnTo>
                    <a:pt x="3" y="10"/>
                  </a:lnTo>
                  <a:lnTo>
                    <a:pt x="1" y="8"/>
                  </a:lnTo>
                  <a:lnTo>
                    <a:pt x="1" y="7"/>
                  </a:lnTo>
                  <a:lnTo>
                    <a:pt x="3" y="6"/>
                  </a:lnTo>
                  <a:lnTo>
                    <a:pt x="3" y="3"/>
                  </a:lnTo>
                  <a:lnTo>
                    <a:pt x="1" y="0"/>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3" name="Freeform 217">
              <a:extLst>
                <a:ext uri="{FF2B5EF4-FFF2-40B4-BE49-F238E27FC236}">
                  <a16:creationId xmlns:a16="http://schemas.microsoft.com/office/drawing/2014/main" id="{F2CD5F23-0673-4A8B-8399-6D413E6088B8}"/>
                </a:ext>
              </a:extLst>
            </p:cNvPr>
            <p:cNvSpPr>
              <a:spLocks/>
            </p:cNvSpPr>
            <p:nvPr/>
          </p:nvSpPr>
          <p:spPr bwMode="auto">
            <a:xfrm>
              <a:off x="2548" y="1909"/>
              <a:ext cx="344" cy="257"/>
            </a:xfrm>
            <a:custGeom>
              <a:avLst/>
              <a:gdLst>
                <a:gd name="T0" fmla="*/ 55 w 344"/>
                <a:gd name="T1" fmla="*/ 199 h 257"/>
                <a:gd name="T2" fmla="*/ 35 w 344"/>
                <a:gd name="T3" fmla="*/ 181 h 257"/>
                <a:gd name="T4" fmla="*/ 14 w 344"/>
                <a:gd name="T5" fmla="*/ 177 h 257"/>
                <a:gd name="T6" fmla="*/ 1 w 344"/>
                <a:gd name="T7" fmla="*/ 154 h 257"/>
                <a:gd name="T8" fmla="*/ 5 w 344"/>
                <a:gd name="T9" fmla="*/ 128 h 257"/>
                <a:gd name="T10" fmla="*/ 2 w 344"/>
                <a:gd name="T11" fmla="*/ 113 h 257"/>
                <a:gd name="T12" fmla="*/ 14 w 344"/>
                <a:gd name="T13" fmla="*/ 91 h 257"/>
                <a:gd name="T14" fmla="*/ 18 w 344"/>
                <a:gd name="T15" fmla="*/ 86 h 257"/>
                <a:gd name="T16" fmla="*/ 44 w 344"/>
                <a:gd name="T17" fmla="*/ 89 h 257"/>
                <a:gd name="T18" fmla="*/ 44 w 344"/>
                <a:gd name="T19" fmla="*/ 78 h 257"/>
                <a:gd name="T20" fmla="*/ 57 w 344"/>
                <a:gd name="T21" fmla="*/ 61 h 257"/>
                <a:gd name="T22" fmla="*/ 45 w 344"/>
                <a:gd name="T23" fmla="*/ 37 h 257"/>
                <a:gd name="T24" fmla="*/ 44 w 344"/>
                <a:gd name="T25" fmla="*/ 12 h 257"/>
                <a:gd name="T26" fmla="*/ 80 w 344"/>
                <a:gd name="T27" fmla="*/ 6 h 257"/>
                <a:gd name="T28" fmla="*/ 121 w 344"/>
                <a:gd name="T29" fmla="*/ 0 h 257"/>
                <a:gd name="T30" fmla="*/ 159 w 344"/>
                <a:gd name="T31" fmla="*/ 10 h 257"/>
                <a:gd name="T32" fmla="*/ 180 w 344"/>
                <a:gd name="T33" fmla="*/ 25 h 257"/>
                <a:gd name="T34" fmla="*/ 189 w 344"/>
                <a:gd name="T35" fmla="*/ 36 h 257"/>
                <a:gd name="T36" fmla="*/ 201 w 344"/>
                <a:gd name="T37" fmla="*/ 28 h 257"/>
                <a:gd name="T38" fmla="*/ 219 w 344"/>
                <a:gd name="T39" fmla="*/ 20 h 257"/>
                <a:gd name="T40" fmla="*/ 233 w 344"/>
                <a:gd name="T41" fmla="*/ 27 h 257"/>
                <a:gd name="T42" fmla="*/ 249 w 344"/>
                <a:gd name="T43" fmla="*/ 26 h 257"/>
                <a:gd name="T44" fmla="*/ 262 w 344"/>
                <a:gd name="T45" fmla="*/ 43 h 257"/>
                <a:gd name="T46" fmla="*/ 275 w 344"/>
                <a:gd name="T47" fmla="*/ 51 h 257"/>
                <a:gd name="T48" fmla="*/ 286 w 344"/>
                <a:gd name="T49" fmla="*/ 55 h 257"/>
                <a:gd name="T50" fmla="*/ 301 w 344"/>
                <a:gd name="T51" fmla="*/ 69 h 257"/>
                <a:gd name="T52" fmla="*/ 316 w 344"/>
                <a:gd name="T53" fmla="*/ 78 h 257"/>
                <a:gd name="T54" fmla="*/ 324 w 344"/>
                <a:gd name="T55" fmla="*/ 83 h 257"/>
                <a:gd name="T56" fmla="*/ 331 w 344"/>
                <a:gd name="T57" fmla="*/ 100 h 257"/>
                <a:gd name="T58" fmla="*/ 340 w 344"/>
                <a:gd name="T59" fmla="*/ 120 h 257"/>
                <a:gd name="T60" fmla="*/ 339 w 344"/>
                <a:gd name="T61" fmla="*/ 133 h 257"/>
                <a:gd name="T62" fmla="*/ 335 w 344"/>
                <a:gd name="T63" fmla="*/ 148 h 257"/>
                <a:gd name="T64" fmla="*/ 327 w 344"/>
                <a:gd name="T65" fmla="*/ 148 h 257"/>
                <a:gd name="T66" fmla="*/ 318 w 344"/>
                <a:gd name="T67" fmla="*/ 164 h 257"/>
                <a:gd name="T68" fmla="*/ 304 w 344"/>
                <a:gd name="T69" fmla="*/ 171 h 257"/>
                <a:gd name="T70" fmla="*/ 315 w 344"/>
                <a:gd name="T71" fmla="*/ 183 h 257"/>
                <a:gd name="T72" fmla="*/ 302 w 344"/>
                <a:gd name="T73" fmla="*/ 191 h 257"/>
                <a:gd name="T74" fmla="*/ 284 w 344"/>
                <a:gd name="T75" fmla="*/ 183 h 257"/>
                <a:gd name="T76" fmla="*/ 284 w 344"/>
                <a:gd name="T77" fmla="*/ 197 h 257"/>
                <a:gd name="T78" fmla="*/ 298 w 344"/>
                <a:gd name="T79" fmla="*/ 205 h 257"/>
                <a:gd name="T80" fmla="*/ 301 w 344"/>
                <a:gd name="T81" fmla="*/ 222 h 257"/>
                <a:gd name="T82" fmla="*/ 286 w 344"/>
                <a:gd name="T83" fmla="*/ 220 h 257"/>
                <a:gd name="T84" fmla="*/ 281 w 344"/>
                <a:gd name="T85" fmla="*/ 236 h 257"/>
                <a:gd name="T86" fmla="*/ 266 w 344"/>
                <a:gd name="T87" fmla="*/ 241 h 257"/>
                <a:gd name="T88" fmla="*/ 260 w 344"/>
                <a:gd name="T89" fmla="*/ 228 h 257"/>
                <a:gd name="T90" fmla="*/ 248 w 344"/>
                <a:gd name="T91" fmla="*/ 229 h 257"/>
                <a:gd name="T92" fmla="*/ 237 w 344"/>
                <a:gd name="T93" fmla="*/ 219 h 257"/>
                <a:gd name="T94" fmla="*/ 224 w 344"/>
                <a:gd name="T95" fmla="*/ 199 h 257"/>
                <a:gd name="T96" fmla="*/ 216 w 344"/>
                <a:gd name="T97" fmla="*/ 187 h 257"/>
                <a:gd name="T98" fmla="*/ 196 w 344"/>
                <a:gd name="T99" fmla="*/ 187 h 257"/>
                <a:gd name="T100" fmla="*/ 201 w 344"/>
                <a:gd name="T101" fmla="*/ 202 h 257"/>
                <a:gd name="T102" fmla="*/ 192 w 344"/>
                <a:gd name="T103" fmla="*/ 221 h 257"/>
                <a:gd name="T104" fmla="*/ 193 w 344"/>
                <a:gd name="T105" fmla="*/ 233 h 257"/>
                <a:gd name="T106" fmla="*/ 178 w 344"/>
                <a:gd name="T107" fmla="*/ 241 h 257"/>
                <a:gd name="T108" fmla="*/ 170 w 344"/>
                <a:gd name="T109" fmla="*/ 250 h 257"/>
                <a:gd name="T110" fmla="*/ 156 w 344"/>
                <a:gd name="T111" fmla="*/ 253 h 257"/>
                <a:gd name="T112" fmla="*/ 141 w 344"/>
                <a:gd name="T113" fmla="*/ 248 h 257"/>
                <a:gd name="T114" fmla="*/ 133 w 344"/>
                <a:gd name="T115" fmla="*/ 231 h 257"/>
                <a:gd name="T116" fmla="*/ 120 w 344"/>
                <a:gd name="T117" fmla="*/ 217 h 257"/>
                <a:gd name="T118" fmla="*/ 92 w 344"/>
                <a:gd name="T119" fmla="*/ 215 h 257"/>
                <a:gd name="T120" fmla="*/ 75 w 344"/>
                <a:gd name="T121" fmla="*/ 206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4"/>
                <a:gd name="T184" fmla="*/ 0 h 257"/>
                <a:gd name="T185" fmla="*/ 344 w 344"/>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4" h="257">
                  <a:moveTo>
                    <a:pt x="75" y="206"/>
                  </a:moveTo>
                  <a:lnTo>
                    <a:pt x="72" y="208"/>
                  </a:lnTo>
                  <a:lnTo>
                    <a:pt x="70" y="206"/>
                  </a:lnTo>
                  <a:lnTo>
                    <a:pt x="66" y="204"/>
                  </a:lnTo>
                  <a:lnTo>
                    <a:pt x="60" y="202"/>
                  </a:lnTo>
                  <a:lnTo>
                    <a:pt x="59" y="202"/>
                  </a:lnTo>
                  <a:lnTo>
                    <a:pt x="57" y="201"/>
                  </a:lnTo>
                  <a:lnTo>
                    <a:pt x="58" y="199"/>
                  </a:lnTo>
                  <a:lnTo>
                    <a:pt x="55" y="199"/>
                  </a:lnTo>
                  <a:lnTo>
                    <a:pt x="50" y="198"/>
                  </a:lnTo>
                  <a:lnTo>
                    <a:pt x="47" y="195"/>
                  </a:lnTo>
                  <a:lnTo>
                    <a:pt x="44" y="194"/>
                  </a:lnTo>
                  <a:lnTo>
                    <a:pt x="42" y="191"/>
                  </a:lnTo>
                  <a:lnTo>
                    <a:pt x="38" y="188"/>
                  </a:lnTo>
                  <a:lnTo>
                    <a:pt x="37" y="187"/>
                  </a:lnTo>
                  <a:lnTo>
                    <a:pt x="35" y="183"/>
                  </a:lnTo>
                  <a:lnTo>
                    <a:pt x="37" y="182"/>
                  </a:lnTo>
                  <a:lnTo>
                    <a:pt x="35" y="181"/>
                  </a:lnTo>
                  <a:lnTo>
                    <a:pt x="33" y="180"/>
                  </a:lnTo>
                  <a:lnTo>
                    <a:pt x="30" y="181"/>
                  </a:lnTo>
                  <a:lnTo>
                    <a:pt x="27" y="182"/>
                  </a:lnTo>
                  <a:lnTo>
                    <a:pt x="24" y="180"/>
                  </a:lnTo>
                  <a:lnTo>
                    <a:pt x="23" y="182"/>
                  </a:lnTo>
                  <a:lnTo>
                    <a:pt x="21" y="182"/>
                  </a:lnTo>
                  <a:lnTo>
                    <a:pt x="16" y="180"/>
                  </a:lnTo>
                  <a:lnTo>
                    <a:pt x="15" y="179"/>
                  </a:lnTo>
                  <a:lnTo>
                    <a:pt x="14" y="177"/>
                  </a:lnTo>
                  <a:lnTo>
                    <a:pt x="10" y="175"/>
                  </a:lnTo>
                  <a:lnTo>
                    <a:pt x="7" y="171"/>
                  </a:lnTo>
                  <a:lnTo>
                    <a:pt x="6" y="167"/>
                  </a:lnTo>
                  <a:lnTo>
                    <a:pt x="6" y="164"/>
                  </a:lnTo>
                  <a:lnTo>
                    <a:pt x="3" y="163"/>
                  </a:lnTo>
                  <a:lnTo>
                    <a:pt x="3" y="160"/>
                  </a:lnTo>
                  <a:lnTo>
                    <a:pt x="2" y="159"/>
                  </a:lnTo>
                  <a:lnTo>
                    <a:pt x="2" y="156"/>
                  </a:lnTo>
                  <a:lnTo>
                    <a:pt x="1" y="154"/>
                  </a:lnTo>
                  <a:lnTo>
                    <a:pt x="0" y="150"/>
                  </a:lnTo>
                  <a:lnTo>
                    <a:pt x="0" y="145"/>
                  </a:lnTo>
                  <a:lnTo>
                    <a:pt x="2" y="144"/>
                  </a:lnTo>
                  <a:lnTo>
                    <a:pt x="4" y="140"/>
                  </a:lnTo>
                  <a:lnTo>
                    <a:pt x="3" y="137"/>
                  </a:lnTo>
                  <a:lnTo>
                    <a:pt x="2" y="135"/>
                  </a:lnTo>
                  <a:lnTo>
                    <a:pt x="4" y="132"/>
                  </a:lnTo>
                  <a:lnTo>
                    <a:pt x="3" y="128"/>
                  </a:lnTo>
                  <a:lnTo>
                    <a:pt x="5" y="128"/>
                  </a:lnTo>
                  <a:lnTo>
                    <a:pt x="7" y="126"/>
                  </a:lnTo>
                  <a:lnTo>
                    <a:pt x="7" y="123"/>
                  </a:lnTo>
                  <a:lnTo>
                    <a:pt x="6" y="122"/>
                  </a:lnTo>
                  <a:lnTo>
                    <a:pt x="5" y="122"/>
                  </a:lnTo>
                  <a:lnTo>
                    <a:pt x="3" y="122"/>
                  </a:lnTo>
                  <a:lnTo>
                    <a:pt x="1" y="120"/>
                  </a:lnTo>
                  <a:lnTo>
                    <a:pt x="2" y="117"/>
                  </a:lnTo>
                  <a:lnTo>
                    <a:pt x="3" y="115"/>
                  </a:lnTo>
                  <a:lnTo>
                    <a:pt x="2" y="113"/>
                  </a:lnTo>
                  <a:lnTo>
                    <a:pt x="3" y="110"/>
                  </a:lnTo>
                  <a:lnTo>
                    <a:pt x="4" y="107"/>
                  </a:lnTo>
                  <a:lnTo>
                    <a:pt x="6" y="105"/>
                  </a:lnTo>
                  <a:lnTo>
                    <a:pt x="9" y="105"/>
                  </a:lnTo>
                  <a:lnTo>
                    <a:pt x="11" y="102"/>
                  </a:lnTo>
                  <a:lnTo>
                    <a:pt x="11" y="98"/>
                  </a:lnTo>
                  <a:lnTo>
                    <a:pt x="12" y="95"/>
                  </a:lnTo>
                  <a:lnTo>
                    <a:pt x="15" y="92"/>
                  </a:lnTo>
                  <a:lnTo>
                    <a:pt x="14" y="91"/>
                  </a:lnTo>
                  <a:lnTo>
                    <a:pt x="9" y="90"/>
                  </a:lnTo>
                  <a:lnTo>
                    <a:pt x="7" y="89"/>
                  </a:lnTo>
                  <a:lnTo>
                    <a:pt x="5" y="86"/>
                  </a:lnTo>
                  <a:lnTo>
                    <a:pt x="5" y="85"/>
                  </a:lnTo>
                  <a:lnTo>
                    <a:pt x="6" y="84"/>
                  </a:lnTo>
                  <a:lnTo>
                    <a:pt x="9" y="85"/>
                  </a:lnTo>
                  <a:lnTo>
                    <a:pt x="11" y="84"/>
                  </a:lnTo>
                  <a:lnTo>
                    <a:pt x="15" y="85"/>
                  </a:lnTo>
                  <a:lnTo>
                    <a:pt x="18" y="86"/>
                  </a:lnTo>
                  <a:lnTo>
                    <a:pt x="19" y="85"/>
                  </a:lnTo>
                  <a:lnTo>
                    <a:pt x="19" y="83"/>
                  </a:lnTo>
                  <a:lnTo>
                    <a:pt x="21" y="81"/>
                  </a:lnTo>
                  <a:lnTo>
                    <a:pt x="26" y="83"/>
                  </a:lnTo>
                  <a:lnTo>
                    <a:pt x="29" y="85"/>
                  </a:lnTo>
                  <a:lnTo>
                    <a:pt x="35" y="86"/>
                  </a:lnTo>
                  <a:lnTo>
                    <a:pt x="37" y="88"/>
                  </a:lnTo>
                  <a:lnTo>
                    <a:pt x="42" y="90"/>
                  </a:lnTo>
                  <a:lnTo>
                    <a:pt x="44" y="89"/>
                  </a:lnTo>
                  <a:lnTo>
                    <a:pt x="47" y="89"/>
                  </a:lnTo>
                  <a:lnTo>
                    <a:pt x="49" y="88"/>
                  </a:lnTo>
                  <a:lnTo>
                    <a:pt x="47" y="86"/>
                  </a:lnTo>
                  <a:lnTo>
                    <a:pt x="47" y="85"/>
                  </a:lnTo>
                  <a:lnTo>
                    <a:pt x="47" y="83"/>
                  </a:lnTo>
                  <a:lnTo>
                    <a:pt x="47" y="80"/>
                  </a:lnTo>
                  <a:lnTo>
                    <a:pt x="47" y="78"/>
                  </a:lnTo>
                  <a:lnTo>
                    <a:pt x="44" y="78"/>
                  </a:lnTo>
                  <a:lnTo>
                    <a:pt x="41" y="78"/>
                  </a:lnTo>
                  <a:lnTo>
                    <a:pt x="41" y="75"/>
                  </a:lnTo>
                  <a:lnTo>
                    <a:pt x="41" y="71"/>
                  </a:lnTo>
                  <a:lnTo>
                    <a:pt x="42" y="67"/>
                  </a:lnTo>
                  <a:lnTo>
                    <a:pt x="45" y="64"/>
                  </a:lnTo>
                  <a:lnTo>
                    <a:pt x="47" y="62"/>
                  </a:lnTo>
                  <a:lnTo>
                    <a:pt x="50" y="62"/>
                  </a:lnTo>
                  <a:lnTo>
                    <a:pt x="54" y="61"/>
                  </a:lnTo>
                  <a:lnTo>
                    <a:pt x="57" y="61"/>
                  </a:lnTo>
                  <a:lnTo>
                    <a:pt x="59" y="59"/>
                  </a:lnTo>
                  <a:lnTo>
                    <a:pt x="59" y="56"/>
                  </a:lnTo>
                  <a:lnTo>
                    <a:pt x="58" y="55"/>
                  </a:lnTo>
                  <a:lnTo>
                    <a:pt x="57" y="51"/>
                  </a:lnTo>
                  <a:lnTo>
                    <a:pt x="56" y="48"/>
                  </a:lnTo>
                  <a:lnTo>
                    <a:pt x="54" y="46"/>
                  </a:lnTo>
                  <a:lnTo>
                    <a:pt x="52" y="45"/>
                  </a:lnTo>
                  <a:lnTo>
                    <a:pt x="47" y="40"/>
                  </a:lnTo>
                  <a:lnTo>
                    <a:pt x="45" y="37"/>
                  </a:lnTo>
                  <a:lnTo>
                    <a:pt x="43" y="35"/>
                  </a:lnTo>
                  <a:lnTo>
                    <a:pt x="40" y="32"/>
                  </a:lnTo>
                  <a:lnTo>
                    <a:pt x="42" y="31"/>
                  </a:lnTo>
                  <a:lnTo>
                    <a:pt x="43" y="27"/>
                  </a:lnTo>
                  <a:lnTo>
                    <a:pt x="42" y="24"/>
                  </a:lnTo>
                  <a:lnTo>
                    <a:pt x="41" y="20"/>
                  </a:lnTo>
                  <a:lnTo>
                    <a:pt x="38" y="13"/>
                  </a:lnTo>
                  <a:lnTo>
                    <a:pt x="40" y="12"/>
                  </a:lnTo>
                  <a:lnTo>
                    <a:pt x="44" y="12"/>
                  </a:lnTo>
                  <a:lnTo>
                    <a:pt x="47" y="10"/>
                  </a:lnTo>
                  <a:lnTo>
                    <a:pt x="50" y="8"/>
                  </a:lnTo>
                  <a:lnTo>
                    <a:pt x="52" y="6"/>
                  </a:lnTo>
                  <a:lnTo>
                    <a:pt x="54" y="7"/>
                  </a:lnTo>
                  <a:lnTo>
                    <a:pt x="57" y="7"/>
                  </a:lnTo>
                  <a:lnTo>
                    <a:pt x="61" y="8"/>
                  </a:lnTo>
                  <a:lnTo>
                    <a:pt x="67" y="7"/>
                  </a:lnTo>
                  <a:lnTo>
                    <a:pt x="72" y="6"/>
                  </a:lnTo>
                  <a:lnTo>
                    <a:pt x="80" y="6"/>
                  </a:lnTo>
                  <a:lnTo>
                    <a:pt x="89" y="4"/>
                  </a:lnTo>
                  <a:lnTo>
                    <a:pt x="94" y="3"/>
                  </a:lnTo>
                  <a:lnTo>
                    <a:pt x="97" y="2"/>
                  </a:lnTo>
                  <a:lnTo>
                    <a:pt x="101" y="1"/>
                  </a:lnTo>
                  <a:lnTo>
                    <a:pt x="106" y="1"/>
                  </a:lnTo>
                  <a:lnTo>
                    <a:pt x="109" y="1"/>
                  </a:lnTo>
                  <a:lnTo>
                    <a:pt x="115" y="2"/>
                  </a:lnTo>
                  <a:lnTo>
                    <a:pt x="120" y="0"/>
                  </a:lnTo>
                  <a:lnTo>
                    <a:pt x="121" y="0"/>
                  </a:lnTo>
                  <a:lnTo>
                    <a:pt x="127" y="1"/>
                  </a:lnTo>
                  <a:lnTo>
                    <a:pt x="130" y="0"/>
                  </a:lnTo>
                  <a:lnTo>
                    <a:pt x="133" y="1"/>
                  </a:lnTo>
                  <a:lnTo>
                    <a:pt x="136" y="2"/>
                  </a:lnTo>
                  <a:lnTo>
                    <a:pt x="141" y="2"/>
                  </a:lnTo>
                  <a:lnTo>
                    <a:pt x="146" y="3"/>
                  </a:lnTo>
                  <a:lnTo>
                    <a:pt x="149" y="4"/>
                  </a:lnTo>
                  <a:lnTo>
                    <a:pt x="153" y="5"/>
                  </a:lnTo>
                  <a:lnTo>
                    <a:pt x="159" y="10"/>
                  </a:lnTo>
                  <a:lnTo>
                    <a:pt x="163" y="10"/>
                  </a:lnTo>
                  <a:lnTo>
                    <a:pt x="167" y="12"/>
                  </a:lnTo>
                  <a:lnTo>
                    <a:pt x="170" y="14"/>
                  </a:lnTo>
                  <a:lnTo>
                    <a:pt x="171" y="16"/>
                  </a:lnTo>
                  <a:lnTo>
                    <a:pt x="171" y="20"/>
                  </a:lnTo>
                  <a:lnTo>
                    <a:pt x="174" y="20"/>
                  </a:lnTo>
                  <a:lnTo>
                    <a:pt x="177" y="23"/>
                  </a:lnTo>
                  <a:lnTo>
                    <a:pt x="179" y="24"/>
                  </a:lnTo>
                  <a:lnTo>
                    <a:pt x="180" y="25"/>
                  </a:lnTo>
                  <a:lnTo>
                    <a:pt x="181" y="25"/>
                  </a:lnTo>
                  <a:lnTo>
                    <a:pt x="182" y="26"/>
                  </a:lnTo>
                  <a:lnTo>
                    <a:pt x="183" y="28"/>
                  </a:lnTo>
                  <a:lnTo>
                    <a:pt x="186" y="28"/>
                  </a:lnTo>
                  <a:lnTo>
                    <a:pt x="187" y="30"/>
                  </a:lnTo>
                  <a:lnTo>
                    <a:pt x="189" y="31"/>
                  </a:lnTo>
                  <a:lnTo>
                    <a:pt x="189" y="32"/>
                  </a:lnTo>
                  <a:lnTo>
                    <a:pt x="189" y="35"/>
                  </a:lnTo>
                  <a:lnTo>
                    <a:pt x="189" y="36"/>
                  </a:lnTo>
                  <a:lnTo>
                    <a:pt x="194" y="37"/>
                  </a:lnTo>
                  <a:lnTo>
                    <a:pt x="194" y="39"/>
                  </a:lnTo>
                  <a:lnTo>
                    <a:pt x="195" y="40"/>
                  </a:lnTo>
                  <a:lnTo>
                    <a:pt x="198" y="41"/>
                  </a:lnTo>
                  <a:lnTo>
                    <a:pt x="201" y="42"/>
                  </a:lnTo>
                  <a:lnTo>
                    <a:pt x="201" y="39"/>
                  </a:lnTo>
                  <a:lnTo>
                    <a:pt x="201" y="32"/>
                  </a:lnTo>
                  <a:lnTo>
                    <a:pt x="201" y="31"/>
                  </a:lnTo>
                  <a:lnTo>
                    <a:pt x="201" y="28"/>
                  </a:lnTo>
                  <a:lnTo>
                    <a:pt x="201" y="26"/>
                  </a:lnTo>
                  <a:lnTo>
                    <a:pt x="201" y="23"/>
                  </a:lnTo>
                  <a:lnTo>
                    <a:pt x="201" y="21"/>
                  </a:lnTo>
                  <a:lnTo>
                    <a:pt x="203" y="20"/>
                  </a:lnTo>
                  <a:lnTo>
                    <a:pt x="203" y="17"/>
                  </a:lnTo>
                  <a:lnTo>
                    <a:pt x="204" y="15"/>
                  </a:lnTo>
                  <a:lnTo>
                    <a:pt x="210" y="16"/>
                  </a:lnTo>
                  <a:lnTo>
                    <a:pt x="214" y="18"/>
                  </a:lnTo>
                  <a:lnTo>
                    <a:pt x="219" y="20"/>
                  </a:lnTo>
                  <a:lnTo>
                    <a:pt x="219" y="23"/>
                  </a:lnTo>
                  <a:lnTo>
                    <a:pt x="221" y="24"/>
                  </a:lnTo>
                  <a:lnTo>
                    <a:pt x="224" y="25"/>
                  </a:lnTo>
                  <a:lnTo>
                    <a:pt x="224" y="28"/>
                  </a:lnTo>
                  <a:lnTo>
                    <a:pt x="226" y="29"/>
                  </a:lnTo>
                  <a:lnTo>
                    <a:pt x="230" y="32"/>
                  </a:lnTo>
                  <a:lnTo>
                    <a:pt x="230" y="31"/>
                  </a:lnTo>
                  <a:lnTo>
                    <a:pt x="232" y="28"/>
                  </a:lnTo>
                  <a:lnTo>
                    <a:pt x="233" y="27"/>
                  </a:lnTo>
                  <a:lnTo>
                    <a:pt x="234" y="26"/>
                  </a:lnTo>
                  <a:lnTo>
                    <a:pt x="236" y="23"/>
                  </a:lnTo>
                  <a:lnTo>
                    <a:pt x="239" y="27"/>
                  </a:lnTo>
                  <a:lnTo>
                    <a:pt x="242" y="27"/>
                  </a:lnTo>
                  <a:lnTo>
                    <a:pt x="245" y="24"/>
                  </a:lnTo>
                  <a:lnTo>
                    <a:pt x="246" y="23"/>
                  </a:lnTo>
                  <a:lnTo>
                    <a:pt x="248" y="24"/>
                  </a:lnTo>
                  <a:lnTo>
                    <a:pt x="249" y="26"/>
                  </a:lnTo>
                  <a:lnTo>
                    <a:pt x="252" y="28"/>
                  </a:lnTo>
                  <a:lnTo>
                    <a:pt x="254" y="29"/>
                  </a:lnTo>
                  <a:lnTo>
                    <a:pt x="256" y="32"/>
                  </a:lnTo>
                  <a:lnTo>
                    <a:pt x="258" y="35"/>
                  </a:lnTo>
                  <a:lnTo>
                    <a:pt x="258" y="37"/>
                  </a:lnTo>
                  <a:lnTo>
                    <a:pt x="260" y="39"/>
                  </a:lnTo>
                  <a:lnTo>
                    <a:pt x="261" y="39"/>
                  </a:lnTo>
                  <a:lnTo>
                    <a:pt x="262" y="41"/>
                  </a:lnTo>
                  <a:lnTo>
                    <a:pt x="262" y="43"/>
                  </a:lnTo>
                  <a:lnTo>
                    <a:pt x="265" y="45"/>
                  </a:lnTo>
                  <a:lnTo>
                    <a:pt x="269" y="47"/>
                  </a:lnTo>
                  <a:lnTo>
                    <a:pt x="271" y="48"/>
                  </a:lnTo>
                  <a:lnTo>
                    <a:pt x="272" y="48"/>
                  </a:lnTo>
                  <a:lnTo>
                    <a:pt x="274" y="51"/>
                  </a:lnTo>
                  <a:lnTo>
                    <a:pt x="275" y="53"/>
                  </a:lnTo>
                  <a:lnTo>
                    <a:pt x="276" y="55"/>
                  </a:lnTo>
                  <a:lnTo>
                    <a:pt x="277" y="52"/>
                  </a:lnTo>
                  <a:lnTo>
                    <a:pt x="275" y="51"/>
                  </a:lnTo>
                  <a:lnTo>
                    <a:pt x="275" y="48"/>
                  </a:lnTo>
                  <a:lnTo>
                    <a:pt x="276" y="47"/>
                  </a:lnTo>
                  <a:lnTo>
                    <a:pt x="278" y="47"/>
                  </a:lnTo>
                  <a:lnTo>
                    <a:pt x="279" y="50"/>
                  </a:lnTo>
                  <a:lnTo>
                    <a:pt x="280" y="51"/>
                  </a:lnTo>
                  <a:lnTo>
                    <a:pt x="282" y="51"/>
                  </a:lnTo>
                  <a:lnTo>
                    <a:pt x="282" y="52"/>
                  </a:lnTo>
                  <a:lnTo>
                    <a:pt x="286" y="55"/>
                  </a:lnTo>
                  <a:lnTo>
                    <a:pt x="289" y="55"/>
                  </a:lnTo>
                  <a:lnTo>
                    <a:pt x="289" y="58"/>
                  </a:lnTo>
                  <a:lnTo>
                    <a:pt x="289" y="59"/>
                  </a:lnTo>
                  <a:lnTo>
                    <a:pt x="292" y="62"/>
                  </a:lnTo>
                  <a:lnTo>
                    <a:pt x="295" y="62"/>
                  </a:lnTo>
                  <a:lnTo>
                    <a:pt x="298" y="63"/>
                  </a:lnTo>
                  <a:lnTo>
                    <a:pt x="298" y="66"/>
                  </a:lnTo>
                  <a:lnTo>
                    <a:pt x="300" y="67"/>
                  </a:lnTo>
                  <a:lnTo>
                    <a:pt x="301" y="69"/>
                  </a:lnTo>
                  <a:lnTo>
                    <a:pt x="304" y="72"/>
                  </a:lnTo>
                  <a:lnTo>
                    <a:pt x="307" y="74"/>
                  </a:lnTo>
                  <a:lnTo>
                    <a:pt x="307" y="75"/>
                  </a:lnTo>
                  <a:lnTo>
                    <a:pt x="310" y="77"/>
                  </a:lnTo>
                  <a:lnTo>
                    <a:pt x="310" y="78"/>
                  </a:lnTo>
                  <a:lnTo>
                    <a:pt x="313" y="79"/>
                  </a:lnTo>
                  <a:lnTo>
                    <a:pt x="313" y="81"/>
                  </a:lnTo>
                  <a:lnTo>
                    <a:pt x="316" y="78"/>
                  </a:lnTo>
                  <a:lnTo>
                    <a:pt x="316" y="75"/>
                  </a:lnTo>
                  <a:lnTo>
                    <a:pt x="318" y="74"/>
                  </a:lnTo>
                  <a:lnTo>
                    <a:pt x="319" y="73"/>
                  </a:lnTo>
                  <a:lnTo>
                    <a:pt x="319" y="72"/>
                  </a:lnTo>
                  <a:lnTo>
                    <a:pt x="320" y="75"/>
                  </a:lnTo>
                  <a:lnTo>
                    <a:pt x="321" y="78"/>
                  </a:lnTo>
                  <a:lnTo>
                    <a:pt x="321" y="79"/>
                  </a:lnTo>
                  <a:lnTo>
                    <a:pt x="321" y="81"/>
                  </a:lnTo>
                  <a:lnTo>
                    <a:pt x="324" y="83"/>
                  </a:lnTo>
                  <a:lnTo>
                    <a:pt x="328" y="86"/>
                  </a:lnTo>
                  <a:lnTo>
                    <a:pt x="328" y="89"/>
                  </a:lnTo>
                  <a:lnTo>
                    <a:pt x="330" y="90"/>
                  </a:lnTo>
                  <a:lnTo>
                    <a:pt x="331" y="92"/>
                  </a:lnTo>
                  <a:lnTo>
                    <a:pt x="332" y="93"/>
                  </a:lnTo>
                  <a:lnTo>
                    <a:pt x="333" y="95"/>
                  </a:lnTo>
                  <a:lnTo>
                    <a:pt x="332" y="98"/>
                  </a:lnTo>
                  <a:lnTo>
                    <a:pt x="331" y="98"/>
                  </a:lnTo>
                  <a:lnTo>
                    <a:pt x="331" y="100"/>
                  </a:lnTo>
                  <a:lnTo>
                    <a:pt x="331" y="101"/>
                  </a:lnTo>
                  <a:lnTo>
                    <a:pt x="336" y="105"/>
                  </a:lnTo>
                  <a:lnTo>
                    <a:pt x="334" y="106"/>
                  </a:lnTo>
                  <a:lnTo>
                    <a:pt x="332" y="108"/>
                  </a:lnTo>
                  <a:lnTo>
                    <a:pt x="334" y="109"/>
                  </a:lnTo>
                  <a:lnTo>
                    <a:pt x="336" y="113"/>
                  </a:lnTo>
                  <a:lnTo>
                    <a:pt x="338" y="117"/>
                  </a:lnTo>
                  <a:lnTo>
                    <a:pt x="339" y="118"/>
                  </a:lnTo>
                  <a:lnTo>
                    <a:pt x="340" y="120"/>
                  </a:lnTo>
                  <a:lnTo>
                    <a:pt x="340" y="123"/>
                  </a:lnTo>
                  <a:lnTo>
                    <a:pt x="342" y="125"/>
                  </a:lnTo>
                  <a:lnTo>
                    <a:pt x="343" y="127"/>
                  </a:lnTo>
                  <a:lnTo>
                    <a:pt x="342" y="127"/>
                  </a:lnTo>
                  <a:lnTo>
                    <a:pt x="342" y="129"/>
                  </a:lnTo>
                  <a:lnTo>
                    <a:pt x="339" y="130"/>
                  </a:lnTo>
                  <a:lnTo>
                    <a:pt x="340" y="132"/>
                  </a:lnTo>
                  <a:lnTo>
                    <a:pt x="341" y="133"/>
                  </a:lnTo>
                  <a:lnTo>
                    <a:pt x="339" y="133"/>
                  </a:lnTo>
                  <a:lnTo>
                    <a:pt x="338" y="135"/>
                  </a:lnTo>
                  <a:lnTo>
                    <a:pt x="340" y="137"/>
                  </a:lnTo>
                  <a:lnTo>
                    <a:pt x="340" y="138"/>
                  </a:lnTo>
                  <a:lnTo>
                    <a:pt x="339" y="139"/>
                  </a:lnTo>
                  <a:lnTo>
                    <a:pt x="338" y="140"/>
                  </a:lnTo>
                  <a:lnTo>
                    <a:pt x="336" y="141"/>
                  </a:lnTo>
                  <a:lnTo>
                    <a:pt x="336" y="143"/>
                  </a:lnTo>
                  <a:lnTo>
                    <a:pt x="335" y="144"/>
                  </a:lnTo>
                  <a:lnTo>
                    <a:pt x="335" y="148"/>
                  </a:lnTo>
                  <a:lnTo>
                    <a:pt x="334" y="149"/>
                  </a:lnTo>
                  <a:lnTo>
                    <a:pt x="332" y="147"/>
                  </a:lnTo>
                  <a:lnTo>
                    <a:pt x="331" y="145"/>
                  </a:lnTo>
                  <a:lnTo>
                    <a:pt x="330" y="143"/>
                  </a:lnTo>
                  <a:lnTo>
                    <a:pt x="329" y="144"/>
                  </a:lnTo>
                  <a:lnTo>
                    <a:pt x="330" y="146"/>
                  </a:lnTo>
                  <a:lnTo>
                    <a:pt x="330" y="148"/>
                  </a:lnTo>
                  <a:lnTo>
                    <a:pt x="329" y="150"/>
                  </a:lnTo>
                  <a:lnTo>
                    <a:pt x="327" y="148"/>
                  </a:lnTo>
                  <a:lnTo>
                    <a:pt x="325" y="148"/>
                  </a:lnTo>
                  <a:lnTo>
                    <a:pt x="322" y="153"/>
                  </a:lnTo>
                  <a:lnTo>
                    <a:pt x="325" y="156"/>
                  </a:lnTo>
                  <a:lnTo>
                    <a:pt x="325" y="159"/>
                  </a:lnTo>
                  <a:lnTo>
                    <a:pt x="324" y="159"/>
                  </a:lnTo>
                  <a:lnTo>
                    <a:pt x="322" y="161"/>
                  </a:lnTo>
                  <a:lnTo>
                    <a:pt x="320" y="162"/>
                  </a:lnTo>
                  <a:lnTo>
                    <a:pt x="319" y="163"/>
                  </a:lnTo>
                  <a:lnTo>
                    <a:pt x="318" y="164"/>
                  </a:lnTo>
                  <a:lnTo>
                    <a:pt x="316" y="165"/>
                  </a:lnTo>
                  <a:lnTo>
                    <a:pt x="313" y="165"/>
                  </a:lnTo>
                  <a:lnTo>
                    <a:pt x="312" y="167"/>
                  </a:lnTo>
                  <a:lnTo>
                    <a:pt x="310" y="168"/>
                  </a:lnTo>
                  <a:lnTo>
                    <a:pt x="310" y="170"/>
                  </a:lnTo>
                  <a:lnTo>
                    <a:pt x="309" y="171"/>
                  </a:lnTo>
                  <a:lnTo>
                    <a:pt x="307" y="170"/>
                  </a:lnTo>
                  <a:lnTo>
                    <a:pt x="307" y="171"/>
                  </a:lnTo>
                  <a:lnTo>
                    <a:pt x="304" y="171"/>
                  </a:lnTo>
                  <a:lnTo>
                    <a:pt x="305" y="172"/>
                  </a:lnTo>
                  <a:lnTo>
                    <a:pt x="307" y="173"/>
                  </a:lnTo>
                  <a:lnTo>
                    <a:pt x="310" y="172"/>
                  </a:lnTo>
                  <a:lnTo>
                    <a:pt x="312" y="175"/>
                  </a:lnTo>
                  <a:lnTo>
                    <a:pt x="316" y="178"/>
                  </a:lnTo>
                  <a:lnTo>
                    <a:pt x="316" y="180"/>
                  </a:lnTo>
                  <a:lnTo>
                    <a:pt x="319" y="182"/>
                  </a:lnTo>
                  <a:lnTo>
                    <a:pt x="317" y="183"/>
                  </a:lnTo>
                  <a:lnTo>
                    <a:pt x="315" y="183"/>
                  </a:lnTo>
                  <a:lnTo>
                    <a:pt x="313" y="186"/>
                  </a:lnTo>
                  <a:lnTo>
                    <a:pt x="312" y="187"/>
                  </a:lnTo>
                  <a:lnTo>
                    <a:pt x="312" y="189"/>
                  </a:lnTo>
                  <a:lnTo>
                    <a:pt x="310" y="189"/>
                  </a:lnTo>
                  <a:lnTo>
                    <a:pt x="310" y="190"/>
                  </a:lnTo>
                  <a:lnTo>
                    <a:pt x="307" y="190"/>
                  </a:lnTo>
                  <a:lnTo>
                    <a:pt x="304" y="193"/>
                  </a:lnTo>
                  <a:lnTo>
                    <a:pt x="302" y="191"/>
                  </a:lnTo>
                  <a:lnTo>
                    <a:pt x="302" y="190"/>
                  </a:lnTo>
                  <a:lnTo>
                    <a:pt x="301" y="190"/>
                  </a:lnTo>
                  <a:lnTo>
                    <a:pt x="298" y="189"/>
                  </a:lnTo>
                  <a:lnTo>
                    <a:pt x="297" y="188"/>
                  </a:lnTo>
                  <a:lnTo>
                    <a:pt x="293" y="187"/>
                  </a:lnTo>
                  <a:lnTo>
                    <a:pt x="292" y="186"/>
                  </a:lnTo>
                  <a:lnTo>
                    <a:pt x="289" y="184"/>
                  </a:lnTo>
                  <a:lnTo>
                    <a:pt x="287" y="184"/>
                  </a:lnTo>
                  <a:lnTo>
                    <a:pt x="284" y="183"/>
                  </a:lnTo>
                  <a:lnTo>
                    <a:pt x="283" y="183"/>
                  </a:lnTo>
                  <a:lnTo>
                    <a:pt x="282" y="186"/>
                  </a:lnTo>
                  <a:lnTo>
                    <a:pt x="282" y="187"/>
                  </a:lnTo>
                  <a:lnTo>
                    <a:pt x="281" y="189"/>
                  </a:lnTo>
                  <a:lnTo>
                    <a:pt x="280" y="190"/>
                  </a:lnTo>
                  <a:lnTo>
                    <a:pt x="281" y="191"/>
                  </a:lnTo>
                  <a:lnTo>
                    <a:pt x="282" y="193"/>
                  </a:lnTo>
                  <a:lnTo>
                    <a:pt x="283" y="195"/>
                  </a:lnTo>
                  <a:lnTo>
                    <a:pt x="284" y="197"/>
                  </a:lnTo>
                  <a:lnTo>
                    <a:pt x="287" y="199"/>
                  </a:lnTo>
                  <a:lnTo>
                    <a:pt x="289" y="199"/>
                  </a:lnTo>
                  <a:lnTo>
                    <a:pt x="289" y="202"/>
                  </a:lnTo>
                  <a:lnTo>
                    <a:pt x="289" y="204"/>
                  </a:lnTo>
                  <a:lnTo>
                    <a:pt x="292" y="204"/>
                  </a:lnTo>
                  <a:lnTo>
                    <a:pt x="295" y="204"/>
                  </a:lnTo>
                  <a:lnTo>
                    <a:pt x="295" y="203"/>
                  </a:lnTo>
                  <a:lnTo>
                    <a:pt x="298" y="204"/>
                  </a:lnTo>
                  <a:lnTo>
                    <a:pt x="298" y="205"/>
                  </a:lnTo>
                  <a:lnTo>
                    <a:pt x="298" y="209"/>
                  </a:lnTo>
                  <a:lnTo>
                    <a:pt x="302" y="210"/>
                  </a:lnTo>
                  <a:lnTo>
                    <a:pt x="304" y="210"/>
                  </a:lnTo>
                  <a:lnTo>
                    <a:pt x="302" y="211"/>
                  </a:lnTo>
                  <a:lnTo>
                    <a:pt x="301" y="214"/>
                  </a:lnTo>
                  <a:lnTo>
                    <a:pt x="301" y="217"/>
                  </a:lnTo>
                  <a:lnTo>
                    <a:pt x="301" y="219"/>
                  </a:lnTo>
                  <a:lnTo>
                    <a:pt x="301" y="222"/>
                  </a:lnTo>
                  <a:lnTo>
                    <a:pt x="301" y="224"/>
                  </a:lnTo>
                  <a:lnTo>
                    <a:pt x="301" y="225"/>
                  </a:lnTo>
                  <a:lnTo>
                    <a:pt x="297" y="219"/>
                  </a:lnTo>
                  <a:lnTo>
                    <a:pt x="295" y="218"/>
                  </a:lnTo>
                  <a:lnTo>
                    <a:pt x="293" y="218"/>
                  </a:lnTo>
                  <a:lnTo>
                    <a:pt x="292" y="219"/>
                  </a:lnTo>
                  <a:lnTo>
                    <a:pt x="292" y="220"/>
                  </a:lnTo>
                  <a:lnTo>
                    <a:pt x="289" y="219"/>
                  </a:lnTo>
                  <a:lnTo>
                    <a:pt x="286" y="220"/>
                  </a:lnTo>
                  <a:lnTo>
                    <a:pt x="286" y="221"/>
                  </a:lnTo>
                  <a:lnTo>
                    <a:pt x="286" y="222"/>
                  </a:lnTo>
                  <a:lnTo>
                    <a:pt x="284" y="226"/>
                  </a:lnTo>
                  <a:lnTo>
                    <a:pt x="286" y="227"/>
                  </a:lnTo>
                  <a:lnTo>
                    <a:pt x="286" y="228"/>
                  </a:lnTo>
                  <a:lnTo>
                    <a:pt x="286" y="233"/>
                  </a:lnTo>
                  <a:lnTo>
                    <a:pt x="283" y="234"/>
                  </a:lnTo>
                  <a:lnTo>
                    <a:pt x="283" y="235"/>
                  </a:lnTo>
                  <a:lnTo>
                    <a:pt x="281" y="236"/>
                  </a:lnTo>
                  <a:lnTo>
                    <a:pt x="275" y="238"/>
                  </a:lnTo>
                  <a:lnTo>
                    <a:pt x="273" y="235"/>
                  </a:lnTo>
                  <a:lnTo>
                    <a:pt x="272" y="236"/>
                  </a:lnTo>
                  <a:lnTo>
                    <a:pt x="272" y="238"/>
                  </a:lnTo>
                  <a:lnTo>
                    <a:pt x="271" y="241"/>
                  </a:lnTo>
                  <a:lnTo>
                    <a:pt x="268" y="242"/>
                  </a:lnTo>
                  <a:lnTo>
                    <a:pt x="265" y="242"/>
                  </a:lnTo>
                  <a:lnTo>
                    <a:pt x="266" y="241"/>
                  </a:lnTo>
                  <a:lnTo>
                    <a:pt x="269" y="238"/>
                  </a:lnTo>
                  <a:lnTo>
                    <a:pt x="266" y="236"/>
                  </a:lnTo>
                  <a:lnTo>
                    <a:pt x="265" y="234"/>
                  </a:lnTo>
                  <a:lnTo>
                    <a:pt x="264" y="232"/>
                  </a:lnTo>
                  <a:lnTo>
                    <a:pt x="260" y="234"/>
                  </a:lnTo>
                  <a:lnTo>
                    <a:pt x="260" y="232"/>
                  </a:lnTo>
                  <a:lnTo>
                    <a:pt x="261" y="230"/>
                  </a:lnTo>
                  <a:lnTo>
                    <a:pt x="260" y="228"/>
                  </a:lnTo>
                  <a:lnTo>
                    <a:pt x="260" y="226"/>
                  </a:lnTo>
                  <a:lnTo>
                    <a:pt x="259" y="226"/>
                  </a:lnTo>
                  <a:lnTo>
                    <a:pt x="257" y="226"/>
                  </a:lnTo>
                  <a:lnTo>
                    <a:pt x="257" y="227"/>
                  </a:lnTo>
                  <a:lnTo>
                    <a:pt x="254" y="226"/>
                  </a:lnTo>
                  <a:lnTo>
                    <a:pt x="254" y="231"/>
                  </a:lnTo>
                  <a:lnTo>
                    <a:pt x="252" y="232"/>
                  </a:lnTo>
                  <a:lnTo>
                    <a:pt x="251" y="232"/>
                  </a:lnTo>
                  <a:lnTo>
                    <a:pt x="248" y="229"/>
                  </a:lnTo>
                  <a:lnTo>
                    <a:pt x="246" y="232"/>
                  </a:lnTo>
                  <a:lnTo>
                    <a:pt x="245" y="231"/>
                  </a:lnTo>
                  <a:lnTo>
                    <a:pt x="243" y="229"/>
                  </a:lnTo>
                  <a:lnTo>
                    <a:pt x="242" y="227"/>
                  </a:lnTo>
                  <a:lnTo>
                    <a:pt x="242" y="226"/>
                  </a:lnTo>
                  <a:lnTo>
                    <a:pt x="241" y="226"/>
                  </a:lnTo>
                  <a:lnTo>
                    <a:pt x="240" y="226"/>
                  </a:lnTo>
                  <a:lnTo>
                    <a:pt x="239" y="221"/>
                  </a:lnTo>
                  <a:lnTo>
                    <a:pt x="237" y="219"/>
                  </a:lnTo>
                  <a:lnTo>
                    <a:pt x="231" y="215"/>
                  </a:lnTo>
                  <a:lnTo>
                    <a:pt x="230" y="214"/>
                  </a:lnTo>
                  <a:lnTo>
                    <a:pt x="229" y="211"/>
                  </a:lnTo>
                  <a:lnTo>
                    <a:pt x="229" y="210"/>
                  </a:lnTo>
                  <a:lnTo>
                    <a:pt x="227" y="208"/>
                  </a:lnTo>
                  <a:lnTo>
                    <a:pt x="227" y="206"/>
                  </a:lnTo>
                  <a:lnTo>
                    <a:pt x="227" y="203"/>
                  </a:lnTo>
                  <a:lnTo>
                    <a:pt x="226" y="199"/>
                  </a:lnTo>
                  <a:lnTo>
                    <a:pt x="224" y="199"/>
                  </a:lnTo>
                  <a:lnTo>
                    <a:pt x="224" y="195"/>
                  </a:lnTo>
                  <a:lnTo>
                    <a:pt x="222" y="193"/>
                  </a:lnTo>
                  <a:lnTo>
                    <a:pt x="222" y="192"/>
                  </a:lnTo>
                  <a:lnTo>
                    <a:pt x="221" y="191"/>
                  </a:lnTo>
                  <a:lnTo>
                    <a:pt x="218" y="189"/>
                  </a:lnTo>
                  <a:lnTo>
                    <a:pt x="215" y="190"/>
                  </a:lnTo>
                  <a:lnTo>
                    <a:pt x="215" y="189"/>
                  </a:lnTo>
                  <a:lnTo>
                    <a:pt x="216" y="187"/>
                  </a:lnTo>
                  <a:lnTo>
                    <a:pt x="212" y="187"/>
                  </a:lnTo>
                  <a:lnTo>
                    <a:pt x="210" y="187"/>
                  </a:lnTo>
                  <a:lnTo>
                    <a:pt x="206" y="189"/>
                  </a:lnTo>
                  <a:lnTo>
                    <a:pt x="204" y="187"/>
                  </a:lnTo>
                  <a:lnTo>
                    <a:pt x="206" y="186"/>
                  </a:lnTo>
                  <a:lnTo>
                    <a:pt x="206" y="184"/>
                  </a:lnTo>
                  <a:lnTo>
                    <a:pt x="203" y="184"/>
                  </a:lnTo>
                  <a:lnTo>
                    <a:pt x="201" y="186"/>
                  </a:lnTo>
                  <a:lnTo>
                    <a:pt x="196" y="187"/>
                  </a:lnTo>
                  <a:lnTo>
                    <a:pt x="196" y="189"/>
                  </a:lnTo>
                  <a:lnTo>
                    <a:pt x="196" y="193"/>
                  </a:lnTo>
                  <a:lnTo>
                    <a:pt x="198" y="195"/>
                  </a:lnTo>
                  <a:lnTo>
                    <a:pt x="199" y="197"/>
                  </a:lnTo>
                  <a:lnTo>
                    <a:pt x="201" y="199"/>
                  </a:lnTo>
                  <a:lnTo>
                    <a:pt x="203" y="200"/>
                  </a:lnTo>
                  <a:lnTo>
                    <a:pt x="203" y="201"/>
                  </a:lnTo>
                  <a:lnTo>
                    <a:pt x="201" y="202"/>
                  </a:lnTo>
                  <a:lnTo>
                    <a:pt x="199" y="205"/>
                  </a:lnTo>
                  <a:lnTo>
                    <a:pt x="196" y="208"/>
                  </a:lnTo>
                  <a:lnTo>
                    <a:pt x="196" y="211"/>
                  </a:lnTo>
                  <a:lnTo>
                    <a:pt x="194" y="213"/>
                  </a:lnTo>
                  <a:lnTo>
                    <a:pt x="193" y="214"/>
                  </a:lnTo>
                  <a:lnTo>
                    <a:pt x="193" y="215"/>
                  </a:lnTo>
                  <a:lnTo>
                    <a:pt x="194" y="218"/>
                  </a:lnTo>
                  <a:lnTo>
                    <a:pt x="194" y="219"/>
                  </a:lnTo>
                  <a:lnTo>
                    <a:pt x="192" y="221"/>
                  </a:lnTo>
                  <a:lnTo>
                    <a:pt x="191" y="222"/>
                  </a:lnTo>
                  <a:lnTo>
                    <a:pt x="190" y="222"/>
                  </a:lnTo>
                  <a:lnTo>
                    <a:pt x="190" y="226"/>
                  </a:lnTo>
                  <a:lnTo>
                    <a:pt x="192" y="226"/>
                  </a:lnTo>
                  <a:lnTo>
                    <a:pt x="194" y="228"/>
                  </a:lnTo>
                  <a:lnTo>
                    <a:pt x="196" y="231"/>
                  </a:lnTo>
                  <a:lnTo>
                    <a:pt x="198" y="232"/>
                  </a:lnTo>
                  <a:lnTo>
                    <a:pt x="196" y="232"/>
                  </a:lnTo>
                  <a:lnTo>
                    <a:pt x="193" y="233"/>
                  </a:lnTo>
                  <a:lnTo>
                    <a:pt x="190" y="232"/>
                  </a:lnTo>
                  <a:lnTo>
                    <a:pt x="189" y="232"/>
                  </a:lnTo>
                  <a:lnTo>
                    <a:pt x="189" y="237"/>
                  </a:lnTo>
                  <a:lnTo>
                    <a:pt x="187" y="238"/>
                  </a:lnTo>
                  <a:lnTo>
                    <a:pt x="186" y="238"/>
                  </a:lnTo>
                  <a:lnTo>
                    <a:pt x="186" y="242"/>
                  </a:lnTo>
                  <a:lnTo>
                    <a:pt x="184" y="242"/>
                  </a:lnTo>
                  <a:lnTo>
                    <a:pt x="180" y="242"/>
                  </a:lnTo>
                  <a:lnTo>
                    <a:pt x="178" y="241"/>
                  </a:lnTo>
                  <a:lnTo>
                    <a:pt x="177" y="241"/>
                  </a:lnTo>
                  <a:lnTo>
                    <a:pt x="177" y="242"/>
                  </a:lnTo>
                  <a:lnTo>
                    <a:pt x="174" y="244"/>
                  </a:lnTo>
                  <a:lnTo>
                    <a:pt x="172" y="243"/>
                  </a:lnTo>
                  <a:lnTo>
                    <a:pt x="173" y="245"/>
                  </a:lnTo>
                  <a:lnTo>
                    <a:pt x="173" y="246"/>
                  </a:lnTo>
                  <a:lnTo>
                    <a:pt x="173" y="250"/>
                  </a:lnTo>
                  <a:lnTo>
                    <a:pt x="172" y="250"/>
                  </a:lnTo>
                  <a:lnTo>
                    <a:pt x="170" y="250"/>
                  </a:lnTo>
                  <a:lnTo>
                    <a:pt x="167" y="250"/>
                  </a:lnTo>
                  <a:lnTo>
                    <a:pt x="163" y="248"/>
                  </a:lnTo>
                  <a:lnTo>
                    <a:pt x="163" y="247"/>
                  </a:lnTo>
                  <a:lnTo>
                    <a:pt x="159" y="245"/>
                  </a:lnTo>
                  <a:lnTo>
                    <a:pt x="156" y="245"/>
                  </a:lnTo>
                  <a:lnTo>
                    <a:pt x="154" y="247"/>
                  </a:lnTo>
                  <a:lnTo>
                    <a:pt x="155" y="249"/>
                  </a:lnTo>
                  <a:lnTo>
                    <a:pt x="156" y="252"/>
                  </a:lnTo>
                  <a:lnTo>
                    <a:pt x="156" y="253"/>
                  </a:lnTo>
                  <a:lnTo>
                    <a:pt x="155" y="256"/>
                  </a:lnTo>
                  <a:lnTo>
                    <a:pt x="153" y="256"/>
                  </a:lnTo>
                  <a:lnTo>
                    <a:pt x="153" y="253"/>
                  </a:lnTo>
                  <a:lnTo>
                    <a:pt x="152" y="252"/>
                  </a:lnTo>
                  <a:lnTo>
                    <a:pt x="150" y="250"/>
                  </a:lnTo>
                  <a:lnTo>
                    <a:pt x="146" y="250"/>
                  </a:lnTo>
                  <a:lnTo>
                    <a:pt x="142" y="250"/>
                  </a:lnTo>
                  <a:lnTo>
                    <a:pt x="141" y="248"/>
                  </a:lnTo>
                  <a:lnTo>
                    <a:pt x="139" y="249"/>
                  </a:lnTo>
                  <a:lnTo>
                    <a:pt x="136" y="247"/>
                  </a:lnTo>
                  <a:lnTo>
                    <a:pt x="136" y="243"/>
                  </a:lnTo>
                  <a:lnTo>
                    <a:pt x="136" y="241"/>
                  </a:lnTo>
                  <a:lnTo>
                    <a:pt x="138" y="239"/>
                  </a:lnTo>
                  <a:lnTo>
                    <a:pt x="139" y="236"/>
                  </a:lnTo>
                  <a:lnTo>
                    <a:pt x="139" y="233"/>
                  </a:lnTo>
                  <a:lnTo>
                    <a:pt x="136" y="233"/>
                  </a:lnTo>
                  <a:lnTo>
                    <a:pt x="133" y="231"/>
                  </a:lnTo>
                  <a:lnTo>
                    <a:pt x="132" y="231"/>
                  </a:lnTo>
                  <a:lnTo>
                    <a:pt x="130" y="230"/>
                  </a:lnTo>
                  <a:lnTo>
                    <a:pt x="127" y="228"/>
                  </a:lnTo>
                  <a:lnTo>
                    <a:pt x="126" y="226"/>
                  </a:lnTo>
                  <a:lnTo>
                    <a:pt x="124" y="222"/>
                  </a:lnTo>
                  <a:lnTo>
                    <a:pt x="121" y="221"/>
                  </a:lnTo>
                  <a:lnTo>
                    <a:pt x="121" y="219"/>
                  </a:lnTo>
                  <a:lnTo>
                    <a:pt x="121" y="218"/>
                  </a:lnTo>
                  <a:lnTo>
                    <a:pt x="120" y="217"/>
                  </a:lnTo>
                  <a:lnTo>
                    <a:pt x="118" y="215"/>
                  </a:lnTo>
                  <a:lnTo>
                    <a:pt x="115" y="217"/>
                  </a:lnTo>
                  <a:lnTo>
                    <a:pt x="112" y="217"/>
                  </a:lnTo>
                  <a:lnTo>
                    <a:pt x="106" y="218"/>
                  </a:lnTo>
                  <a:lnTo>
                    <a:pt x="105" y="220"/>
                  </a:lnTo>
                  <a:lnTo>
                    <a:pt x="104" y="220"/>
                  </a:lnTo>
                  <a:lnTo>
                    <a:pt x="98" y="218"/>
                  </a:lnTo>
                  <a:lnTo>
                    <a:pt x="94" y="215"/>
                  </a:lnTo>
                  <a:lnTo>
                    <a:pt x="92" y="215"/>
                  </a:lnTo>
                  <a:lnTo>
                    <a:pt x="90" y="216"/>
                  </a:lnTo>
                  <a:lnTo>
                    <a:pt x="88" y="214"/>
                  </a:lnTo>
                  <a:lnTo>
                    <a:pt x="85" y="214"/>
                  </a:lnTo>
                  <a:lnTo>
                    <a:pt x="83" y="213"/>
                  </a:lnTo>
                  <a:lnTo>
                    <a:pt x="82" y="211"/>
                  </a:lnTo>
                  <a:lnTo>
                    <a:pt x="79" y="211"/>
                  </a:lnTo>
                  <a:lnTo>
                    <a:pt x="77" y="209"/>
                  </a:lnTo>
                  <a:lnTo>
                    <a:pt x="77" y="206"/>
                  </a:lnTo>
                  <a:lnTo>
                    <a:pt x="75" y="206"/>
                  </a:lnTo>
                </a:path>
              </a:pathLst>
            </a:custGeom>
            <a:solidFill>
              <a:srgbClr val="CCFFFF"/>
            </a:solidFill>
            <a:ln w="12700">
              <a:solidFill>
                <a:srgbClr val="FFFF00"/>
              </a:solidFill>
              <a:round/>
              <a:headEnd/>
              <a:tailEnd/>
            </a:ln>
          </p:spPr>
          <p:txBody>
            <a:bodyPr/>
            <a:lstStyle/>
            <a:p>
              <a:endParaRPr lang="zh-CN" altLang="en-US"/>
            </a:p>
          </p:txBody>
        </p:sp>
        <p:sp>
          <p:nvSpPr>
            <p:cNvPr id="61544" name="Freeform 218">
              <a:extLst>
                <a:ext uri="{FF2B5EF4-FFF2-40B4-BE49-F238E27FC236}">
                  <a16:creationId xmlns:a16="http://schemas.microsoft.com/office/drawing/2014/main" id="{9D27C1BB-2012-4ED1-9CFA-37B797D4B02F}"/>
                </a:ext>
              </a:extLst>
            </p:cNvPr>
            <p:cNvSpPr>
              <a:spLocks/>
            </p:cNvSpPr>
            <p:nvPr/>
          </p:nvSpPr>
          <p:spPr bwMode="auto">
            <a:xfrm>
              <a:off x="2203" y="1569"/>
              <a:ext cx="453" cy="287"/>
            </a:xfrm>
            <a:custGeom>
              <a:avLst/>
              <a:gdLst>
                <a:gd name="T0" fmla="*/ 6 w 453"/>
                <a:gd name="T1" fmla="*/ 283 h 287"/>
                <a:gd name="T2" fmla="*/ 13 w 453"/>
                <a:gd name="T3" fmla="*/ 286 h 287"/>
                <a:gd name="T4" fmla="*/ 16 w 453"/>
                <a:gd name="T5" fmla="*/ 270 h 287"/>
                <a:gd name="T6" fmla="*/ 15 w 453"/>
                <a:gd name="T7" fmla="*/ 255 h 287"/>
                <a:gd name="T8" fmla="*/ 20 w 453"/>
                <a:gd name="T9" fmla="*/ 246 h 287"/>
                <a:gd name="T10" fmla="*/ 10 w 453"/>
                <a:gd name="T11" fmla="*/ 236 h 287"/>
                <a:gd name="T12" fmla="*/ 0 w 453"/>
                <a:gd name="T13" fmla="*/ 234 h 287"/>
                <a:gd name="T14" fmla="*/ 4 w 453"/>
                <a:gd name="T15" fmla="*/ 214 h 287"/>
                <a:gd name="T16" fmla="*/ 12 w 453"/>
                <a:gd name="T17" fmla="*/ 203 h 287"/>
                <a:gd name="T18" fmla="*/ 21 w 453"/>
                <a:gd name="T19" fmla="*/ 195 h 287"/>
                <a:gd name="T20" fmla="*/ 31 w 453"/>
                <a:gd name="T21" fmla="*/ 195 h 287"/>
                <a:gd name="T22" fmla="*/ 38 w 453"/>
                <a:gd name="T23" fmla="*/ 191 h 287"/>
                <a:gd name="T24" fmla="*/ 46 w 453"/>
                <a:gd name="T25" fmla="*/ 191 h 287"/>
                <a:gd name="T26" fmla="*/ 47 w 453"/>
                <a:gd name="T27" fmla="*/ 186 h 287"/>
                <a:gd name="T28" fmla="*/ 59 w 453"/>
                <a:gd name="T29" fmla="*/ 189 h 287"/>
                <a:gd name="T30" fmla="*/ 63 w 453"/>
                <a:gd name="T31" fmla="*/ 194 h 287"/>
                <a:gd name="T32" fmla="*/ 68 w 453"/>
                <a:gd name="T33" fmla="*/ 197 h 287"/>
                <a:gd name="T34" fmla="*/ 76 w 453"/>
                <a:gd name="T35" fmla="*/ 197 h 287"/>
                <a:gd name="T36" fmla="*/ 85 w 453"/>
                <a:gd name="T37" fmla="*/ 197 h 287"/>
                <a:gd name="T38" fmla="*/ 90 w 453"/>
                <a:gd name="T39" fmla="*/ 188 h 287"/>
                <a:gd name="T40" fmla="*/ 105 w 453"/>
                <a:gd name="T41" fmla="*/ 189 h 287"/>
                <a:gd name="T42" fmla="*/ 122 w 453"/>
                <a:gd name="T43" fmla="*/ 192 h 287"/>
                <a:gd name="T44" fmla="*/ 134 w 453"/>
                <a:gd name="T45" fmla="*/ 185 h 287"/>
                <a:gd name="T46" fmla="*/ 160 w 453"/>
                <a:gd name="T47" fmla="*/ 181 h 287"/>
                <a:gd name="T48" fmla="*/ 180 w 453"/>
                <a:gd name="T49" fmla="*/ 179 h 287"/>
                <a:gd name="T50" fmla="*/ 184 w 453"/>
                <a:gd name="T51" fmla="*/ 162 h 287"/>
                <a:gd name="T52" fmla="*/ 190 w 453"/>
                <a:gd name="T53" fmla="*/ 154 h 287"/>
                <a:gd name="T54" fmla="*/ 193 w 453"/>
                <a:gd name="T55" fmla="*/ 150 h 287"/>
                <a:gd name="T56" fmla="*/ 203 w 453"/>
                <a:gd name="T57" fmla="*/ 148 h 287"/>
                <a:gd name="T58" fmla="*/ 204 w 453"/>
                <a:gd name="T59" fmla="*/ 135 h 287"/>
                <a:gd name="T60" fmla="*/ 203 w 453"/>
                <a:gd name="T61" fmla="*/ 110 h 287"/>
                <a:gd name="T62" fmla="*/ 205 w 453"/>
                <a:gd name="T63" fmla="*/ 98 h 287"/>
                <a:gd name="T64" fmla="*/ 201 w 453"/>
                <a:gd name="T65" fmla="*/ 91 h 287"/>
                <a:gd name="T66" fmla="*/ 214 w 453"/>
                <a:gd name="T67" fmla="*/ 89 h 287"/>
                <a:gd name="T68" fmla="*/ 234 w 453"/>
                <a:gd name="T69" fmla="*/ 88 h 287"/>
                <a:gd name="T70" fmla="*/ 251 w 453"/>
                <a:gd name="T71" fmla="*/ 94 h 287"/>
                <a:gd name="T72" fmla="*/ 260 w 453"/>
                <a:gd name="T73" fmla="*/ 92 h 287"/>
                <a:gd name="T74" fmla="*/ 272 w 453"/>
                <a:gd name="T75" fmla="*/ 60 h 287"/>
                <a:gd name="T76" fmla="*/ 290 w 453"/>
                <a:gd name="T77" fmla="*/ 41 h 287"/>
                <a:gd name="T78" fmla="*/ 305 w 453"/>
                <a:gd name="T79" fmla="*/ 51 h 287"/>
                <a:gd name="T80" fmla="*/ 321 w 453"/>
                <a:gd name="T81" fmla="*/ 57 h 287"/>
                <a:gd name="T82" fmla="*/ 334 w 453"/>
                <a:gd name="T83" fmla="*/ 56 h 287"/>
                <a:gd name="T84" fmla="*/ 342 w 453"/>
                <a:gd name="T85" fmla="*/ 52 h 287"/>
                <a:gd name="T86" fmla="*/ 342 w 453"/>
                <a:gd name="T87" fmla="*/ 35 h 287"/>
                <a:gd name="T88" fmla="*/ 349 w 453"/>
                <a:gd name="T89" fmla="*/ 20 h 287"/>
                <a:gd name="T90" fmla="*/ 368 w 453"/>
                <a:gd name="T91" fmla="*/ 17 h 287"/>
                <a:gd name="T92" fmla="*/ 378 w 453"/>
                <a:gd name="T93" fmla="*/ 3 h 287"/>
                <a:gd name="T94" fmla="*/ 390 w 453"/>
                <a:gd name="T95" fmla="*/ 2 h 287"/>
                <a:gd name="T96" fmla="*/ 400 w 453"/>
                <a:gd name="T97" fmla="*/ 2 h 287"/>
                <a:gd name="T98" fmla="*/ 398 w 453"/>
                <a:gd name="T99" fmla="*/ 15 h 287"/>
                <a:gd name="T100" fmla="*/ 399 w 453"/>
                <a:gd name="T101" fmla="*/ 20 h 287"/>
                <a:gd name="T102" fmla="*/ 407 w 453"/>
                <a:gd name="T103" fmla="*/ 30 h 287"/>
                <a:gd name="T104" fmla="*/ 415 w 453"/>
                <a:gd name="T105" fmla="*/ 42 h 287"/>
                <a:gd name="T106" fmla="*/ 420 w 453"/>
                <a:gd name="T107" fmla="*/ 46 h 287"/>
                <a:gd name="T108" fmla="*/ 430 w 453"/>
                <a:gd name="T109" fmla="*/ 50 h 287"/>
                <a:gd name="T110" fmla="*/ 437 w 453"/>
                <a:gd name="T111" fmla="*/ 57 h 287"/>
                <a:gd name="T112" fmla="*/ 444 w 453"/>
                <a:gd name="T113" fmla="*/ 73 h 287"/>
                <a:gd name="T114" fmla="*/ 452 w 453"/>
                <a:gd name="T115" fmla="*/ 93 h 287"/>
                <a:gd name="T116" fmla="*/ 447 w 453"/>
                <a:gd name="T117" fmla="*/ 106 h 287"/>
                <a:gd name="T118" fmla="*/ 446 w 453"/>
                <a:gd name="T119" fmla="*/ 117 h 287"/>
                <a:gd name="T120" fmla="*/ 437 w 453"/>
                <a:gd name="T121" fmla="*/ 127 h 287"/>
                <a:gd name="T122" fmla="*/ 439 w 453"/>
                <a:gd name="T123" fmla="*/ 132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87"/>
                <a:gd name="T188" fmla="*/ 453 w 453"/>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87">
                  <a:moveTo>
                    <a:pt x="0" y="285"/>
                  </a:moveTo>
                  <a:lnTo>
                    <a:pt x="0" y="282"/>
                  </a:lnTo>
                  <a:lnTo>
                    <a:pt x="3" y="283"/>
                  </a:lnTo>
                  <a:lnTo>
                    <a:pt x="6" y="283"/>
                  </a:lnTo>
                  <a:lnTo>
                    <a:pt x="8" y="283"/>
                  </a:lnTo>
                  <a:lnTo>
                    <a:pt x="8" y="285"/>
                  </a:lnTo>
                  <a:lnTo>
                    <a:pt x="10" y="286"/>
                  </a:lnTo>
                  <a:lnTo>
                    <a:pt x="13" y="286"/>
                  </a:lnTo>
                  <a:lnTo>
                    <a:pt x="16" y="284"/>
                  </a:lnTo>
                  <a:lnTo>
                    <a:pt x="17" y="282"/>
                  </a:lnTo>
                  <a:lnTo>
                    <a:pt x="17" y="278"/>
                  </a:lnTo>
                  <a:lnTo>
                    <a:pt x="16" y="270"/>
                  </a:lnTo>
                  <a:lnTo>
                    <a:pt x="15" y="268"/>
                  </a:lnTo>
                  <a:lnTo>
                    <a:pt x="16" y="265"/>
                  </a:lnTo>
                  <a:lnTo>
                    <a:pt x="15" y="261"/>
                  </a:lnTo>
                  <a:lnTo>
                    <a:pt x="15" y="255"/>
                  </a:lnTo>
                  <a:lnTo>
                    <a:pt x="16" y="251"/>
                  </a:lnTo>
                  <a:lnTo>
                    <a:pt x="21" y="247"/>
                  </a:lnTo>
                  <a:lnTo>
                    <a:pt x="20" y="248"/>
                  </a:lnTo>
                  <a:lnTo>
                    <a:pt x="20" y="246"/>
                  </a:lnTo>
                  <a:lnTo>
                    <a:pt x="20" y="244"/>
                  </a:lnTo>
                  <a:lnTo>
                    <a:pt x="17" y="240"/>
                  </a:lnTo>
                  <a:lnTo>
                    <a:pt x="14" y="238"/>
                  </a:lnTo>
                  <a:lnTo>
                    <a:pt x="10" y="236"/>
                  </a:lnTo>
                  <a:lnTo>
                    <a:pt x="7" y="238"/>
                  </a:lnTo>
                  <a:lnTo>
                    <a:pt x="3" y="239"/>
                  </a:lnTo>
                  <a:lnTo>
                    <a:pt x="1" y="236"/>
                  </a:lnTo>
                  <a:lnTo>
                    <a:pt x="0" y="234"/>
                  </a:lnTo>
                  <a:lnTo>
                    <a:pt x="0" y="225"/>
                  </a:lnTo>
                  <a:lnTo>
                    <a:pt x="2" y="221"/>
                  </a:lnTo>
                  <a:lnTo>
                    <a:pt x="3" y="216"/>
                  </a:lnTo>
                  <a:lnTo>
                    <a:pt x="4" y="214"/>
                  </a:lnTo>
                  <a:lnTo>
                    <a:pt x="7" y="212"/>
                  </a:lnTo>
                  <a:lnTo>
                    <a:pt x="10" y="209"/>
                  </a:lnTo>
                  <a:lnTo>
                    <a:pt x="11" y="207"/>
                  </a:lnTo>
                  <a:lnTo>
                    <a:pt x="12" y="203"/>
                  </a:lnTo>
                  <a:lnTo>
                    <a:pt x="13" y="199"/>
                  </a:lnTo>
                  <a:lnTo>
                    <a:pt x="15" y="198"/>
                  </a:lnTo>
                  <a:lnTo>
                    <a:pt x="17" y="197"/>
                  </a:lnTo>
                  <a:lnTo>
                    <a:pt x="21" y="195"/>
                  </a:lnTo>
                  <a:lnTo>
                    <a:pt x="24" y="192"/>
                  </a:lnTo>
                  <a:lnTo>
                    <a:pt x="26" y="193"/>
                  </a:lnTo>
                  <a:lnTo>
                    <a:pt x="29" y="194"/>
                  </a:lnTo>
                  <a:lnTo>
                    <a:pt x="31" y="195"/>
                  </a:lnTo>
                  <a:lnTo>
                    <a:pt x="34" y="194"/>
                  </a:lnTo>
                  <a:lnTo>
                    <a:pt x="35" y="194"/>
                  </a:lnTo>
                  <a:lnTo>
                    <a:pt x="36" y="192"/>
                  </a:lnTo>
                  <a:lnTo>
                    <a:pt x="38" y="191"/>
                  </a:lnTo>
                  <a:lnTo>
                    <a:pt x="41" y="191"/>
                  </a:lnTo>
                  <a:lnTo>
                    <a:pt x="44" y="193"/>
                  </a:lnTo>
                  <a:lnTo>
                    <a:pt x="44" y="192"/>
                  </a:lnTo>
                  <a:lnTo>
                    <a:pt x="46" y="191"/>
                  </a:lnTo>
                  <a:lnTo>
                    <a:pt x="44" y="189"/>
                  </a:lnTo>
                  <a:lnTo>
                    <a:pt x="44" y="188"/>
                  </a:lnTo>
                  <a:lnTo>
                    <a:pt x="44" y="186"/>
                  </a:lnTo>
                  <a:lnTo>
                    <a:pt x="47" y="186"/>
                  </a:lnTo>
                  <a:lnTo>
                    <a:pt x="49" y="188"/>
                  </a:lnTo>
                  <a:lnTo>
                    <a:pt x="52" y="190"/>
                  </a:lnTo>
                  <a:lnTo>
                    <a:pt x="56" y="191"/>
                  </a:lnTo>
                  <a:lnTo>
                    <a:pt x="59" y="189"/>
                  </a:lnTo>
                  <a:lnTo>
                    <a:pt x="62" y="186"/>
                  </a:lnTo>
                  <a:lnTo>
                    <a:pt x="64" y="188"/>
                  </a:lnTo>
                  <a:lnTo>
                    <a:pt x="64" y="192"/>
                  </a:lnTo>
                  <a:lnTo>
                    <a:pt x="63" y="194"/>
                  </a:lnTo>
                  <a:lnTo>
                    <a:pt x="63" y="197"/>
                  </a:lnTo>
                  <a:lnTo>
                    <a:pt x="64" y="197"/>
                  </a:lnTo>
                  <a:lnTo>
                    <a:pt x="67" y="197"/>
                  </a:lnTo>
                  <a:lnTo>
                    <a:pt x="68" y="197"/>
                  </a:lnTo>
                  <a:lnTo>
                    <a:pt x="69" y="197"/>
                  </a:lnTo>
                  <a:lnTo>
                    <a:pt x="70" y="197"/>
                  </a:lnTo>
                  <a:lnTo>
                    <a:pt x="73" y="197"/>
                  </a:lnTo>
                  <a:lnTo>
                    <a:pt x="76" y="197"/>
                  </a:lnTo>
                  <a:lnTo>
                    <a:pt x="79" y="200"/>
                  </a:lnTo>
                  <a:lnTo>
                    <a:pt x="81" y="201"/>
                  </a:lnTo>
                  <a:lnTo>
                    <a:pt x="83" y="201"/>
                  </a:lnTo>
                  <a:lnTo>
                    <a:pt x="85" y="197"/>
                  </a:lnTo>
                  <a:lnTo>
                    <a:pt x="87" y="195"/>
                  </a:lnTo>
                  <a:lnTo>
                    <a:pt x="87" y="193"/>
                  </a:lnTo>
                  <a:lnTo>
                    <a:pt x="88" y="190"/>
                  </a:lnTo>
                  <a:lnTo>
                    <a:pt x="90" y="188"/>
                  </a:lnTo>
                  <a:lnTo>
                    <a:pt x="94" y="186"/>
                  </a:lnTo>
                  <a:lnTo>
                    <a:pt x="98" y="186"/>
                  </a:lnTo>
                  <a:lnTo>
                    <a:pt x="102" y="188"/>
                  </a:lnTo>
                  <a:lnTo>
                    <a:pt x="105" y="189"/>
                  </a:lnTo>
                  <a:lnTo>
                    <a:pt x="108" y="191"/>
                  </a:lnTo>
                  <a:lnTo>
                    <a:pt x="113" y="192"/>
                  </a:lnTo>
                  <a:lnTo>
                    <a:pt x="116" y="190"/>
                  </a:lnTo>
                  <a:lnTo>
                    <a:pt x="122" y="192"/>
                  </a:lnTo>
                  <a:lnTo>
                    <a:pt x="126" y="192"/>
                  </a:lnTo>
                  <a:lnTo>
                    <a:pt x="130" y="190"/>
                  </a:lnTo>
                  <a:lnTo>
                    <a:pt x="132" y="186"/>
                  </a:lnTo>
                  <a:lnTo>
                    <a:pt x="134" y="185"/>
                  </a:lnTo>
                  <a:lnTo>
                    <a:pt x="134" y="184"/>
                  </a:lnTo>
                  <a:lnTo>
                    <a:pt x="137" y="182"/>
                  </a:lnTo>
                  <a:lnTo>
                    <a:pt x="155" y="181"/>
                  </a:lnTo>
                  <a:lnTo>
                    <a:pt x="160" y="181"/>
                  </a:lnTo>
                  <a:lnTo>
                    <a:pt x="163" y="181"/>
                  </a:lnTo>
                  <a:lnTo>
                    <a:pt x="170" y="179"/>
                  </a:lnTo>
                  <a:lnTo>
                    <a:pt x="174" y="179"/>
                  </a:lnTo>
                  <a:lnTo>
                    <a:pt x="180" y="179"/>
                  </a:lnTo>
                  <a:lnTo>
                    <a:pt x="181" y="177"/>
                  </a:lnTo>
                  <a:lnTo>
                    <a:pt x="182" y="175"/>
                  </a:lnTo>
                  <a:lnTo>
                    <a:pt x="184" y="169"/>
                  </a:lnTo>
                  <a:lnTo>
                    <a:pt x="184" y="162"/>
                  </a:lnTo>
                  <a:lnTo>
                    <a:pt x="184" y="159"/>
                  </a:lnTo>
                  <a:lnTo>
                    <a:pt x="185" y="157"/>
                  </a:lnTo>
                  <a:lnTo>
                    <a:pt x="187" y="154"/>
                  </a:lnTo>
                  <a:lnTo>
                    <a:pt x="190" y="154"/>
                  </a:lnTo>
                  <a:lnTo>
                    <a:pt x="193" y="155"/>
                  </a:lnTo>
                  <a:lnTo>
                    <a:pt x="194" y="154"/>
                  </a:lnTo>
                  <a:lnTo>
                    <a:pt x="193" y="152"/>
                  </a:lnTo>
                  <a:lnTo>
                    <a:pt x="193" y="150"/>
                  </a:lnTo>
                  <a:lnTo>
                    <a:pt x="195" y="149"/>
                  </a:lnTo>
                  <a:lnTo>
                    <a:pt x="197" y="149"/>
                  </a:lnTo>
                  <a:lnTo>
                    <a:pt x="201" y="149"/>
                  </a:lnTo>
                  <a:lnTo>
                    <a:pt x="203" y="148"/>
                  </a:lnTo>
                  <a:lnTo>
                    <a:pt x="203" y="147"/>
                  </a:lnTo>
                  <a:lnTo>
                    <a:pt x="203" y="143"/>
                  </a:lnTo>
                  <a:lnTo>
                    <a:pt x="204" y="139"/>
                  </a:lnTo>
                  <a:lnTo>
                    <a:pt x="204" y="135"/>
                  </a:lnTo>
                  <a:lnTo>
                    <a:pt x="203" y="130"/>
                  </a:lnTo>
                  <a:lnTo>
                    <a:pt x="203" y="121"/>
                  </a:lnTo>
                  <a:lnTo>
                    <a:pt x="203" y="115"/>
                  </a:lnTo>
                  <a:lnTo>
                    <a:pt x="203" y="110"/>
                  </a:lnTo>
                  <a:lnTo>
                    <a:pt x="204" y="107"/>
                  </a:lnTo>
                  <a:lnTo>
                    <a:pt x="205" y="102"/>
                  </a:lnTo>
                  <a:lnTo>
                    <a:pt x="206" y="100"/>
                  </a:lnTo>
                  <a:lnTo>
                    <a:pt x="205" y="98"/>
                  </a:lnTo>
                  <a:lnTo>
                    <a:pt x="203" y="96"/>
                  </a:lnTo>
                  <a:lnTo>
                    <a:pt x="202" y="95"/>
                  </a:lnTo>
                  <a:lnTo>
                    <a:pt x="200" y="93"/>
                  </a:lnTo>
                  <a:lnTo>
                    <a:pt x="201" y="91"/>
                  </a:lnTo>
                  <a:lnTo>
                    <a:pt x="202" y="89"/>
                  </a:lnTo>
                  <a:lnTo>
                    <a:pt x="204" y="88"/>
                  </a:lnTo>
                  <a:lnTo>
                    <a:pt x="208" y="88"/>
                  </a:lnTo>
                  <a:lnTo>
                    <a:pt x="214" y="89"/>
                  </a:lnTo>
                  <a:lnTo>
                    <a:pt x="218" y="90"/>
                  </a:lnTo>
                  <a:lnTo>
                    <a:pt x="225" y="89"/>
                  </a:lnTo>
                  <a:lnTo>
                    <a:pt x="228" y="88"/>
                  </a:lnTo>
                  <a:lnTo>
                    <a:pt x="234" y="88"/>
                  </a:lnTo>
                  <a:lnTo>
                    <a:pt x="243" y="89"/>
                  </a:lnTo>
                  <a:lnTo>
                    <a:pt x="246" y="90"/>
                  </a:lnTo>
                  <a:lnTo>
                    <a:pt x="248" y="91"/>
                  </a:lnTo>
                  <a:lnTo>
                    <a:pt x="251" y="94"/>
                  </a:lnTo>
                  <a:lnTo>
                    <a:pt x="255" y="97"/>
                  </a:lnTo>
                  <a:lnTo>
                    <a:pt x="257" y="97"/>
                  </a:lnTo>
                  <a:lnTo>
                    <a:pt x="259" y="97"/>
                  </a:lnTo>
                  <a:lnTo>
                    <a:pt x="260" y="92"/>
                  </a:lnTo>
                  <a:lnTo>
                    <a:pt x="259" y="89"/>
                  </a:lnTo>
                  <a:lnTo>
                    <a:pt x="257" y="85"/>
                  </a:lnTo>
                  <a:lnTo>
                    <a:pt x="257" y="83"/>
                  </a:lnTo>
                  <a:lnTo>
                    <a:pt x="272" y="60"/>
                  </a:lnTo>
                  <a:lnTo>
                    <a:pt x="274" y="57"/>
                  </a:lnTo>
                  <a:lnTo>
                    <a:pt x="284" y="42"/>
                  </a:lnTo>
                  <a:lnTo>
                    <a:pt x="287" y="40"/>
                  </a:lnTo>
                  <a:lnTo>
                    <a:pt x="290" y="41"/>
                  </a:lnTo>
                  <a:lnTo>
                    <a:pt x="296" y="46"/>
                  </a:lnTo>
                  <a:lnTo>
                    <a:pt x="298" y="48"/>
                  </a:lnTo>
                  <a:lnTo>
                    <a:pt x="299" y="50"/>
                  </a:lnTo>
                  <a:lnTo>
                    <a:pt x="305" y="51"/>
                  </a:lnTo>
                  <a:lnTo>
                    <a:pt x="308" y="52"/>
                  </a:lnTo>
                  <a:lnTo>
                    <a:pt x="313" y="54"/>
                  </a:lnTo>
                  <a:lnTo>
                    <a:pt x="317" y="56"/>
                  </a:lnTo>
                  <a:lnTo>
                    <a:pt x="321" y="57"/>
                  </a:lnTo>
                  <a:lnTo>
                    <a:pt x="325" y="58"/>
                  </a:lnTo>
                  <a:lnTo>
                    <a:pt x="328" y="58"/>
                  </a:lnTo>
                  <a:lnTo>
                    <a:pt x="331" y="56"/>
                  </a:lnTo>
                  <a:lnTo>
                    <a:pt x="334" y="56"/>
                  </a:lnTo>
                  <a:lnTo>
                    <a:pt x="336" y="57"/>
                  </a:lnTo>
                  <a:lnTo>
                    <a:pt x="338" y="56"/>
                  </a:lnTo>
                  <a:lnTo>
                    <a:pt x="340" y="55"/>
                  </a:lnTo>
                  <a:lnTo>
                    <a:pt x="342" y="52"/>
                  </a:lnTo>
                  <a:lnTo>
                    <a:pt x="342" y="49"/>
                  </a:lnTo>
                  <a:lnTo>
                    <a:pt x="342" y="45"/>
                  </a:lnTo>
                  <a:lnTo>
                    <a:pt x="342" y="42"/>
                  </a:lnTo>
                  <a:lnTo>
                    <a:pt x="342" y="35"/>
                  </a:lnTo>
                  <a:lnTo>
                    <a:pt x="343" y="30"/>
                  </a:lnTo>
                  <a:lnTo>
                    <a:pt x="344" y="26"/>
                  </a:lnTo>
                  <a:lnTo>
                    <a:pt x="349" y="20"/>
                  </a:lnTo>
                  <a:lnTo>
                    <a:pt x="351" y="18"/>
                  </a:lnTo>
                  <a:lnTo>
                    <a:pt x="357" y="18"/>
                  </a:lnTo>
                  <a:lnTo>
                    <a:pt x="363" y="18"/>
                  </a:lnTo>
                  <a:lnTo>
                    <a:pt x="368" y="17"/>
                  </a:lnTo>
                  <a:lnTo>
                    <a:pt x="372" y="14"/>
                  </a:lnTo>
                  <a:lnTo>
                    <a:pt x="376" y="10"/>
                  </a:lnTo>
                  <a:lnTo>
                    <a:pt x="377" y="6"/>
                  </a:lnTo>
                  <a:lnTo>
                    <a:pt x="378" y="3"/>
                  </a:lnTo>
                  <a:lnTo>
                    <a:pt x="379" y="1"/>
                  </a:lnTo>
                  <a:lnTo>
                    <a:pt x="383" y="0"/>
                  </a:lnTo>
                  <a:lnTo>
                    <a:pt x="389" y="2"/>
                  </a:lnTo>
                  <a:lnTo>
                    <a:pt x="390" y="2"/>
                  </a:lnTo>
                  <a:lnTo>
                    <a:pt x="392" y="3"/>
                  </a:lnTo>
                  <a:lnTo>
                    <a:pt x="396" y="2"/>
                  </a:lnTo>
                  <a:lnTo>
                    <a:pt x="399" y="2"/>
                  </a:lnTo>
                  <a:lnTo>
                    <a:pt x="400" y="2"/>
                  </a:lnTo>
                  <a:lnTo>
                    <a:pt x="400" y="7"/>
                  </a:lnTo>
                  <a:lnTo>
                    <a:pt x="398" y="9"/>
                  </a:lnTo>
                  <a:lnTo>
                    <a:pt x="396" y="11"/>
                  </a:lnTo>
                  <a:lnTo>
                    <a:pt x="398" y="15"/>
                  </a:lnTo>
                  <a:lnTo>
                    <a:pt x="400" y="18"/>
                  </a:lnTo>
                  <a:lnTo>
                    <a:pt x="402" y="18"/>
                  </a:lnTo>
                  <a:lnTo>
                    <a:pt x="400" y="20"/>
                  </a:lnTo>
                  <a:lnTo>
                    <a:pt x="399" y="20"/>
                  </a:lnTo>
                  <a:lnTo>
                    <a:pt x="400" y="24"/>
                  </a:lnTo>
                  <a:lnTo>
                    <a:pt x="403" y="26"/>
                  </a:lnTo>
                  <a:lnTo>
                    <a:pt x="406" y="30"/>
                  </a:lnTo>
                  <a:lnTo>
                    <a:pt x="407" y="30"/>
                  </a:lnTo>
                  <a:lnTo>
                    <a:pt x="408" y="34"/>
                  </a:lnTo>
                  <a:lnTo>
                    <a:pt x="410" y="37"/>
                  </a:lnTo>
                  <a:lnTo>
                    <a:pt x="413" y="40"/>
                  </a:lnTo>
                  <a:lnTo>
                    <a:pt x="415" y="42"/>
                  </a:lnTo>
                  <a:lnTo>
                    <a:pt x="416" y="44"/>
                  </a:lnTo>
                  <a:lnTo>
                    <a:pt x="417" y="46"/>
                  </a:lnTo>
                  <a:lnTo>
                    <a:pt x="419" y="46"/>
                  </a:lnTo>
                  <a:lnTo>
                    <a:pt x="420" y="46"/>
                  </a:lnTo>
                  <a:lnTo>
                    <a:pt x="423" y="46"/>
                  </a:lnTo>
                  <a:lnTo>
                    <a:pt x="427" y="46"/>
                  </a:lnTo>
                  <a:lnTo>
                    <a:pt x="428" y="47"/>
                  </a:lnTo>
                  <a:lnTo>
                    <a:pt x="430" y="50"/>
                  </a:lnTo>
                  <a:lnTo>
                    <a:pt x="431" y="53"/>
                  </a:lnTo>
                  <a:lnTo>
                    <a:pt x="434" y="54"/>
                  </a:lnTo>
                  <a:lnTo>
                    <a:pt x="437" y="54"/>
                  </a:lnTo>
                  <a:lnTo>
                    <a:pt x="437" y="57"/>
                  </a:lnTo>
                  <a:lnTo>
                    <a:pt x="439" y="60"/>
                  </a:lnTo>
                  <a:lnTo>
                    <a:pt x="443" y="62"/>
                  </a:lnTo>
                  <a:lnTo>
                    <a:pt x="443" y="68"/>
                  </a:lnTo>
                  <a:lnTo>
                    <a:pt x="444" y="73"/>
                  </a:lnTo>
                  <a:lnTo>
                    <a:pt x="445" y="78"/>
                  </a:lnTo>
                  <a:lnTo>
                    <a:pt x="448" y="84"/>
                  </a:lnTo>
                  <a:lnTo>
                    <a:pt x="451" y="88"/>
                  </a:lnTo>
                  <a:lnTo>
                    <a:pt x="452" y="93"/>
                  </a:lnTo>
                  <a:lnTo>
                    <a:pt x="451" y="97"/>
                  </a:lnTo>
                  <a:lnTo>
                    <a:pt x="451" y="99"/>
                  </a:lnTo>
                  <a:lnTo>
                    <a:pt x="450" y="102"/>
                  </a:lnTo>
                  <a:lnTo>
                    <a:pt x="447" y="106"/>
                  </a:lnTo>
                  <a:lnTo>
                    <a:pt x="446" y="108"/>
                  </a:lnTo>
                  <a:lnTo>
                    <a:pt x="447" y="111"/>
                  </a:lnTo>
                  <a:lnTo>
                    <a:pt x="447" y="115"/>
                  </a:lnTo>
                  <a:lnTo>
                    <a:pt x="446" y="117"/>
                  </a:lnTo>
                  <a:lnTo>
                    <a:pt x="442" y="120"/>
                  </a:lnTo>
                  <a:lnTo>
                    <a:pt x="440" y="123"/>
                  </a:lnTo>
                  <a:lnTo>
                    <a:pt x="437" y="125"/>
                  </a:lnTo>
                  <a:lnTo>
                    <a:pt x="437" y="127"/>
                  </a:lnTo>
                  <a:lnTo>
                    <a:pt x="437" y="128"/>
                  </a:lnTo>
                  <a:lnTo>
                    <a:pt x="437" y="130"/>
                  </a:lnTo>
                  <a:lnTo>
                    <a:pt x="439" y="132"/>
                  </a:lnTo>
                  <a:lnTo>
                    <a:pt x="439" y="135"/>
                  </a:lnTo>
                  <a:lnTo>
                    <a:pt x="439" y="138"/>
                  </a:lnTo>
                  <a:lnTo>
                    <a:pt x="439" y="139"/>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5" name="Freeform 219">
              <a:extLst>
                <a:ext uri="{FF2B5EF4-FFF2-40B4-BE49-F238E27FC236}">
                  <a16:creationId xmlns:a16="http://schemas.microsoft.com/office/drawing/2014/main" id="{324634F9-2FFF-4ADE-9C89-8A475E294061}"/>
                </a:ext>
              </a:extLst>
            </p:cNvPr>
            <p:cNvSpPr>
              <a:spLocks/>
            </p:cNvSpPr>
            <p:nvPr/>
          </p:nvSpPr>
          <p:spPr bwMode="auto">
            <a:xfrm>
              <a:off x="2203" y="1708"/>
              <a:ext cx="552" cy="292"/>
            </a:xfrm>
            <a:custGeom>
              <a:avLst/>
              <a:gdLst>
                <a:gd name="T0" fmla="*/ 445 w 552"/>
                <a:gd name="T1" fmla="*/ 4 h 292"/>
                <a:gd name="T2" fmla="*/ 458 w 552"/>
                <a:gd name="T3" fmla="*/ 10 h 292"/>
                <a:gd name="T4" fmla="*/ 479 w 552"/>
                <a:gd name="T5" fmla="*/ 14 h 292"/>
                <a:gd name="T6" fmla="*/ 507 w 552"/>
                <a:gd name="T7" fmla="*/ 28 h 292"/>
                <a:gd name="T8" fmla="*/ 518 w 552"/>
                <a:gd name="T9" fmla="*/ 42 h 292"/>
                <a:gd name="T10" fmla="*/ 532 w 552"/>
                <a:gd name="T11" fmla="*/ 51 h 292"/>
                <a:gd name="T12" fmla="*/ 540 w 552"/>
                <a:gd name="T13" fmla="*/ 74 h 292"/>
                <a:gd name="T14" fmla="*/ 550 w 552"/>
                <a:gd name="T15" fmla="*/ 95 h 292"/>
                <a:gd name="T16" fmla="*/ 543 w 552"/>
                <a:gd name="T17" fmla="*/ 111 h 292"/>
                <a:gd name="T18" fmla="*/ 535 w 552"/>
                <a:gd name="T19" fmla="*/ 126 h 292"/>
                <a:gd name="T20" fmla="*/ 511 w 552"/>
                <a:gd name="T21" fmla="*/ 128 h 292"/>
                <a:gd name="T22" fmla="*/ 494 w 552"/>
                <a:gd name="T23" fmla="*/ 140 h 292"/>
                <a:gd name="T24" fmla="*/ 479 w 552"/>
                <a:gd name="T25" fmla="*/ 152 h 292"/>
                <a:gd name="T26" fmla="*/ 463 w 552"/>
                <a:gd name="T27" fmla="*/ 161 h 292"/>
                <a:gd name="T28" fmla="*/ 452 w 552"/>
                <a:gd name="T29" fmla="*/ 176 h 292"/>
                <a:gd name="T30" fmla="*/ 453 w 552"/>
                <a:gd name="T31" fmla="*/ 202 h 292"/>
                <a:gd name="T32" fmla="*/ 437 w 552"/>
                <a:gd name="T33" fmla="*/ 203 h 292"/>
                <a:gd name="T34" fmla="*/ 404 w 552"/>
                <a:gd name="T35" fmla="*/ 209 h 292"/>
                <a:gd name="T36" fmla="*/ 390 w 552"/>
                <a:gd name="T37" fmla="*/ 211 h 292"/>
                <a:gd name="T38" fmla="*/ 384 w 552"/>
                <a:gd name="T39" fmla="*/ 225 h 292"/>
                <a:gd name="T40" fmla="*/ 388 w 552"/>
                <a:gd name="T41" fmla="*/ 238 h 292"/>
                <a:gd name="T42" fmla="*/ 400 w 552"/>
                <a:gd name="T43" fmla="*/ 252 h 292"/>
                <a:gd name="T44" fmla="*/ 397 w 552"/>
                <a:gd name="T45" fmla="*/ 261 h 292"/>
                <a:gd name="T46" fmla="*/ 383 w 552"/>
                <a:gd name="T47" fmla="*/ 272 h 292"/>
                <a:gd name="T48" fmla="*/ 391 w 552"/>
                <a:gd name="T49" fmla="*/ 278 h 292"/>
                <a:gd name="T50" fmla="*/ 392 w 552"/>
                <a:gd name="T51" fmla="*/ 288 h 292"/>
                <a:gd name="T52" fmla="*/ 377 w 552"/>
                <a:gd name="T53" fmla="*/ 287 h 292"/>
                <a:gd name="T54" fmla="*/ 362 w 552"/>
                <a:gd name="T55" fmla="*/ 285 h 292"/>
                <a:gd name="T56" fmla="*/ 350 w 552"/>
                <a:gd name="T57" fmla="*/ 282 h 292"/>
                <a:gd name="T58" fmla="*/ 337 w 552"/>
                <a:gd name="T59" fmla="*/ 272 h 292"/>
                <a:gd name="T60" fmla="*/ 317 w 552"/>
                <a:gd name="T61" fmla="*/ 264 h 292"/>
                <a:gd name="T62" fmla="*/ 302 w 552"/>
                <a:gd name="T63" fmla="*/ 260 h 292"/>
                <a:gd name="T64" fmla="*/ 288 w 552"/>
                <a:gd name="T65" fmla="*/ 263 h 292"/>
                <a:gd name="T66" fmla="*/ 271 w 552"/>
                <a:gd name="T67" fmla="*/ 263 h 292"/>
                <a:gd name="T68" fmla="*/ 252 w 552"/>
                <a:gd name="T69" fmla="*/ 274 h 292"/>
                <a:gd name="T70" fmla="*/ 242 w 552"/>
                <a:gd name="T71" fmla="*/ 271 h 292"/>
                <a:gd name="T72" fmla="*/ 225 w 552"/>
                <a:gd name="T73" fmla="*/ 272 h 292"/>
                <a:gd name="T74" fmla="*/ 213 w 552"/>
                <a:gd name="T75" fmla="*/ 272 h 292"/>
                <a:gd name="T76" fmla="*/ 200 w 552"/>
                <a:gd name="T77" fmla="*/ 272 h 292"/>
                <a:gd name="T78" fmla="*/ 186 w 552"/>
                <a:gd name="T79" fmla="*/ 265 h 292"/>
                <a:gd name="T80" fmla="*/ 181 w 552"/>
                <a:gd name="T81" fmla="*/ 256 h 292"/>
                <a:gd name="T82" fmla="*/ 169 w 552"/>
                <a:gd name="T83" fmla="*/ 254 h 292"/>
                <a:gd name="T84" fmla="*/ 158 w 552"/>
                <a:gd name="T85" fmla="*/ 260 h 292"/>
                <a:gd name="T86" fmla="*/ 145 w 552"/>
                <a:gd name="T87" fmla="*/ 257 h 292"/>
                <a:gd name="T88" fmla="*/ 141 w 552"/>
                <a:gd name="T89" fmla="*/ 253 h 292"/>
                <a:gd name="T90" fmla="*/ 127 w 552"/>
                <a:gd name="T91" fmla="*/ 251 h 292"/>
                <a:gd name="T92" fmla="*/ 118 w 552"/>
                <a:gd name="T93" fmla="*/ 249 h 292"/>
                <a:gd name="T94" fmla="*/ 105 w 552"/>
                <a:gd name="T95" fmla="*/ 261 h 292"/>
                <a:gd name="T96" fmla="*/ 95 w 552"/>
                <a:gd name="T97" fmla="*/ 272 h 292"/>
                <a:gd name="T98" fmla="*/ 77 w 552"/>
                <a:gd name="T99" fmla="*/ 269 h 292"/>
                <a:gd name="T100" fmla="*/ 62 w 552"/>
                <a:gd name="T101" fmla="*/ 233 h 292"/>
                <a:gd name="T102" fmla="*/ 65 w 552"/>
                <a:gd name="T103" fmla="*/ 225 h 292"/>
                <a:gd name="T104" fmla="*/ 54 w 552"/>
                <a:gd name="T105" fmla="*/ 222 h 292"/>
                <a:gd name="T106" fmla="*/ 43 w 552"/>
                <a:gd name="T107" fmla="*/ 214 h 292"/>
                <a:gd name="T108" fmla="*/ 35 w 552"/>
                <a:gd name="T109" fmla="*/ 204 h 292"/>
                <a:gd name="T110" fmla="*/ 28 w 552"/>
                <a:gd name="T111" fmla="*/ 200 h 292"/>
                <a:gd name="T112" fmla="*/ 23 w 552"/>
                <a:gd name="T113" fmla="*/ 194 h 292"/>
                <a:gd name="T114" fmla="*/ 26 w 552"/>
                <a:gd name="T115" fmla="*/ 183 h 292"/>
                <a:gd name="T116" fmla="*/ 23 w 552"/>
                <a:gd name="T117" fmla="*/ 168 h 292"/>
                <a:gd name="T118" fmla="*/ 17 w 552"/>
                <a:gd name="T119" fmla="*/ 158 h 292"/>
                <a:gd name="T120" fmla="*/ 7 w 552"/>
                <a:gd name="T121" fmla="*/ 152 h 292"/>
                <a:gd name="T122" fmla="*/ 0 w 552"/>
                <a:gd name="T123" fmla="*/ 148 h 2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2"/>
                <a:gd name="T187" fmla="*/ 0 h 292"/>
                <a:gd name="T188" fmla="*/ 552 w 552"/>
                <a:gd name="T189" fmla="*/ 292 h 2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2" h="292">
                  <a:moveTo>
                    <a:pt x="439" y="0"/>
                  </a:moveTo>
                  <a:lnTo>
                    <a:pt x="440" y="1"/>
                  </a:lnTo>
                  <a:lnTo>
                    <a:pt x="442" y="1"/>
                  </a:lnTo>
                  <a:lnTo>
                    <a:pt x="444" y="2"/>
                  </a:lnTo>
                  <a:lnTo>
                    <a:pt x="445" y="4"/>
                  </a:lnTo>
                  <a:lnTo>
                    <a:pt x="448" y="6"/>
                  </a:lnTo>
                  <a:lnTo>
                    <a:pt x="450" y="6"/>
                  </a:lnTo>
                  <a:lnTo>
                    <a:pt x="452" y="8"/>
                  </a:lnTo>
                  <a:lnTo>
                    <a:pt x="455" y="9"/>
                  </a:lnTo>
                  <a:lnTo>
                    <a:pt x="458" y="10"/>
                  </a:lnTo>
                  <a:lnTo>
                    <a:pt x="463" y="10"/>
                  </a:lnTo>
                  <a:lnTo>
                    <a:pt x="467" y="12"/>
                  </a:lnTo>
                  <a:lnTo>
                    <a:pt x="470" y="13"/>
                  </a:lnTo>
                  <a:lnTo>
                    <a:pt x="476" y="14"/>
                  </a:lnTo>
                  <a:lnTo>
                    <a:pt x="479" y="14"/>
                  </a:lnTo>
                  <a:lnTo>
                    <a:pt x="486" y="15"/>
                  </a:lnTo>
                  <a:lnTo>
                    <a:pt x="491" y="18"/>
                  </a:lnTo>
                  <a:lnTo>
                    <a:pt x="497" y="21"/>
                  </a:lnTo>
                  <a:lnTo>
                    <a:pt x="503" y="24"/>
                  </a:lnTo>
                  <a:lnTo>
                    <a:pt x="507" y="28"/>
                  </a:lnTo>
                  <a:lnTo>
                    <a:pt x="511" y="31"/>
                  </a:lnTo>
                  <a:lnTo>
                    <a:pt x="512" y="35"/>
                  </a:lnTo>
                  <a:lnTo>
                    <a:pt x="512" y="36"/>
                  </a:lnTo>
                  <a:lnTo>
                    <a:pt x="515" y="37"/>
                  </a:lnTo>
                  <a:lnTo>
                    <a:pt x="518" y="42"/>
                  </a:lnTo>
                  <a:lnTo>
                    <a:pt x="519" y="42"/>
                  </a:lnTo>
                  <a:lnTo>
                    <a:pt x="524" y="47"/>
                  </a:lnTo>
                  <a:lnTo>
                    <a:pt x="533" y="46"/>
                  </a:lnTo>
                  <a:lnTo>
                    <a:pt x="535" y="48"/>
                  </a:lnTo>
                  <a:lnTo>
                    <a:pt x="532" y="51"/>
                  </a:lnTo>
                  <a:lnTo>
                    <a:pt x="530" y="55"/>
                  </a:lnTo>
                  <a:lnTo>
                    <a:pt x="532" y="55"/>
                  </a:lnTo>
                  <a:lnTo>
                    <a:pt x="536" y="56"/>
                  </a:lnTo>
                  <a:lnTo>
                    <a:pt x="540" y="71"/>
                  </a:lnTo>
                  <a:lnTo>
                    <a:pt x="540" y="74"/>
                  </a:lnTo>
                  <a:lnTo>
                    <a:pt x="540" y="79"/>
                  </a:lnTo>
                  <a:lnTo>
                    <a:pt x="541" y="82"/>
                  </a:lnTo>
                  <a:lnTo>
                    <a:pt x="550" y="93"/>
                  </a:lnTo>
                  <a:lnTo>
                    <a:pt x="550" y="94"/>
                  </a:lnTo>
                  <a:lnTo>
                    <a:pt x="550" y="95"/>
                  </a:lnTo>
                  <a:lnTo>
                    <a:pt x="551" y="99"/>
                  </a:lnTo>
                  <a:lnTo>
                    <a:pt x="546" y="101"/>
                  </a:lnTo>
                  <a:lnTo>
                    <a:pt x="543" y="103"/>
                  </a:lnTo>
                  <a:lnTo>
                    <a:pt x="541" y="109"/>
                  </a:lnTo>
                  <a:lnTo>
                    <a:pt x="543" y="111"/>
                  </a:lnTo>
                  <a:lnTo>
                    <a:pt x="541" y="115"/>
                  </a:lnTo>
                  <a:lnTo>
                    <a:pt x="541" y="118"/>
                  </a:lnTo>
                  <a:lnTo>
                    <a:pt x="541" y="121"/>
                  </a:lnTo>
                  <a:lnTo>
                    <a:pt x="538" y="124"/>
                  </a:lnTo>
                  <a:lnTo>
                    <a:pt x="535" y="126"/>
                  </a:lnTo>
                  <a:lnTo>
                    <a:pt x="529" y="126"/>
                  </a:lnTo>
                  <a:lnTo>
                    <a:pt x="526" y="126"/>
                  </a:lnTo>
                  <a:lnTo>
                    <a:pt x="517" y="126"/>
                  </a:lnTo>
                  <a:lnTo>
                    <a:pt x="514" y="127"/>
                  </a:lnTo>
                  <a:lnTo>
                    <a:pt x="511" y="128"/>
                  </a:lnTo>
                  <a:lnTo>
                    <a:pt x="508" y="129"/>
                  </a:lnTo>
                  <a:lnTo>
                    <a:pt x="504" y="132"/>
                  </a:lnTo>
                  <a:lnTo>
                    <a:pt x="501" y="134"/>
                  </a:lnTo>
                  <a:lnTo>
                    <a:pt x="498" y="137"/>
                  </a:lnTo>
                  <a:lnTo>
                    <a:pt x="494" y="140"/>
                  </a:lnTo>
                  <a:lnTo>
                    <a:pt x="490" y="142"/>
                  </a:lnTo>
                  <a:lnTo>
                    <a:pt x="487" y="144"/>
                  </a:lnTo>
                  <a:lnTo>
                    <a:pt x="481" y="149"/>
                  </a:lnTo>
                  <a:lnTo>
                    <a:pt x="479" y="150"/>
                  </a:lnTo>
                  <a:lnTo>
                    <a:pt x="479" y="152"/>
                  </a:lnTo>
                  <a:lnTo>
                    <a:pt x="479" y="156"/>
                  </a:lnTo>
                  <a:lnTo>
                    <a:pt x="474" y="159"/>
                  </a:lnTo>
                  <a:lnTo>
                    <a:pt x="470" y="163"/>
                  </a:lnTo>
                  <a:lnTo>
                    <a:pt x="467" y="163"/>
                  </a:lnTo>
                  <a:lnTo>
                    <a:pt x="463" y="161"/>
                  </a:lnTo>
                  <a:lnTo>
                    <a:pt x="459" y="161"/>
                  </a:lnTo>
                  <a:lnTo>
                    <a:pt x="459" y="165"/>
                  </a:lnTo>
                  <a:lnTo>
                    <a:pt x="457" y="169"/>
                  </a:lnTo>
                  <a:lnTo>
                    <a:pt x="456" y="171"/>
                  </a:lnTo>
                  <a:lnTo>
                    <a:pt x="452" y="176"/>
                  </a:lnTo>
                  <a:lnTo>
                    <a:pt x="452" y="182"/>
                  </a:lnTo>
                  <a:lnTo>
                    <a:pt x="453" y="191"/>
                  </a:lnTo>
                  <a:lnTo>
                    <a:pt x="454" y="192"/>
                  </a:lnTo>
                  <a:lnTo>
                    <a:pt x="454" y="196"/>
                  </a:lnTo>
                  <a:lnTo>
                    <a:pt x="453" y="202"/>
                  </a:lnTo>
                  <a:lnTo>
                    <a:pt x="452" y="202"/>
                  </a:lnTo>
                  <a:lnTo>
                    <a:pt x="449" y="202"/>
                  </a:lnTo>
                  <a:lnTo>
                    <a:pt x="444" y="202"/>
                  </a:lnTo>
                  <a:lnTo>
                    <a:pt x="441" y="203"/>
                  </a:lnTo>
                  <a:lnTo>
                    <a:pt x="437" y="203"/>
                  </a:lnTo>
                  <a:lnTo>
                    <a:pt x="432" y="204"/>
                  </a:lnTo>
                  <a:lnTo>
                    <a:pt x="423" y="206"/>
                  </a:lnTo>
                  <a:lnTo>
                    <a:pt x="415" y="206"/>
                  </a:lnTo>
                  <a:lnTo>
                    <a:pt x="409" y="207"/>
                  </a:lnTo>
                  <a:lnTo>
                    <a:pt x="404" y="209"/>
                  </a:lnTo>
                  <a:lnTo>
                    <a:pt x="400" y="207"/>
                  </a:lnTo>
                  <a:lnTo>
                    <a:pt x="397" y="207"/>
                  </a:lnTo>
                  <a:lnTo>
                    <a:pt x="395" y="206"/>
                  </a:lnTo>
                  <a:lnTo>
                    <a:pt x="394" y="209"/>
                  </a:lnTo>
                  <a:lnTo>
                    <a:pt x="390" y="211"/>
                  </a:lnTo>
                  <a:lnTo>
                    <a:pt x="386" y="213"/>
                  </a:lnTo>
                  <a:lnTo>
                    <a:pt x="383" y="213"/>
                  </a:lnTo>
                  <a:lnTo>
                    <a:pt x="381" y="214"/>
                  </a:lnTo>
                  <a:lnTo>
                    <a:pt x="383" y="221"/>
                  </a:lnTo>
                  <a:lnTo>
                    <a:pt x="384" y="225"/>
                  </a:lnTo>
                  <a:lnTo>
                    <a:pt x="385" y="228"/>
                  </a:lnTo>
                  <a:lnTo>
                    <a:pt x="384" y="231"/>
                  </a:lnTo>
                  <a:lnTo>
                    <a:pt x="383" y="233"/>
                  </a:lnTo>
                  <a:lnTo>
                    <a:pt x="385" y="235"/>
                  </a:lnTo>
                  <a:lnTo>
                    <a:pt x="388" y="238"/>
                  </a:lnTo>
                  <a:lnTo>
                    <a:pt x="391" y="241"/>
                  </a:lnTo>
                  <a:lnTo>
                    <a:pt x="395" y="245"/>
                  </a:lnTo>
                  <a:lnTo>
                    <a:pt x="397" y="246"/>
                  </a:lnTo>
                  <a:lnTo>
                    <a:pt x="398" y="249"/>
                  </a:lnTo>
                  <a:lnTo>
                    <a:pt x="400" y="252"/>
                  </a:lnTo>
                  <a:lnTo>
                    <a:pt x="400" y="256"/>
                  </a:lnTo>
                  <a:lnTo>
                    <a:pt x="401" y="257"/>
                  </a:lnTo>
                  <a:lnTo>
                    <a:pt x="401" y="260"/>
                  </a:lnTo>
                  <a:lnTo>
                    <a:pt x="400" y="261"/>
                  </a:lnTo>
                  <a:lnTo>
                    <a:pt x="397" y="261"/>
                  </a:lnTo>
                  <a:lnTo>
                    <a:pt x="394" y="263"/>
                  </a:lnTo>
                  <a:lnTo>
                    <a:pt x="390" y="263"/>
                  </a:lnTo>
                  <a:lnTo>
                    <a:pt x="387" y="265"/>
                  </a:lnTo>
                  <a:lnTo>
                    <a:pt x="384" y="268"/>
                  </a:lnTo>
                  <a:lnTo>
                    <a:pt x="383" y="272"/>
                  </a:lnTo>
                  <a:lnTo>
                    <a:pt x="383" y="276"/>
                  </a:lnTo>
                  <a:lnTo>
                    <a:pt x="383" y="278"/>
                  </a:lnTo>
                  <a:lnTo>
                    <a:pt x="386" y="278"/>
                  </a:lnTo>
                  <a:lnTo>
                    <a:pt x="389" y="278"/>
                  </a:lnTo>
                  <a:lnTo>
                    <a:pt x="391" y="278"/>
                  </a:lnTo>
                  <a:lnTo>
                    <a:pt x="391" y="281"/>
                  </a:lnTo>
                  <a:lnTo>
                    <a:pt x="391" y="284"/>
                  </a:lnTo>
                  <a:lnTo>
                    <a:pt x="391" y="285"/>
                  </a:lnTo>
                  <a:lnTo>
                    <a:pt x="391" y="287"/>
                  </a:lnTo>
                  <a:lnTo>
                    <a:pt x="392" y="288"/>
                  </a:lnTo>
                  <a:lnTo>
                    <a:pt x="391" y="289"/>
                  </a:lnTo>
                  <a:lnTo>
                    <a:pt x="386" y="289"/>
                  </a:lnTo>
                  <a:lnTo>
                    <a:pt x="384" y="291"/>
                  </a:lnTo>
                  <a:lnTo>
                    <a:pt x="380" y="288"/>
                  </a:lnTo>
                  <a:lnTo>
                    <a:pt x="377" y="287"/>
                  </a:lnTo>
                  <a:lnTo>
                    <a:pt x="372" y="285"/>
                  </a:lnTo>
                  <a:lnTo>
                    <a:pt x="369" y="284"/>
                  </a:lnTo>
                  <a:lnTo>
                    <a:pt x="364" y="282"/>
                  </a:lnTo>
                  <a:lnTo>
                    <a:pt x="362" y="284"/>
                  </a:lnTo>
                  <a:lnTo>
                    <a:pt x="362" y="285"/>
                  </a:lnTo>
                  <a:lnTo>
                    <a:pt x="361" y="287"/>
                  </a:lnTo>
                  <a:lnTo>
                    <a:pt x="359" y="285"/>
                  </a:lnTo>
                  <a:lnTo>
                    <a:pt x="354" y="284"/>
                  </a:lnTo>
                  <a:lnTo>
                    <a:pt x="356" y="284"/>
                  </a:lnTo>
                  <a:lnTo>
                    <a:pt x="350" y="282"/>
                  </a:lnTo>
                  <a:lnTo>
                    <a:pt x="346" y="279"/>
                  </a:lnTo>
                  <a:lnTo>
                    <a:pt x="342" y="277"/>
                  </a:lnTo>
                  <a:lnTo>
                    <a:pt x="338" y="274"/>
                  </a:lnTo>
                  <a:lnTo>
                    <a:pt x="337" y="272"/>
                  </a:lnTo>
                  <a:lnTo>
                    <a:pt x="333" y="272"/>
                  </a:lnTo>
                  <a:lnTo>
                    <a:pt x="330" y="268"/>
                  </a:lnTo>
                  <a:lnTo>
                    <a:pt x="326" y="264"/>
                  </a:lnTo>
                  <a:lnTo>
                    <a:pt x="322" y="265"/>
                  </a:lnTo>
                  <a:lnTo>
                    <a:pt x="317" y="264"/>
                  </a:lnTo>
                  <a:lnTo>
                    <a:pt x="313" y="266"/>
                  </a:lnTo>
                  <a:lnTo>
                    <a:pt x="310" y="265"/>
                  </a:lnTo>
                  <a:lnTo>
                    <a:pt x="308" y="264"/>
                  </a:lnTo>
                  <a:lnTo>
                    <a:pt x="304" y="263"/>
                  </a:lnTo>
                  <a:lnTo>
                    <a:pt x="302" y="260"/>
                  </a:lnTo>
                  <a:lnTo>
                    <a:pt x="301" y="261"/>
                  </a:lnTo>
                  <a:lnTo>
                    <a:pt x="299" y="265"/>
                  </a:lnTo>
                  <a:lnTo>
                    <a:pt x="295" y="264"/>
                  </a:lnTo>
                  <a:lnTo>
                    <a:pt x="291" y="265"/>
                  </a:lnTo>
                  <a:lnTo>
                    <a:pt x="288" y="263"/>
                  </a:lnTo>
                  <a:lnTo>
                    <a:pt x="286" y="263"/>
                  </a:lnTo>
                  <a:lnTo>
                    <a:pt x="283" y="263"/>
                  </a:lnTo>
                  <a:lnTo>
                    <a:pt x="280" y="264"/>
                  </a:lnTo>
                  <a:lnTo>
                    <a:pt x="277" y="264"/>
                  </a:lnTo>
                  <a:lnTo>
                    <a:pt x="271" y="263"/>
                  </a:lnTo>
                  <a:lnTo>
                    <a:pt x="268" y="266"/>
                  </a:lnTo>
                  <a:lnTo>
                    <a:pt x="266" y="271"/>
                  </a:lnTo>
                  <a:lnTo>
                    <a:pt x="263" y="272"/>
                  </a:lnTo>
                  <a:lnTo>
                    <a:pt x="257" y="272"/>
                  </a:lnTo>
                  <a:lnTo>
                    <a:pt x="252" y="274"/>
                  </a:lnTo>
                  <a:lnTo>
                    <a:pt x="249" y="274"/>
                  </a:lnTo>
                  <a:lnTo>
                    <a:pt x="250" y="272"/>
                  </a:lnTo>
                  <a:lnTo>
                    <a:pt x="249" y="271"/>
                  </a:lnTo>
                  <a:lnTo>
                    <a:pt x="245" y="271"/>
                  </a:lnTo>
                  <a:lnTo>
                    <a:pt x="242" y="271"/>
                  </a:lnTo>
                  <a:lnTo>
                    <a:pt x="237" y="271"/>
                  </a:lnTo>
                  <a:lnTo>
                    <a:pt x="234" y="272"/>
                  </a:lnTo>
                  <a:lnTo>
                    <a:pt x="230" y="272"/>
                  </a:lnTo>
                  <a:lnTo>
                    <a:pt x="227" y="271"/>
                  </a:lnTo>
                  <a:lnTo>
                    <a:pt x="225" y="272"/>
                  </a:lnTo>
                  <a:lnTo>
                    <a:pt x="224" y="275"/>
                  </a:lnTo>
                  <a:lnTo>
                    <a:pt x="219" y="275"/>
                  </a:lnTo>
                  <a:lnTo>
                    <a:pt x="215" y="275"/>
                  </a:lnTo>
                  <a:lnTo>
                    <a:pt x="213" y="274"/>
                  </a:lnTo>
                  <a:lnTo>
                    <a:pt x="213" y="272"/>
                  </a:lnTo>
                  <a:lnTo>
                    <a:pt x="210" y="272"/>
                  </a:lnTo>
                  <a:lnTo>
                    <a:pt x="208" y="272"/>
                  </a:lnTo>
                  <a:lnTo>
                    <a:pt x="205" y="272"/>
                  </a:lnTo>
                  <a:lnTo>
                    <a:pt x="203" y="272"/>
                  </a:lnTo>
                  <a:lnTo>
                    <a:pt x="200" y="272"/>
                  </a:lnTo>
                  <a:lnTo>
                    <a:pt x="196" y="272"/>
                  </a:lnTo>
                  <a:lnTo>
                    <a:pt x="194" y="269"/>
                  </a:lnTo>
                  <a:lnTo>
                    <a:pt x="191" y="269"/>
                  </a:lnTo>
                  <a:lnTo>
                    <a:pt x="189" y="267"/>
                  </a:lnTo>
                  <a:lnTo>
                    <a:pt x="186" y="265"/>
                  </a:lnTo>
                  <a:lnTo>
                    <a:pt x="185" y="262"/>
                  </a:lnTo>
                  <a:lnTo>
                    <a:pt x="185" y="258"/>
                  </a:lnTo>
                  <a:lnTo>
                    <a:pt x="184" y="257"/>
                  </a:lnTo>
                  <a:lnTo>
                    <a:pt x="183" y="255"/>
                  </a:lnTo>
                  <a:lnTo>
                    <a:pt x="181" y="256"/>
                  </a:lnTo>
                  <a:lnTo>
                    <a:pt x="179" y="257"/>
                  </a:lnTo>
                  <a:lnTo>
                    <a:pt x="177" y="256"/>
                  </a:lnTo>
                  <a:lnTo>
                    <a:pt x="175" y="254"/>
                  </a:lnTo>
                  <a:lnTo>
                    <a:pt x="172" y="253"/>
                  </a:lnTo>
                  <a:lnTo>
                    <a:pt x="169" y="254"/>
                  </a:lnTo>
                  <a:lnTo>
                    <a:pt x="168" y="256"/>
                  </a:lnTo>
                  <a:lnTo>
                    <a:pt x="167" y="257"/>
                  </a:lnTo>
                  <a:lnTo>
                    <a:pt x="163" y="257"/>
                  </a:lnTo>
                  <a:lnTo>
                    <a:pt x="160" y="260"/>
                  </a:lnTo>
                  <a:lnTo>
                    <a:pt x="158" y="260"/>
                  </a:lnTo>
                  <a:lnTo>
                    <a:pt x="157" y="260"/>
                  </a:lnTo>
                  <a:lnTo>
                    <a:pt x="155" y="261"/>
                  </a:lnTo>
                  <a:lnTo>
                    <a:pt x="152" y="260"/>
                  </a:lnTo>
                  <a:lnTo>
                    <a:pt x="149" y="260"/>
                  </a:lnTo>
                  <a:lnTo>
                    <a:pt x="145" y="257"/>
                  </a:lnTo>
                  <a:lnTo>
                    <a:pt x="144" y="256"/>
                  </a:lnTo>
                  <a:lnTo>
                    <a:pt x="144" y="254"/>
                  </a:lnTo>
                  <a:lnTo>
                    <a:pt x="143" y="254"/>
                  </a:lnTo>
                  <a:lnTo>
                    <a:pt x="141" y="253"/>
                  </a:lnTo>
                  <a:lnTo>
                    <a:pt x="138" y="250"/>
                  </a:lnTo>
                  <a:lnTo>
                    <a:pt x="136" y="253"/>
                  </a:lnTo>
                  <a:lnTo>
                    <a:pt x="134" y="252"/>
                  </a:lnTo>
                  <a:lnTo>
                    <a:pt x="131" y="252"/>
                  </a:lnTo>
                  <a:lnTo>
                    <a:pt x="127" y="251"/>
                  </a:lnTo>
                  <a:lnTo>
                    <a:pt x="126" y="248"/>
                  </a:lnTo>
                  <a:lnTo>
                    <a:pt x="122" y="246"/>
                  </a:lnTo>
                  <a:lnTo>
                    <a:pt x="120" y="248"/>
                  </a:lnTo>
                  <a:lnTo>
                    <a:pt x="119" y="248"/>
                  </a:lnTo>
                  <a:lnTo>
                    <a:pt x="118" y="249"/>
                  </a:lnTo>
                  <a:lnTo>
                    <a:pt x="117" y="251"/>
                  </a:lnTo>
                  <a:lnTo>
                    <a:pt x="113" y="255"/>
                  </a:lnTo>
                  <a:lnTo>
                    <a:pt x="109" y="256"/>
                  </a:lnTo>
                  <a:lnTo>
                    <a:pt x="107" y="257"/>
                  </a:lnTo>
                  <a:lnTo>
                    <a:pt x="105" y="261"/>
                  </a:lnTo>
                  <a:lnTo>
                    <a:pt x="105" y="263"/>
                  </a:lnTo>
                  <a:lnTo>
                    <a:pt x="104" y="265"/>
                  </a:lnTo>
                  <a:lnTo>
                    <a:pt x="102" y="268"/>
                  </a:lnTo>
                  <a:lnTo>
                    <a:pt x="99" y="272"/>
                  </a:lnTo>
                  <a:lnTo>
                    <a:pt x="95" y="272"/>
                  </a:lnTo>
                  <a:lnTo>
                    <a:pt x="93" y="269"/>
                  </a:lnTo>
                  <a:lnTo>
                    <a:pt x="90" y="271"/>
                  </a:lnTo>
                  <a:lnTo>
                    <a:pt x="83" y="270"/>
                  </a:lnTo>
                  <a:lnTo>
                    <a:pt x="80" y="269"/>
                  </a:lnTo>
                  <a:lnTo>
                    <a:pt x="77" y="269"/>
                  </a:lnTo>
                  <a:lnTo>
                    <a:pt x="70" y="261"/>
                  </a:lnTo>
                  <a:lnTo>
                    <a:pt x="64" y="256"/>
                  </a:lnTo>
                  <a:lnTo>
                    <a:pt x="64" y="254"/>
                  </a:lnTo>
                  <a:lnTo>
                    <a:pt x="63" y="242"/>
                  </a:lnTo>
                  <a:lnTo>
                    <a:pt x="62" y="233"/>
                  </a:lnTo>
                  <a:lnTo>
                    <a:pt x="63" y="230"/>
                  </a:lnTo>
                  <a:lnTo>
                    <a:pt x="64" y="230"/>
                  </a:lnTo>
                  <a:lnTo>
                    <a:pt x="65" y="230"/>
                  </a:lnTo>
                  <a:lnTo>
                    <a:pt x="66" y="228"/>
                  </a:lnTo>
                  <a:lnTo>
                    <a:pt x="65" y="225"/>
                  </a:lnTo>
                  <a:lnTo>
                    <a:pt x="62" y="223"/>
                  </a:lnTo>
                  <a:lnTo>
                    <a:pt x="59" y="223"/>
                  </a:lnTo>
                  <a:lnTo>
                    <a:pt x="57" y="223"/>
                  </a:lnTo>
                  <a:lnTo>
                    <a:pt x="54" y="222"/>
                  </a:lnTo>
                  <a:lnTo>
                    <a:pt x="49" y="220"/>
                  </a:lnTo>
                  <a:lnTo>
                    <a:pt x="47" y="218"/>
                  </a:lnTo>
                  <a:lnTo>
                    <a:pt x="46" y="217"/>
                  </a:lnTo>
                  <a:lnTo>
                    <a:pt x="44" y="215"/>
                  </a:lnTo>
                  <a:lnTo>
                    <a:pt x="43" y="214"/>
                  </a:lnTo>
                  <a:lnTo>
                    <a:pt x="42" y="213"/>
                  </a:lnTo>
                  <a:lnTo>
                    <a:pt x="37" y="211"/>
                  </a:lnTo>
                  <a:lnTo>
                    <a:pt x="36" y="208"/>
                  </a:lnTo>
                  <a:lnTo>
                    <a:pt x="35" y="206"/>
                  </a:lnTo>
                  <a:lnTo>
                    <a:pt x="35" y="204"/>
                  </a:lnTo>
                  <a:lnTo>
                    <a:pt x="35" y="202"/>
                  </a:lnTo>
                  <a:lnTo>
                    <a:pt x="35" y="201"/>
                  </a:lnTo>
                  <a:lnTo>
                    <a:pt x="31" y="201"/>
                  </a:lnTo>
                  <a:lnTo>
                    <a:pt x="28" y="202"/>
                  </a:lnTo>
                  <a:lnTo>
                    <a:pt x="28" y="200"/>
                  </a:lnTo>
                  <a:lnTo>
                    <a:pt x="25" y="200"/>
                  </a:lnTo>
                  <a:lnTo>
                    <a:pt x="25" y="199"/>
                  </a:lnTo>
                  <a:lnTo>
                    <a:pt x="25" y="196"/>
                  </a:lnTo>
                  <a:lnTo>
                    <a:pt x="25" y="195"/>
                  </a:lnTo>
                  <a:lnTo>
                    <a:pt x="23" y="194"/>
                  </a:lnTo>
                  <a:lnTo>
                    <a:pt x="23" y="192"/>
                  </a:lnTo>
                  <a:lnTo>
                    <a:pt x="23" y="191"/>
                  </a:lnTo>
                  <a:lnTo>
                    <a:pt x="25" y="187"/>
                  </a:lnTo>
                  <a:lnTo>
                    <a:pt x="26" y="186"/>
                  </a:lnTo>
                  <a:lnTo>
                    <a:pt x="26" y="183"/>
                  </a:lnTo>
                  <a:lnTo>
                    <a:pt x="26" y="181"/>
                  </a:lnTo>
                  <a:lnTo>
                    <a:pt x="28" y="177"/>
                  </a:lnTo>
                  <a:lnTo>
                    <a:pt x="26" y="174"/>
                  </a:lnTo>
                  <a:lnTo>
                    <a:pt x="25" y="170"/>
                  </a:lnTo>
                  <a:lnTo>
                    <a:pt x="23" y="168"/>
                  </a:lnTo>
                  <a:lnTo>
                    <a:pt x="21" y="166"/>
                  </a:lnTo>
                  <a:lnTo>
                    <a:pt x="18" y="166"/>
                  </a:lnTo>
                  <a:lnTo>
                    <a:pt x="17" y="164"/>
                  </a:lnTo>
                  <a:lnTo>
                    <a:pt x="18" y="160"/>
                  </a:lnTo>
                  <a:lnTo>
                    <a:pt x="17" y="158"/>
                  </a:lnTo>
                  <a:lnTo>
                    <a:pt x="14" y="156"/>
                  </a:lnTo>
                  <a:lnTo>
                    <a:pt x="11" y="154"/>
                  </a:lnTo>
                  <a:lnTo>
                    <a:pt x="8" y="156"/>
                  </a:lnTo>
                  <a:lnTo>
                    <a:pt x="7" y="155"/>
                  </a:lnTo>
                  <a:lnTo>
                    <a:pt x="7" y="152"/>
                  </a:lnTo>
                  <a:lnTo>
                    <a:pt x="6" y="151"/>
                  </a:lnTo>
                  <a:lnTo>
                    <a:pt x="4" y="151"/>
                  </a:lnTo>
                  <a:lnTo>
                    <a:pt x="2" y="149"/>
                  </a:lnTo>
                  <a:lnTo>
                    <a:pt x="1" y="149"/>
                  </a:lnTo>
                  <a:lnTo>
                    <a:pt x="0" y="148"/>
                  </a:lnTo>
                  <a:lnTo>
                    <a:pt x="0" y="146"/>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6" name="Freeform 220">
              <a:extLst>
                <a:ext uri="{FF2B5EF4-FFF2-40B4-BE49-F238E27FC236}">
                  <a16:creationId xmlns:a16="http://schemas.microsoft.com/office/drawing/2014/main" id="{7FA9880F-F8D3-4BA6-9B3D-55E8EF2443E5}"/>
                </a:ext>
              </a:extLst>
            </p:cNvPr>
            <p:cNvSpPr>
              <a:spLocks/>
            </p:cNvSpPr>
            <p:nvPr/>
          </p:nvSpPr>
          <p:spPr bwMode="auto">
            <a:xfrm>
              <a:off x="2656" y="1807"/>
              <a:ext cx="376" cy="349"/>
            </a:xfrm>
            <a:custGeom>
              <a:avLst/>
              <a:gdLst>
                <a:gd name="T0" fmla="*/ 22 w 376"/>
                <a:gd name="T1" fmla="*/ 59 h 349"/>
                <a:gd name="T2" fmla="*/ 51 w 376"/>
                <a:gd name="T3" fmla="*/ 32 h 349"/>
                <a:gd name="T4" fmla="*/ 89 w 376"/>
                <a:gd name="T5" fmla="*/ 19 h 349"/>
                <a:gd name="T6" fmla="*/ 116 w 376"/>
                <a:gd name="T7" fmla="*/ 1 h 349"/>
                <a:gd name="T8" fmla="*/ 132 w 376"/>
                <a:gd name="T9" fmla="*/ 63 h 349"/>
                <a:gd name="T10" fmla="*/ 147 w 376"/>
                <a:gd name="T11" fmla="*/ 73 h 349"/>
                <a:gd name="T12" fmla="*/ 173 w 376"/>
                <a:gd name="T13" fmla="*/ 89 h 349"/>
                <a:gd name="T14" fmla="*/ 165 w 376"/>
                <a:gd name="T15" fmla="*/ 104 h 349"/>
                <a:gd name="T16" fmla="*/ 184 w 376"/>
                <a:gd name="T17" fmla="*/ 121 h 349"/>
                <a:gd name="T18" fmla="*/ 196 w 376"/>
                <a:gd name="T19" fmla="*/ 137 h 349"/>
                <a:gd name="T20" fmla="*/ 211 w 376"/>
                <a:gd name="T21" fmla="*/ 144 h 349"/>
                <a:gd name="T22" fmla="*/ 239 w 376"/>
                <a:gd name="T23" fmla="*/ 135 h 349"/>
                <a:gd name="T24" fmla="*/ 270 w 376"/>
                <a:gd name="T25" fmla="*/ 138 h 349"/>
                <a:gd name="T26" fmla="*/ 248 w 376"/>
                <a:gd name="T27" fmla="*/ 168 h 349"/>
                <a:gd name="T28" fmla="*/ 260 w 376"/>
                <a:gd name="T29" fmla="*/ 185 h 349"/>
                <a:gd name="T30" fmla="*/ 279 w 376"/>
                <a:gd name="T31" fmla="*/ 192 h 349"/>
                <a:gd name="T32" fmla="*/ 286 w 376"/>
                <a:gd name="T33" fmla="*/ 205 h 349"/>
                <a:gd name="T34" fmla="*/ 292 w 376"/>
                <a:gd name="T35" fmla="*/ 219 h 349"/>
                <a:gd name="T36" fmla="*/ 292 w 376"/>
                <a:gd name="T37" fmla="*/ 236 h 349"/>
                <a:gd name="T38" fmla="*/ 301 w 376"/>
                <a:gd name="T39" fmla="*/ 248 h 349"/>
                <a:gd name="T40" fmla="*/ 306 w 376"/>
                <a:gd name="T41" fmla="*/ 258 h 349"/>
                <a:gd name="T42" fmla="*/ 320 w 376"/>
                <a:gd name="T43" fmla="*/ 255 h 349"/>
                <a:gd name="T44" fmla="*/ 332 w 376"/>
                <a:gd name="T45" fmla="*/ 240 h 349"/>
                <a:gd name="T46" fmla="*/ 322 w 376"/>
                <a:gd name="T47" fmla="*/ 226 h 349"/>
                <a:gd name="T48" fmla="*/ 325 w 376"/>
                <a:gd name="T49" fmla="*/ 203 h 349"/>
                <a:gd name="T50" fmla="*/ 339 w 376"/>
                <a:gd name="T51" fmla="*/ 211 h 349"/>
                <a:gd name="T52" fmla="*/ 362 w 376"/>
                <a:gd name="T53" fmla="*/ 221 h 349"/>
                <a:gd name="T54" fmla="*/ 374 w 376"/>
                <a:gd name="T55" fmla="*/ 230 h 349"/>
                <a:gd name="T56" fmla="*/ 368 w 376"/>
                <a:gd name="T57" fmla="*/ 253 h 349"/>
                <a:gd name="T58" fmla="*/ 357 w 376"/>
                <a:gd name="T59" fmla="*/ 264 h 349"/>
                <a:gd name="T60" fmla="*/ 351 w 376"/>
                <a:gd name="T61" fmla="*/ 273 h 349"/>
                <a:gd name="T62" fmla="*/ 334 w 376"/>
                <a:gd name="T63" fmla="*/ 275 h 349"/>
                <a:gd name="T64" fmla="*/ 320 w 376"/>
                <a:gd name="T65" fmla="*/ 272 h 349"/>
                <a:gd name="T66" fmla="*/ 323 w 376"/>
                <a:gd name="T67" fmla="*/ 291 h 349"/>
                <a:gd name="T68" fmla="*/ 317 w 376"/>
                <a:gd name="T69" fmla="*/ 311 h 349"/>
                <a:gd name="T70" fmla="*/ 306 w 376"/>
                <a:gd name="T71" fmla="*/ 316 h 349"/>
                <a:gd name="T72" fmla="*/ 304 w 376"/>
                <a:gd name="T73" fmla="*/ 327 h 349"/>
                <a:gd name="T74" fmla="*/ 294 w 376"/>
                <a:gd name="T75" fmla="*/ 342 h 349"/>
                <a:gd name="T76" fmla="*/ 279 w 376"/>
                <a:gd name="T77" fmla="*/ 347 h 349"/>
                <a:gd name="T78" fmla="*/ 264 w 376"/>
                <a:gd name="T79" fmla="*/ 333 h 349"/>
                <a:gd name="T80" fmla="*/ 257 w 376"/>
                <a:gd name="T81" fmla="*/ 320 h 349"/>
                <a:gd name="T82" fmla="*/ 243 w 376"/>
                <a:gd name="T83" fmla="*/ 307 h 349"/>
                <a:gd name="T84" fmla="*/ 224 w 376"/>
                <a:gd name="T85" fmla="*/ 289 h 349"/>
                <a:gd name="T86" fmla="*/ 210 w 376"/>
                <a:gd name="T87" fmla="*/ 297 h 349"/>
                <a:gd name="T88" fmla="*/ 212 w 376"/>
                <a:gd name="T89" fmla="*/ 318 h 349"/>
                <a:gd name="T90" fmla="*/ 196 w 376"/>
                <a:gd name="T91" fmla="*/ 321 h 349"/>
                <a:gd name="T92" fmla="*/ 190 w 376"/>
                <a:gd name="T93" fmla="*/ 306 h 349"/>
                <a:gd name="T94" fmla="*/ 174 w 376"/>
                <a:gd name="T95" fmla="*/ 294 h 349"/>
                <a:gd name="T96" fmla="*/ 183 w 376"/>
                <a:gd name="T97" fmla="*/ 287 h 349"/>
                <a:gd name="T98" fmla="*/ 202 w 376"/>
                <a:gd name="T99" fmla="*/ 291 h 349"/>
                <a:gd name="T100" fmla="*/ 204 w 376"/>
                <a:gd name="T101" fmla="*/ 276 h 349"/>
                <a:gd name="T102" fmla="*/ 204 w 376"/>
                <a:gd name="T103" fmla="*/ 268 h 349"/>
                <a:gd name="T104" fmla="*/ 214 w 376"/>
                <a:gd name="T105" fmla="*/ 254 h 349"/>
                <a:gd name="T106" fmla="*/ 224 w 376"/>
                <a:gd name="T107" fmla="*/ 248 h 349"/>
                <a:gd name="T108" fmla="*/ 230 w 376"/>
                <a:gd name="T109" fmla="*/ 236 h 349"/>
                <a:gd name="T110" fmla="*/ 232 w 376"/>
                <a:gd name="T111" fmla="*/ 221 h 349"/>
                <a:gd name="T112" fmla="*/ 223 w 376"/>
                <a:gd name="T113" fmla="*/ 199 h 349"/>
                <a:gd name="T114" fmla="*/ 213 w 376"/>
                <a:gd name="T115" fmla="*/ 181 h 349"/>
                <a:gd name="T116" fmla="*/ 202 w 376"/>
                <a:gd name="T117" fmla="*/ 180 h 349"/>
                <a:gd name="T118" fmla="*/ 187 w 376"/>
                <a:gd name="T119" fmla="*/ 164 h 349"/>
                <a:gd name="T120" fmla="*/ 171 w 376"/>
                <a:gd name="T121" fmla="*/ 151 h 349"/>
                <a:gd name="T122" fmla="*/ 162 w 376"/>
                <a:gd name="T123" fmla="*/ 150 h 349"/>
                <a:gd name="T124" fmla="*/ 145 w 376"/>
                <a:gd name="T125" fmla="*/ 131 h 3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349"/>
                <a:gd name="T191" fmla="*/ 376 w 376"/>
                <a:gd name="T192" fmla="*/ 349 h 3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349">
                  <a:moveTo>
                    <a:pt x="0" y="82"/>
                  </a:moveTo>
                  <a:lnTo>
                    <a:pt x="0" y="77"/>
                  </a:lnTo>
                  <a:lnTo>
                    <a:pt x="4" y="72"/>
                  </a:lnTo>
                  <a:lnTo>
                    <a:pt x="5" y="70"/>
                  </a:lnTo>
                  <a:lnTo>
                    <a:pt x="7" y="66"/>
                  </a:lnTo>
                  <a:lnTo>
                    <a:pt x="7" y="62"/>
                  </a:lnTo>
                  <a:lnTo>
                    <a:pt x="11" y="62"/>
                  </a:lnTo>
                  <a:lnTo>
                    <a:pt x="14" y="63"/>
                  </a:lnTo>
                  <a:lnTo>
                    <a:pt x="18" y="63"/>
                  </a:lnTo>
                  <a:lnTo>
                    <a:pt x="22" y="59"/>
                  </a:lnTo>
                  <a:lnTo>
                    <a:pt x="25" y="57"/>
                  </a:lnTo>
                  <a:lnTo>
                    <a:pt x="25" y="53"/>
                  </a:lnTo>
                  <a:lnTo>
                    <a:pt x="27" y="51"/>
                  </a:lnTo>
                  <a:lnTo>
                    <a:pt x="28" y="50"/>
                  </a:lnTo>
                  <a:lnTo>
                    <a:pt x="34" y="45"/>
                  </a:lnTo>
                  <a:lnTo>
                    <a:pt x="36" y="43"/>
                  </a:lnTo>
                  <a:lnTo>
                    <a:pt x="42" y="41"/>
                  </a:lnTo>
                  <a:lnTo>
                    <a:pt x="46" y="38"/>
                  </a:lnTo>
                  <a:lnTo>
                    <a:pt x="48" y="35"/>
                  </a:lnTo>
                  <a:lnTo>
                    <a:pt x="51" y="32"/>
                  </a:lnTo>
                  <a:lnTo>
                    <a:pt x="56" y="30"/>
                  </a:lnTo>
                  <a:lnTo>
                    <a:pt x="58" y="29"/>
                  </a:lnTo>
                  <a:lnTo>
                    <a:pt x="61" y="28"/>
                  </a:lnTo>
                  <a:lnTo>
                    <a:pt x="65" y="27"/>
                  </a:lnTo>
                  <a:lnTo>
                    <a:pt x="73" y="27"/>
                  </a:lnTo>
                  <a:lnTo>
                    <a:pt x="77" y="27"/>
                  </a:lnTo>
                  <a:lnTo>
                    <a:pt x="82" y="27"/>
                  </a:lnTo>
                  <a:lnTo>
                    <a:pt x="85" y="25"/>
                  </a:lnTo>
                  <a:lnTo>
                    <a:pt x="89" y="22"/>
                  </a:lnTo>
                  <a:lnTo>
                    <a:pt x="89" y="19"/>
                  </a:lnTo>
                  <a:lnTo>
                    <a:pt x="89" y="15"/>
                  </a:lnTo>
                  <a:lnTo>
                    <a:pt x="90" y="12"/>
                  </a:lnTo>
                  <a:lnTo>
                    <a:pt x="89" y="9"/>
                  </a:lnTo>
                  <a:lnTo>
                    <a:pt x="90" y="3"/>
                  </a:lnTo>
                  <a:lnTo>
                    <a:pt x="93" y="2"/>
                  </a:lnTo>
                  <a:lnTo>
                    <a:pt x="98" y="0"/>
                  </a:lnTo>
                  <a:lnTo>
                    <a:pt x="101" y="1"/>
                  </a:lnTo>
                  <a:lnTo>
                    <a:pt x="108" y="1"/>
                  </a:lnTo>
                  <a:lnTo>
                    <a:pt x="115" y="1"/>
                  </a:lnTo>
                  <a:lnTo>
                    <a:pt x="116" y="1"/>
                  </a:lnTo>
                  <a:lnTo>
                    <a:pt x="117" y="4"/>
                  </a:lnTo>
                  <a:lnTo>
                    <a:pt x="116" y="7"/>
                  </a:lnTo>
                  <a:lnTo>
                    <a:pt x="118" y="11"/>
                  </a:lnTo>
                  <a:lnTo>
                    <a:pt x="119" y="15"/>
                  </a:lnTo>
                  <a:lnTo>
                    <a:pt x="127" y="42"/>
                  </a:lnTo>
                  <a:lnTo>
                    <a:pt x="123" y="44"/>
                  </a:lnTo>
                  <a:lnTo>
                    <a:pt x="123" y="45"/>
                  </a:lnTo>
                  <a:lnTo>
                    <a:pt x="122" y="47"/>
                  </a:lnTo>
                  <a:lnTo>
                    <a:pt x="128" y="58"/>
                  </a:lnTo>
                  <a:lnTo>
                    <a:pt x="132" y="63"/>
                  </a:lnTo>
                  <a:lnTo>
                    <a:pt x="132" y="64"/>
                  </a:lnTo>
                  <a:lnTo>
                    <a:pt x="135" y="66"/>
                  </a:lnTo>
                  <a:lnTo>
                    <a:pt x="136" y="67"/>
                  </a:lnTo>
                  <a:lnTo>
                    <a:pt x="136" y="70"/>
                  </a:lnTo>
                  <a:lnTo>
                    <a:pt x="131" y="79"/>
                  </a:lnTo>
                  <a:lnTo>
                    <a:pt x="135" y="79"/>
                  </a:lnTo>
                  <a:lnTo>
                    <a:pt x="136" y="79"/>
                  </a:lnTo>
                  <a:lnTo>
                    <a:pt x="141" y="79"/>
                  </a:lnTo>
                  <a:lnTo>
                    <a:pt x="144" y="73"/>
                  </a:lnTo>
                  <a:lnTo>
                    <a:pt x="147" y="73"/>
                  </a:lnTo>
                  <a:lnTo>
                    <a:pt x="151" y="72"/>
                  </a:lnTo>
                  <a:lnTo>
                    <a:pt x="156" y="70"/>
                  </a:lnTo>
                  <a:lnTo>
                    <a:pt x="162" y="70"/>
                  </a:lnTo>
                  <a:lnTo>
                    <a:pt x="168" y="70"/>
                  </a:lnTo>
                  <a:lnTo>
                    <a:pt x="173" y="70"/>
                  </a:lnTo>
                  <a:lnTo>
                    <a:pt x="175" y="73"/>
                  </a:lnTo>
                  <a:lnTo>
                    <a:pt x="177" y="76"/>
                  </a:lnTo>
                  <a:lnTo>
                    <a:pt x="178" y="82"/>
                  </a:lnTo>
                  <a:lnTo>
                    <a:pt x="175" y="85"/>
                  </a:lnTo>
                  <a:lnTo>
                    <a:pt x="173" y="89"/>
                  </a:lnTo>
                  <a:lnTo>
                    <a:pt x="171" y="91"/>
                  </a:lnTo>
                  <a:lnTo>
                    <a:pt x="170" y="95"/>
                  </a:lnTo>
                  <a:lnTo>
                    <a:pt x="168" y="96"/>
                  </a:lnTo>
                  <a:lnTo>
                    <a:pt x="164" y="97"/>
                  </a:lnTo>
                  <a:lnTo>
                    <a:pt x="161" y="100"/>
                  </a:lnTo>
                  <a:lnTo>
                    <a:pt x="161" y="101"/>
                  </a:lnTo>
                  <a:lnTo>
                    <a:pt x="159" y="104"/>
                  </a:lnTo>
                  <a:lnTo>
                    <a:pt x="164" y="102"/>
                  </a:lnTo>
                  <a:lnTo>
                    <a:pt x="165" y="104"/>
                  </a:lnTo>
                  <a:lnTo>
                    <a:pt x="167" y="104"/>
                  </a:lnTo>
                  <a:lnTo>
                    <a:pt x="170" y="107"/>
                  </a:lnTo>
                  <a:lnTo>
                    <a:pt x="172" y="109"/>
                  </a:lnTo>
                  <a:lnTo>
                    <a:pt x="172" y="110"/>
                  </a:lnTo>
                  <a:lnTo>
                    <a:pt x="175" y="111"/>
                  </a:lnTo>
                  <a:lnTo>
                    <a:pt x="175" y="117"/>
                  </a:lnTo>
                  <a:lnTo>
                    <a:pt x="179" y="118"/>
                  </a:lnTo>
                  <a:lnTo>
                    <a:pt x="179" y="120"/>
                  </a:lnTo>
                  <a:lnTo>
                    <a:pt x="179" y="121"/>
                  </a:lnTo>
                  <a:lnTo>
                    <a:pt x="184" y="121"/>
                  </a:lnTo>
                  <a:lnTo>
                    <a:pt x="188" y="123"/>
                  </a:lnTo>
                  <a:lnTo>
                    <a:pt x="188" y="127"/>
                  </a:lnTo>
                  <a:lnTo>
                    <a:pt x="187" y="131"/>
                  </a:lnTo>
                  <a:lnTo>
                    <a:pt x="187" y="132"/>
                  </a:lnTo>
                  <a:lnTo>
                    <a:pt x="187" y="133"/>
                  </a:lnTo>
                  <a:lnTo>
                    <a:pt x="190" y="133"/>
                  </a:lnTo>
                  <a:lnTo>
                    <a:pt x="190" y="135"/>
                  </a:lnTo>
                  <a:lnTo>
                    <a:pt x="193" y="134"/>
                  </a:lnTo>
                  <a:lnTo>
                    <a:pt x="197" y="134"/>
                  </a:lnTo>
                  <a:lnTo>
                    <a:pt x="196" y="137"/>
                  </a:lnTo>
                  <a:lnTo>
                    <a:pt x="199" y="140"/>
                  </a:lnTo>
                  <a:lnTo>
                    <a:pt x="199" y="143"/>
                  </a:lnTo>
                  <a:lnTo>
                    <a:pt x="201" y="143"/>
                  </a:lnTo>
                  <a:lnTo>
                    <a:pt x="202" y="145"/>
                  </a:lnTo>
                  <a:lnTo>
                    <a:pt x="205" y="148"/>
                  </a:lnTo>
                  <a:lnTo>
                    <a:pt x="208" y="147"/>
                  </a:lnTo>
                  <a:lnTo>
                    <a:pt x="210" y="148"/>
                  </a:lnTo>
                  <a:lnTo>
                    <a:pt x="211" y="147"/>
                  </a:lnTo>
                  <a:lnTo>
                    <a:pt x="212" y="147"/>
                  </a:lnTo>
                  <a:lnTo>
                    <a:pt x="211" y="144"/>
                  </a:lnTo>
                  <a:lnTo>
                    <a:pt x="213" y="143"/>
                  </a:lnTo>
                  <a:lnTo>
                    <a:pt x="219" y="140"/>
                  </a:lnTo>
                  <a:lnTo>
                    <a:pt x="218" y="140"/>
                  </a:lnTo>
                  <a:lnTo>
                    <a:pt x="217" y="138"/>
                  </a:lnTo>
                  <a:lnTo>
                    <a:pt x="211" y="133"/>
                  </a:lnTo>
                  <a:lnTo>
                    <a:pt x="226" y="131"/>
                  </a:lnTo>
                  <a:lnTo>
                    <a:pt x="230" y="131"/>
                  </a:lnTo>
                  <a:lnTo>
                    <a:pt x="234" y="134"/>
                  </a:lnTo>
                  <a:lnTo>
                    <a:pt x="237" y="136"/>
                  </a:lnTo>
                  <a:lnTo>
                    <a:pt x="239" y="135"/>
                  </a:lnTo>
                  <a:lnTo>
                    <a:pt x="243" y="132"/>
                  </a:lnTo>
                  <a:lnTo>
                    <a:pt x="246" y="132"/>
                  </a:lnTo>
                  <a:lnTo>
                    <a:pt x="248" y="128"/>
                  </a:lnTo>
                  <a:lnTo>
                    <a:pt x="257" y="127"/>
                  </a:lnTo>
                  <a:lnTo>
                    <a:pt x="268" y="127"/>
                  </a:lnTo>
                  <a:lnTo>
                    <a:pt x="268" y="128"/>
                  </a:lnTo>
                  <a:lnTo>
                    <a:pt x="267" y="131"/>
                  </a:lnTo>
                  <a:lnTo>
                    <a:pt x="268" y="133"/>
                  </a:lnTo>
                  <a:lnTo>
                    <a:pt x="270" y="138"/>
                  </a:lnTo>
                  <a:lnTo>
                    <a:pt x="269" y="142"/>
                  </a:lnTo>
                  <a:lnTo>
                    <a:pt x="267" y="143"/>
                  </a:lnTo>
                  <a:lnTo>
                    <a:pt x="266" y="143"/>
                  </a:lnTo>
                  <a:lnTo>
                    <a:pt x="263" y="147"/>
                  </a:lnTo>
                  <a:lnTo>
                    <a:pt x="260" y="150"/>
                  </a:lnTo>
                  <a:lnTo>
                    <a:pt x="251" y="158"/>
                  </a:lnTo>
                  <a:lnTo>
                    <a:pt x="252" y="164"/>
                  </a:lnTo>
                  <a:lnTo>
                    <a:pt x="251" y="166"/>
                  </a:lnTo>
                  <a:lnTo>
                    <a:pt x="248" y="167"/>
                  </a:lnTo>
                  <a:lnTo>
                    <a:pt x="248" y="168"/>
                  </a:lnTo>
                  <a:lnTo>
                    <a:pt x="246" y="171"/>
                  </a:lnTo>
                  <a:lnTo>
                    <a:pt x="246" y="173"/>
                  </a:lnTo>
                  <a:lnTo>
                    <a:pt x="248" y="175"/>
                  </a:lnTo>
                  <a:lnTo>
                    <a:pt x="251" y="176"/>
                  </a:lnTo>
                  <a:lnTo>
                    <a:pt x="251" y="177"/>
                  </a:lnTo>
                  <a:lnTo>
                    <a:pt x="255" y="181"/>
                  </a:lnTo>
                  <a:lnTo>
                    <a:pt x="257" y="182"/>
                  </a:lnTo>
                  <a:lnTo>
                    <a:pt x="260" y="184"/>
                  </a:lnTo>
                  <a:lnTo>
                    <a:pt x="260" y="185"/>
                  </a:lnTo>
                  <a:lnTo>
                    <a:pt x="260" y="188"/>
                  </a:lnTo>
                  <a:lnTo>
                    <a:pt x="262" y="188"/>
                  </a:lnTo>
                  <a:lnTo>
                    <a:pt x="263" y="189"/>
                  </a:lnTo>
                  <a:lnTo>
                    <a:pt x="264" y="191"/>
                  </a:lnTo>
                  <a:lnTo>
                    <a:pt x="268" y="192"/>
                  </a:lnTo>
                  <a:lnTo>
                    <a:pt x="270" y="191"/>
                  </a:lnTo>
                  <a:lnTo>
                    <a:pt x="271" y="191"/>
                  </a:lnTo>
                  <a:lnTo>
                    <a:pt x="275" y="192"/>
                  </a:lnTo>
                  <a:lnTo>
                    <a:pt x="277" y="192"/>
                  </a:lnTo>
                  <a:lnTo>
                    <a:pt x="279" y="192"/>
                  </a:lnTo>
                  <a:lnTo>
                    <a:pt x="278" y="194"/>
                  </a:lnTo>
                  <a:lnTo>
                    <a:pt x="276" y="195"/>
                  </a:lnTo>
                  <a:lnTo>
                    <a:pt x="276" y="197"/>
                  </a:lnTo>
                  <a:lnTo>
                    <a:pt x="278" y="199"/>
                  </a:lnTo>
                  <a:lnTo>
                    <a:pt x="281" y="197"/>
                  </a:lnTo>
                  <a:lnTo>
                    <a:pt x="282" y="199"/>
                  </a:lnTo>
                  <a:lnTo>
                    <a:pt x="284" y="202"/>
                  </a:lnTo>
                  <a:lnTo>
                    <a:pt x="284" y="204"/>
                  </a:lnTo>
                  <a:lnTo>
                    <a:pt x="286" y="205"/>
                  </a:lnTo>
                  <a:lnTo>
                    <a:pt x="289" y="206"/>
                  </a:lnTo>
                  <a:lnTo>
                    <a:pt x="289" y="209"/>
                  </a:lnTo>
                  <a:lnTo>
                    <a:pt x="291" y="209"/>
                  </a:lnTo>
                  <a:lnTo>
                    <a:pt x="292" y="211"/>
                  </a:lnTo>
                  <a:lnTo>
                    <a:pt x="293" y="213"/>
                  </a:lnTo>
                  <a:lnTo>
                    <a:pt x="290" y="214"/>
                  </a:lnTo>
                  <a:lnTo>
                    <a:pt x="290" y="215"/>
                  </a:lnTo>
                  <a:lnTo>
                    <a:pt x="290" y="217"/>
                  </a:lnTo>
                  <a:lnTo>
                    <a:pt x="290" y="218"/>
                  </a:lnTo>
                  <a:lnTo>
                    <a:pt x="292" y="219"/>
                  </a:lnTo>
                  <a:lnTo>
                    <a:pt x="292" y="221"/>
                  </a:lnTo>
                  <a:lnTo>
                    <a:pt x="293" y="225"/>
                  </a:lnTo>
                  <a:lnTo>
                    <a:pt x="295" y="228"/>
                  </a:lnTo>
                  <a:lnTo>
                    <a:pt x="295" y="229"/>
                  </a:lnTo>
                  <a:lnTo>
                    <a:pt x="295" y="230"/>
                  </a:lnTo>
                  <a:lnTo>
                    <a:pt x="295" y="232"/>
                  </a:lnTo>
                  <a:lnTo>
                    <a:pt x="296" y="233"/>
                  </a:lnTo>
                  <a:lnTo>
                    <a:pt x="296" y="235"/>
                  </a:lnTo>
                  <a:lnTo>
                    <a:pt x="293" y="236"/>
                  </a:lnTo>
                  <a:lnTo>
                    <a:pt x="292" y="236"/>
                  </a:lnTo>
                  <a:lnTo>
                    <a:pt x="292" y="238"/>
                  </a:lnTo>
                  <a:lnTo>
                    <a:pt x="292" y="240"/>
                  </a:lnTo>
                  <a:lnTo>
                    <a:pt x="293" y="242"/>
                  </a:lnTo>
                  <a:lnTo>
                    <a:pt x="292" y="244"/>
                  </a:lnTo>
                  <a:lnTo>
                    <a:pt x="294" y="246"/>
                  </a:lnTo>
                  <a:lnTo>
                    <a:pt x="295" y="248"/>
                  </a:lnTo>
                  <a:lnTo>
                    <a:pt x="298" y="247"/>
                  </a:lnTo>
                  <a:lnTo>
                    <a:pt x="302" y="247"/>
                  </a:lnTo>
                  <a:lnTo>
                    <a:pt x="302" y="248"/>
                  </a:lnTo>
                  <a:lnTo>
                    <a:pt x="301" y="248"/>
                  </a:lnTo>
                  <a:lnTo>
                    <a:pt x="304" y="252"/>
                  </a:lnTo>
                  <a:lnTo>
                    <a:pt x="304" y="254"/>
                  </a:lnTo>
                  <a:lnTo>
                    <a:pt x="306" y="253"/>
                  </a:lnTo>
                  <a:lnTo>
                    <a:pt x="307" y="253"/>
                  </a:lnTo>
                  <a:lnTo>
                    <a:pt x="310" y="254"/>
                  </a:lnTo>
                  <a:lnTo>
                    <a:pt x="307" y="255"/>
                  </a:lnTo>
                  <a:lnTo>
                    <a:pt x="306" y="256"/>
                  </a:lnTo>
                  <a:lnTo>
                    <a:pt x="304" y="257"/>
                  </a:lnTo>
                  <a:lnTo>
                    <a:pt x="306" y="258"/>
                  </a:lnTo>
                  <a:lnTo>
                    <a:pt x="309" y="257"/>
                  </a:lnTo>
                  <a:lnTo>
                    <a:pt x="310" y="256"/>
                  </a:lnTo>
                  <a:lnTo>
                    <a:pt x="313" y="258"/>
                  </a:lnTo>
                  <a:lnTo>
                    <a:pt x="315" y="260"/>
                  </a:lnTo>
                  <a:lnTo>
                    <a:pt x="316" y="263"/>
                  </a:lnTo>
                  <a:lnTo>
                    <a:pt x="316" y="264"/>
                  </a:lnTo>
                  <a:lnTo>
                    <a:pt x="319" y="263"/>
                  </a:lnTo>
                  <a:lnTo>
                    <a:pt x="320" y="260"/>
                  </a:lnTo>
                  <a:lnTo>
                    <a:pt x="321" y="258"/>
                  </a:lnTo>
                  <a:lnTo>
                    <a:pt x="320" y="255"/>
                  </a:lnTo>
                  <a:lnTo>
                    <a:pt x="320" y="252"/>
                  </a:lnTo>
                  <a:lnTo>
                    <a:pt x="320" y="248"/>
                  </a:lnTo>
                  <a:lnTo>
                    <a:pt x="323" y="248"/>
                  </a:lnTo>
                  <a:lnTo>
                    <a:pt x="325" y="248"/>
                  </a:lnTo>
                  <a:lnTo>
                    <a:pt x="326" y="249"/>
                  </a:lnTo>
                  <a:lnTo>
                    <a:pt x="327" y="249"/>
                  </a:lnTo>
                  <a:lnTo>
                    <a:pt x="331" y="245"/>
                  </a:lnTo>
                  <a:lnTo>
                    <a:pt x="330" y="243"/>
                  </a:lnTo>
                  <a:lnTo>
                    <a:pt x="332" y="242"/>
                  </a:lnTo>
                  <a:lnTo>
                    <a:pt x="332" y="240"/>
                  </a:lnTo>
                  <a:lnTo>
                    <a:pt x="332" y="238"/>
                  </a:lnTo>
                  <a:lnTo>
                    <a:pt x="333" y="236"/>
                  </a:lnTo>
                  <a:lnTo>
                    <a:pt x="331" y="235"/>
                  </a:lnTo>
                  <a:lnTo>
                    <a:pt x="330" y="233"/>
                  </a:lnTo>
                  <a:lnTo>
                    <a:pt x="329" y="233"/>
                  </a:lnTo>
                  <a:lnTo>
                    <a:pt x="328" y="233"/>
                  </a:lnTo>
                  <a:lnTo>
                    <a:pt x="325" y="231"/>
                  </a:lnTo>
                  <a:lnTo>
                    <a:pt x="322" y="231"/>
                  </a:lnTo>
                  <a:lnTo>
                    <a:pt x="322" y="226"/>
                  </a:lnTo>
                  <a:lnTo>
                    <a:pt x="321" y="224"/>
                  </a:lnTo>
                  <a:lnTo>
                    <a:pt x="318" y="221"/>
                  </a:lnTo>
                  <a:lnTo>
                    <a:pt x="321" y="220"/>
                  </a:lnTo>
                  <a:lnTo>
                    <a:pt x="322" y="216"/>
                  </a:lnTo>
                  <a:lnTo>
                    <a:pt x="324" y="215"/>
                  </a:lnTo>
                  <a:lnTo>
                    <a:pt x="326" y="212"/>
                  </a:lnTo>
                  <a:lnTo>
                    <a:pt x="324" y="209"/>
                  </a:lnTo>
                  <a:lnTo>
                    <a:pt x="325" y="206"/>
                  </a:lnTo>
                  <a:lnTo>
                    <a:pt x="325" y="205"/>
                  </a:lnTo>
                  <a:lnTo>
                    <a:pt x="325" y="203"/>
                  </a:lnTo>
                  <a:lnTo>
                    <a:pt x="327" y="204"/>
                  </a:lnTo>
                  <a:lnTo>
                    <a:pt x="328" y="205"/>
                  </a:lnTo>
                  <a:lnTo>
                    <a:pt x="328" y="204"/>
                  </a:lnTo>
                  <a:lnTo>
                    <a:pt x="329" y="203"/>
                  </a:lnTo>
                  <a:lnTo>
                    <a:pt x="332" y="204"/>
                  </a:lnTo>
                  <a:lnTo>
                    <a:pt x="333" y="205"/>
                  </a:lnTo>
                  <a:lnTo>
                    <a:pt x="337" y="204"/>
                  </a:lnTo>
                  <a:lnTo>
                    <a:pt x="339" y="204"/>
                  </a:lnTo>
                  <a:lnTo>
                    <a:pt x="339" y="205"/>
                  </a:lnTo>
                  <a:lnTo>
                    <a:pt x="339" y="211"/>
                  </a:lnTo>
                  <a:lnTo>
                    <a:pt x="342" y="210"/>
                  </a:lnTo>
                  <a:lnTo>
                    <a:pt x="344" y="211"/>
                  </a:lnTo>
                  <a:lnTo>
                    <a:pt x="345" y="213"/>
                  </a:lnTo>
                  <a:lnTo>
                    <a:pt x="348" y="214"/>
                  </a:lnTo>
                  <a:lnTo>
                    <a:pt x="353" y="218"/>
                  </a:lnTo>
                  <a:lnTo>
                    <a:pt x="356" y="219"/>
                  </a:lnTo>
                  <a:lnTo>
                    <a:pt x="357" y="221"/>
                  </a:lnTo>
                  <a:lnTo>
                    <a:pt x="359" y="221"/>
                  </a:lnTo>
                  <a:lnTo>
                    <a:pt x="359" y="222"/>
                  </a:lnTo>
                  <a:lnTo>
                    <a:pt x="362" y="221"/>
                  </a:lnTo>
                  <a:lnTo>
                    <a:pt x="363" y="224"/>
                  </a:lnTo>
                  <a:lnTo>
                    <a:pt x="365" y="224"/>
                  </a:lnTo>
                  <a:lnTo>
                    <a:pt x="365" y="225"/>
                  </a:lnTo>
                  <a:lnTo>
                    <a:pt x="367" y="226"/>
                  </a:lnTo>
                  <a:lnTo>
                    <a:pt x="368" y="225"/>
                  </a:lnTo>
                  <a:lnTo>
                    <a:pt x="371" y="226"/>
                  </a:lnTo>
                  <a:lnTo>
                    <a:pt x="371" y="227"/>
                  </a:lnTo>
                  <a:lnTo>
                    <a:pt x="373" y="228"/>
                  </a:lnTo>
                  <a:lnTo>
                    <a:pt x="373" y="229"/>
                  </a:lnTo>
                  <a:lnTo>
                    <a:pt x="374" y="230"/>
                  </a:lnTo>
                  <a:lnTo>
                    <a:pt x="373" y="232"/>
                  </a:lnTo>
                  <a:lnTo>
                    <a:pt x="373" y="233"/>
                  </a:lnTo>
                  <a:lnTo>
                    <a:pt x="374" y="236"/>
                  </a:lnTo>
                  <a:lnTo>
                    <a:pt x="375" y="238"/>
                  </a:lnTo>
                  <a:lnTo>
                    <a:pt x="373" y="241"/>
                  </a:lnTo>
                  <a:lnTo>
                    <a:pt x="371" y="242"/>
                  </a:lnTo>
                  <a:lnTo>
                    <a:pt x="368" y="244"/>
                  </a:lnTo>
                  <a:lnTo>
                    <a:pt x="368" y="245"/>
                  </a:lnTo>
                  <a:lnTo>
                    <a:pt x="368" y="248"/>
                  </a:lnTo>
                  <a:lnTo>
                    <a:pt x="368" y="253"/>
                  </a:lnTo>
                  <a:lnTo>
                    <a:pt x="371" y="255"/>
                  </a:lnTo>
                  <a:lnTo>
                    <a:pt x="371" y="257"/>
                  </a:lnTo>
                  <a:lnTo>
                    <a:pt x="371" y="260"/>
                  </a:lnTo>
                  <a:lnTo>
                    <a:pt x="371" y="262"/>
                  </a:lnTo>
                  <a:lnTo>
                    <a:pt x="368" y="263"/>
                  </a:lnTo>
                  <a:lnTo>
                    <a:pt x="365" y="264"/>
                  </a:lnTo>
                  <a:lnTo>
                    <a:pt x="363" y="264"/>
                  </a:lnTo>
                  <a:lnTo>
                    <a:pt x="362" y="264"/>
                  </a:lnTo>
                  <a:lnTo>
                    <a:pt x="359" y="264"/>
                  </a:lnTo>
                  <a:lnTo>
                    <a:pt x="357" y="264"/>
                  </a:lnTo>
                  <a:lnTo>
                    <a:pt x="356" y="264"/>
                  </a:lnTo>
                  <a:lnTo>
                    <a:pt x="353" y="264"/>
                  </a:lnTo>
                  <a:lnTo>
                    <a:pt x="351" y="264"/>
                  </a:lnTo>
                  <a:lnTo>
                    <a:pt x="350" y="263"/>
                  </a:lnTo>
                  <a:lnTo>
                    <a:pt x="348" y="264"/>
                  </a:lnTo>
                  <a:lnTo>
                    <a:pt x="347" y="264"/>
                  </a:lnTo>
                  <a:lnTo>
                    <a:pt x="347" y="267"/>
                  </a:lnTo>
                  <a:lnTo>
                    <a:pt x="348" y="268"/>
                  </a:lnTo>
                  <a:lnTo>
                    <a:pt x="350" y="270"/>
                  </a:lnTo>
                  <a:lnTo>
                    <a:pt x="351" y="273"/>
                  </a:lnTo>
                  <a:lnTo>
                    <a:pt x="350" y="274"/>
                  </a:lnTo>
                  <a:lnTo>
                    <a:pt x="347" y="274"/>
                  </a:lnTo>
                  <a:lnTo>
                    <a:pt x="344" y="274"/>
                  </a:lnTo>
                  <a:lnTo>
                    <a:pt x="341" y="276"/>
                  </a:lnTo>
                  <a:lnTo>
                    <a:pt x="340" y="275"/>
                  </a:lnTo>
                  <a:lnTo>
                    <a:pt x="339" y="275"/>
                  </a:lnTo>
                  <a:lnTo>
                    <a:pt x="339" y="274"/>
                  </a:lnTo>
                  <a:lnTo>
                    <a:pt x="337" y="276"/>
                  </a:lnTo>
                  <a:lnTo>
                    <a:pt x="335" y="276"/>
                  </a:lnTo>
                  <a:lnTo>
                    <a:pt x="334" y="275"/>
                  </a:lnTo>
                  <a:lnTo>
                    <a:pt x="334" y="274"/>
                  </a:lnTo>
                  <a:lnTo>
                    <a:pt x="335" y="274"/>
                  </a:lnTo>
                  <a:lnTo>
                    <a:pt x="334" y="274"/>
                  </a:lnTo>
                  <a:lnTo>
                    <a:pt x="333" y="272"/>
                  </a:lnTo>
                  <a:lnTo>
                    <a:pt x="331" y="270"/>
                  </a:lnTo>
                  <a:lnTo>
                    <a:pt x="329" y="270"/>
                  </a:lnTo>
                  <a:lnTo>
                    <a:pt x="328" y="269"/>
                  </a:lnTo>
                  <a:lnTo>
                    <a:pt x="324" y="270"/>
                  </a:lnTo>
                  <a:lnTo>
                    <a:pt x="321" y="269"/>
                  </a:lnTo>
                  <a:lnTo>
                    <a:pt x="320" y="272"/>
                  </a:lnTo>
                  <a:lnTo>
                    <a:pt x="319" y="272"/>
                  </a:lnTo>
                  <a:lnTo>
                    <a:pt x="321" y="279"/>
                  </a:lnTo>
                  <a:lnTo>
                    <a:pt x="319" y="279"/>
                  </a:lnTo>
                  <a:lnTo>
                    <a:pt x="317" y="281"/>
                  </a:lnTo>
                  <a:lnTo>
                    <a:pt x="317" y="282"/>
                  </a:lnTo>
                  <a:lnTo>
                    <a:pt x="316" y="283"/>
                  </a:lnTo>
                  <a:lnTo>
                    <a:pt x="315" y="285"/>
                  </a:lnTo>
                  <a:lnTo>
                    <a:pt x="315" y="286"/>
                  </a:lnTo>
                  <a:lnTo>
                    <a:pt x="322" y="290"/>
                  </a:lnTo>
                  <a:lnTo>
                    <a:pt x="323" y="291"/>
                  </a:lnTo>
                  <a:lnTo>
                    <a:pt x="325" y="292"/>
                  </a:lnTo>
                  <a:lnTo>
                    <a:pt x="324" y="295"/>
                  </a:lnTo>
                  <a:lnTo>
                    <a:pt x="321" y="296"/>
                  </a:lnTo>
                  <a:lnTo>
                    <a:pt x="321" y="300"/>
                  </a:lnTo>
                  <a:lnTo>
                    <a:pt x="319" y="301"/>
                  </a:lnTo>
                  <a:lnTo>
                    <a:pt x="318" y="303"/>
                  </a:lnTo>
                  <a:lnTo>
                    <a:pt x="316" y="307"/>
                  </a:lnTo>
                  <a:lnTo>
                    <a:pt x="316" y="308"/>
                  </a:lnTo>
                  <a:lnTo>
                    <a:pt x="318" y="309"/>
                  </a:lnTo>
                  <a:lnTo>
                    <a:pt x="317" y="311"/>
                  </a:lnTo>
                  <a:lnTo>
                    <a:pt x="318" y="313"/>
                  </a:lnTo>
                  <a:lnTo>
                    <a:pt x="320" y="315"/>
                  </a:lnTo>
                  <a:lnTo>
                    <a:pt x="320" y="318"/>
                  </a:lnTo>
                  <a:lnTo>
                    <a:pt x="319" y="319"/>
                  </a:lnTo>
                  <a:lnTo>
                    <a:pt x="319" y="320"/>
                  </a:lnTo>
                  <a:lnTo>
                    <a:pt x="317" y="318"/>
                  </a:lnTo>
                  <a:lnTo>
                    <a:pt x="316" y="317"/>
                  </a:lnTo>
                  <a:lnTo>
                    <a:pt x="313" y="317"/>
                  </a:lnTo>
                  <a:lnTo>
                    <a:pt x="309" y="318"/>
                  </a:lnTo>
                  <a:lnTo>
                    <a:pt x="306" y="316"/>
                  </a:lnTo>
                  <a:lnTo>
                    <a:pt x="304" y="317"/>
                  </a:lnTo>
                  <a:lnTo>
                    <a:pt x="304" y="318"/>
                  </a:lnTo>
                  <a:lnTo>
                    <a:pt x="302" y="319"/>
                  </a:lnTo>
                  <a:lnTo>
                    <a:pt x="301" y="320"/>
                  </a:lnTo>
                  <a:lnTo>
                    <a:pt x="301" y="322"/>
                  </a:lnTo>
                  <a:lnTo>
                    <a:pt x="302" y="323"/>
                  </a:lnTo>
                  <a:lnTo>
                    <a:pt x="304" y="325"/>
                  </a:lnTo>
                  <a:lnTo>
                    <a:pt x="304" y="327"/>
                  </a:lnTo>
                  <a:lnTo>
                    <a:pt x="304" y="326"/>
                  </a:lnTo>
                  <a:lnTo>
                    <a:pt x="304" y="327"/>
                  </a:lnTo>
                  <a:lnTo>
                    <a:pt x="304" y="329"/>
                  </a:lnTo>
                  <a:lnTo>
                    <a:pt x="304" y="330"/>
                  </a:lnTo>
                  <a:lnTo>
                    <a:pt x="304" y="333"/>
                  </a:lnTo>
                  <a:lnTo>
                    <a:pt x="304" y="335"/>
                  </a:lnTo>
                  <a:lnTo>
                    <a:pt x="301" y="336"/>
                  </a:lnTo>
                  <a:lnTo>
                    <a:pt x="298" y="336"/>
                  </a:lnTo>
                  <a:lnTo>
                    <a:pt x="294" y="338"/>
                  </a:lnTo>
                  <a:lnTo>
                    <a:pt x="294" y="339"/>
                  </a:lnTo>
                  <a:lnTo>
                    <a:pt x="294" y="342"/>
                  </a:lnTo>
                  <a:lnTo>
                    <a:pt x="295" y="342"/>
                  </a:lnTo>
                  <a:lnTo>
                    <a:pt x="295" y="345"/>
                  </a:lnTo>
                  <a:lnTo>
                    <a:pt x="293" y="345"/>
                  </a:lnTo>
                  <a:lnTo>
                    <a:pt x="292" y="345"/>
                  </a:lnTo>
                  <a:lnTo>
                    <a:pt x="288" y="346"/>
                  </a:lnTo>
                  <a:lnTo>
                    <a:pt x="286" y="347"/>
                  </a:lnTo>
                  <a:lnTo>
                    <a:pt x="285" y="346"/>
                  </a:lnTo>
                  <a:lnTo>
                    <a:pt x="283" y="348"/>
                  </a:lnTo>
                  <a:lnTo>
                    <a:pt x="281" y="348"/>
                  </a:lnTo>
                  <a:lnTo>
                    <a:pt x="279" y="347"/>
                  </a:lnTo>
                  <a:lnTo>
                    <a:pt x="277" y="348"/>
                  </a:lnTo>
                  <a:lnTo>
                    <a:pt x="272" y="346"/>
                  </a:lnTo>
                  <a:lnTo>
                    <a:pt x="270" y="345"/>
                  </a:lnTo>
                  <a:lnTo>
                    <a:pt x="269" y="342"/>
                  </a:lnTo>
                  <a:lnTo>
                    <a:pt x="268" y="342"/>
                  </a:lnTo>
                  <a:lnTo>
                    <a:pt x="265" y="339"/>
                  </a:lnTo>
                  <a:lnTo>
                    <a:pt x="264" y="338"/>
                  </a:lnTo>
                  <a:lnTo>
                    <a:pt x="263" y="338"/>
                  </a:lnTo>
                  <a:lnTo>
                    <a:pt x="263" y="337"/>
                  </a:lnTo>
                  <a:lnTo>
                    <a:pt x="264" y="333"/>
                  </a:lnTo>
                  <a:lnTo>
                    <a:pt x="262" y="331"/>
                  </a:lnTo>
                  <a:lnTo>
                    <a:pt x="263" y="329"/>
                  </a:lnTo>
                  <a:lnTo>
                    <a:pt x="262" y="326"/>
                  </a:lnTo>
                  <a:lnTo>
                    <a:pt x="264" y="326"/>
                  </a:lnTo>
                  <a:lnTo>
                    <a:pt x="266" y="326"/>
                  </a:lnTo>
                  <a:lnTo>
                    <a:pt x="266" y="325"/>
                  </a:lnTo>
                  <a:lnTo>
                    <a:pt x="264" y="324"/>
                  </a:lnTo>
                  <a:lnTo>
                    <a:pt x="260" y="323"/>
                  </a:lnTo>
                  <a:lnTo>
                    <a:pt x="260" y="322"/>
                  </a:lnTo>
                  <a:lnTo>
                    <a:pt x="257" y="320"/>
                  </a:lnTo>
                  <a:lnTo>
                    <a:pt x="257" y="319"/>
                  </a:lnTo>
                  <a:lnTo>
                    <a:pt x="257" y="317"/>
                  </a:lnTo>
                  <a:lnTo>
                    <a:pt x="257" y="314"/>
                  </a:lnTo>
                  <a:lnTo>
                    <a:pt x="257" y="313"/>
                  </a:lnTo>
                  <a:lnTo>
                    <a:pt x="255" y="313"/>
                  </a:lnTo>
                  <a:lnTo>
                    <a:pt x="244" y="310"/>
                  </a:lnTo>
                  <a:lnTo>
                    <a:pt x="243" y="311"/>
                  </a:lnTo>
                  <a:lnTo>
                    <a:pt x="241" y="309"/>
                  </a:lnTo>
                  <a:lnTo>
                    <a:pt x="243" y="307"/>
                  </a:lnTo>
                  <a:lnTo>
                    <a:pt x="241" y="307"/>
                  </a:lnTo>
                  <a:lnTo>
                    <a:pt x="238" y="308"/>
                  </a:lnTo>
                  <a:lnTo>
                    <a:pt x="235" y="306"/>
                  </a:lnTo>
                  <a:lnTo>
                    <a:pt x="233" y="305"/>
                  </a:lnTo>
                  <a:lnTo>
                    <a:pt x="233" y="300"/>
                  </a:lnTo>
                  <a:lnTo>
                    <a:pt x="234" y="296"/>
                  </a:lnTo>
                  <a:lnTo>
                    <a:pt x="234" y="295"/>
                  </a:lnTo>
                  <a:lnTo>
                    <a:pt x="230" y="292"/>
                  </a:lnTo>
                  <a:lnTo>
                    <a:pt x="227" y="291"/>
                  </a:lnTo>
                  <a:lnTo>
                    <a:pt x="224" y="289"/>
                  </a:lnTo>
                  <a:lnTo>
                    <a:pt x="224" y="290"/>
                  </a:lnTo>
                  <a:lnTo>
                    <a:pt x="222" y="291"/>
                  </a:lnTo>
                  <a:lnTo>
                    <a:pt x="223" y="291"/>
                  </a:lnTo>
                  <a:lnTo>
                    <a:pt x="222" y="292"/>
                  </a:lnTo>
                  <a:lnTo>
                    <a:pt x="221" y="294"/>
                  </a:lnTo>
                  <a:lnTo>
                    <a:pt x="221" y="296"/>
                  </a:lnTo>
                  <a:lnTo>
                    <a:pt x="218" y="296"/>
                  </a:lnTo>
                  <a:lnTo>
                    <a:pt x="215" y="295"/>
                  </a:lnTo>
                  <a:lnTo>
                    <a:pt x="211" y="296"/>
                  </a:lnTo>
                  <a:lnTo>
                    <a:pt x="210" y="297"/>
                  </a:lnTo>
                  <a:lnTo>
                    <a:pt x="210" y="298"/>
                  </a:lnTo>
                  <a:lnTo>
                    <a:pt x="209" y="300"/>
                  </a:lnTo>
                  <a:lnTo>
                    <a:pt x="210" y="302"/>
                  </a:lnTo>
                  <a:lnTo>
                    <a:pt x="210" y="306"/>
                  </a:lnTo>
                  <a:lnTo>
                    <a:pt x="211" y="306"/>
                  </a:lnTo>
                  <a:lnTo>
                    <a:pt x="211" y="309"/>
                  </a:lnTo>
                  <a:lnTo>
                    <a:pt x="212" y="311"/>
                  </a:lnTo>
                  <a:lnTo>
                    <a:pt x="214" y="313"/>
                  </a:lnTo>
                  <a:lnTo>
                    <a:pt x="214" y="316"/>
                  </a:lnTo>
                  <a:lnTo>
                    <a:pt x="212" y="318"/>
                  </a:lnTo>
                  <a:lnTo>
                    <a:pt x="210" y="319"/>
                  </a:lnTo>
                  <a:lnTo>
                    <a:pt x="209" y="325"/>
                  </a:lnTo>
                  <a:lnTo>
                    <a:pt x="208" y="327"/>
                  </a:lnTo>
                  <a:lnTo>
                    <a:pt x="205" y="324"/>
                  </a:lnTo>
                  <a:lnTo>
                    <a:pt x="202" y="323"/>
                  </a:lnTo>
                  <a:lnTo>
                    <a:pt x="199" y="326"/>
                  </a:lnTo>
                  <a:lnTo>
                    <a:pt x="196" y="326"/>
                  </a:lnTo>
                  <a:lnTo>
                    <a:pt x="196" y="324"/>
                  </a:lnTo>
                  <a:lnTo>
                    <a:pt x="196" y="322"/>
                  </a:lnTo>
                  <a:lnTo>
                    <a:pt x="196" y="321"/>
                  </a:lnTo>
                  <a:lnTo>
                    <a:pt x="193" y="320"/>
                  </a:lnTo>
                  <a:lnTo>
                    <a:pt x="193" y="318"/>
                  </a:lnTo>
                  <a:lnTo>
                    <a:pt x="193" y="316"/>
                  </a:lnTo>
                  <a:lnTo>
                    <a:pt x="193" y="315"/>
                  </a:lnTo>
                  <a:lnTo>
                    <a:pt x="194" y="313"/>
                  </a:lnTo>
                  <a:lnTo>
                    <a:pt x="196" y="311"/>
                  </a:lnTo>
                  <a:lnTo>
                    <a:pt x="194" y="311"/>
                  </a:lnTo>
                  <a:lnTo>
                    <a:pt x="190" y="310"/>
                  </a:lnTo>
                  <a:lnTo>
                    <a:pt x="190" y="306"/>
                  </a:lnTo>
                  <a:lnTo>
                    <a:pt x="187" y="305"/>
                  </a:lnTo>
                  <a:lnTo>
                    <a:pt x="186" y="306"/>
                  </a:lnTo>
                  <a:lnTo>
                    <a:pt x="184" y="306"/>
                  </a:lnTo>
                  <a:lnTo>
                    <a:pt x="181" y="306"/>
                  </a:lnTo>
                  <a:lnTo>
                    <a:pt x="180" y="303"/>
                  </a:lnTo>
                  <a:lnTo>
                    <a:pt x="180" y="301"/>
                  </a:lnTo>
                  <a:lnTo>
                    <a:pt x="179" y="300"/>
                  </a:lnTo>
                  <a:lnTo>
                    <a:pt x="176" y="298"/>
                  </a:lnTo>
                  <a:lnTo>
                    <a:pt x="175" y="296"/>
                  </a:lnTo>
                  <a:lnTo>
                    <a:pt x="174" y="294"/>
                  </a:lnTo>
                  <a:lnTo>
                    <a:pt x="173" y="292"/>
                  </a:lnTo>
                  <a:lnTo>
                    <a:pt x="172" y="291"/>
                  </a:lnTo>
                  <a:lnTo>
                    <a:pt x="173" y="291"/>
                  </a:lnTo>
                  <a:lnTo>
                    <a:pt x="174" y="288"/>
                  </a:lnTo>
                  <a:lnTo>
                    <a:pt x="174" y="287"/>
                  </a:lnTo>
                  <a:lnTo>
                    <a:pt x="175" y="285"/>
                  </a:lnTo>
                  <a:lnTo>
                    <a:pt x="176" y="285"/>
                  </a:lnTo>
                  <a:lnTo>
                    <a:pt x="179" y="286"/>
                  </a:lnTo>
                  <a:lnTo>
                    <a:pt x="181" y="286"/>
                  </a:lnTo>
                  <a:lnTo>
                    <a:pt x="183" y="287"/>
                  </a:lnTo>
                  <a:lnTo>
                    <a:pt x="185" y="289"/>
                  </a:lnTo>
                  <a:lnTo>
                    <a:pt x="188" y="290"/>
                  </a:lnTo>
                  <a:lnTo>
                    <a:pt x="190" y="291"/>
                  </a:lnTo>
                  <a:lnTo>
                    <a:pt x="193" y="291"/>
                  </a:lnTo>
                  <a:lnTo>
                    <a:pt x="194" y="291"/>
                  </a:lnTo>
                  <a:lnTo>
                    <a:pt x="194" y="292"/>
                  </a:lnTo>
                  <a:lnTo>
                    <a:pt x="196" y="294"/>
                  </a:lnTo>
                  <a:lnTo>
                    <a:pt x="199" y="291"/>
                  </a:lnTo>
                  <a:lnTo>
                    <a:pt x="202" y="291"/>
                  </a:lnTo>
                  <a:lnTo>
                    <a:pt x="204" y="291"/>
                  </a:lnTo>
                  <a:lnTo>
                    <a:pt x="204" y="289"/>
                  </a:lnTo>
                  <a:lnTo>
                    <a:pt x="205" y="287"/>
                  </a:lnTo>
                  <a:lnTo>
                    <a:pt x="207" y="285"/>
                  </a:lnTo>
                  <a:lnTo>
                    <a:pt x="209" y="284"/>
                  </a:lnTo>
                  <a:lnTo>
                    <a:pt x="210" y="283"/>
                  </a:lnTo>
                  <a:lnTo>
                    <a:pt x="208" y="281"/>
                  </a:lnTo>
                  <a:lnTo>
                    <a:pt x="208" y="279"/>
                  </a:lnTo>
                  <a:lnTo>
                    <a:pt x="204" y="276"/>
                  </a:lnTo>
                  <a:lnTo>
                    <a:pt x="202" y="274"/>
                  </a:lnTo>
                  <a:lnTo>
                    <a:pt x="199" y="275"/>
                  </a:lnTo>
                  <a:lnTo>
                    <a:pt x="197" y="274"/>
                  </a:lnTo>
                  <a:lnTo>
                    <a:pt x="196" y="272"/>
                  </a:lnTo>
                  <a:lnTo>
                    <a:pt x="199" y="272"/>
                  </a:lnTo>
                  <a:lnTo>
                    <a:pt x="199" y="271"/>
                  </a:lnTo>
                  <a:lnTo>
                    <a:pt x="201" y="272"/>
                  </a:lnTo>
                  <a:lnTo>
                    <a:pt x="202" y="271"/>
                  </a:lnTo>
                  <a:lnTo>
                    <a:pt x="202" y="270"/>
                  </a:lnTo>
                  <a:lnTo>
                    <a:pt x="204" y="268"/>
                  </a:lnTo>
                  <a:lnTo>
                    <a:pt x="205" y="267"/>
                  </a:lnTo>
                  <a:lnTo>
                    <a:pt x="208" y="267"/>
                  </a:lnTo>
                  <a:lnTo>
                    <a:pt x="210" y="265"/>
                  </a:lnTo>
                  <a:lnTo>
                    <a:pt x="211" y="264"/>
                  </a:lnTo>
                  <a:lnTo>
                    <a:pt x="212" y="264"/>
                  </a:lnTo>
                  <a:lnTo>
                    <a:pt x="214" y="263"/>
                  </a:lnTo>
                  <a:lnTo>
                    <a:pt x="216" y="260"/>
                  </a:lnTo>
                  <a:lnTo>
                    <a:pt x="217" y="260"/>
                  </a:lnTo>
                  <a:lnTo>
                    <a:pt x="217" y="257"/>
                  </a:lnTo>
                  <a:lnTo>
                    <a:pt x="214" y="254"/>
                  </a:lnTo>
                  <a:lnTo>
                    <a:pt x="217" y="249"/>
                  </a:lnTo>
                  <a:lnTo>
                    <a:pt x="218" y="249"/>
                  </a:lnTo>
                  <a:lnTo>
                    <a:pt x="219" y="249"/>
                  </a:lnTo>
                  <a:lnTo>
                    <a:pt x="221" y="252"/>
                  </a:lnTo>
                  <a:lnTo>
                    <a:pt x="222" y="249"/>
                  </a:lnTo>
                  <a:lnTo>
                    <a:pt x="222" y="248"/>
                  </a:lnTo>
                  <a:lnTo>
                    <a:pt x="221" y="246"/>
                  </a:lnTo>
                  <a:lnTo>
                    <a:pt x="222" y="244"/>
                  </a:lnTo>
                  <a:lnTo>
                    <a:pt x="223" y="247"/>
                  </a:lnTo>
                  <a:lnTo>
                    <a:pt x="224" y="248"/>
                  </a:lnTo>
                  <a:lnTo>
                    <a:pt x="226" y="251"/>
                  </a:lnTo>
                  <a:lnTo>
                    <a:pt x="227" y="249"/>
                  </a:lnTo>
                  <a:lnTo>
                    <a:pt x="227" y="248"/>
                  </a:lnTo>
                  <a:lnTo>
                    <a:pt x="228" y="244"/>
                  </a:lnTo>
                  <a:lnTo>
                    <a:pt x="228" y="243"/>
                  </a:lnTo>
                  <a:lnTo>
                    <a:pt x="230" y="241"/>
                  </a:lnTo>
                  <a:lnTo>
                    <a:pt x="231" y="240"/>
                  </a:lnTo>
                  <a:lnTo>
                    <a:pt x="232" y="240"/>
                  </a:lnTo>
                  <a:lnTo>
                    <a:pt x="232" y="238"/>
                  </a:lnTo>
                  <a:lnTo>
                    <a:pt x="230" y="236"/>
                  </a:lnTo>
                  <a:lnTo>
                    <a:pt x="231" y="235"/>
                  </a:lnTo>
                  <a:lnTo>
                    <a:pt x="233" y="235"/>
                  </a:lnTo>
                  <a:lnTo>
                    <a:pt x="232" y="233"/>
                  </a:lnTo>
                  <a:lnTo>
                    <a:pt x="231" y="232"/>
                  </a:lnTo>
                  <a:lnTo>
                    <a:pt x="234" y="230"/>
                  </a:lnTo>
                  <a:lnTo>
                    <a:pt x="234" y="228"/>
                  </a:lnTo>
                  <a:lnTo>
                    <a:pt x="234" y="226"/>
                  </a:lnTo>
                  <a:lnTo>
                    <a:pt x="232" y="224"/>
                  </a:lnTo>
                  <a:lnTo>
                    <a:pt x="232" y="221"/>
                  </a:lnTo>
                  <a:lnTo>
                    <a:pt x="231" y="220"/>
                  </a:lnTo>
                  <a:lnTo>
                    <a:pt x="230" y="218"/>
                  </a:lnTo>
                  <a:lnTo>
                    <a:pt x="228" y="214"/>
                  </a:lnTo>
                  <a:lnTo>
                    <a:pt x="226" y="210"/>
                  </a:lnTo>
                  <a:lnTo>
                    <a:pt x="224" y="209"/>
                  </a:lnTo>
                  <a:lnTo>
                    <a:pt x="226" y="208"/>
                  </a:lnTo>
                  <a:lnTo>
                    <a:pt x="228" y="206"/>
                  </a:lnTo>
                  <a:lnTo>
                    <a:pt x="222" y="202"/>
                  </a:lnTo>
                  <a:lnTo>
                    <a:pt x="222" y="201"/>
                  </a:lnTo>
                  <a:lnTo>
                    <a:pt x="223" y="199"/>
                  </a:lnTo>
                  <a:lnTo>
                    <a:pt x="224" y="199"/>
                  </a:lnTo>
                  <a:lnTo>
                    <a:pt x="225" y="197"/>
                  </a:lnTo>
                  <a:lnTo>
                    <a:pt x="224" y="194"/>
                  </a:lnTo>
                  <a:lnTo>
                    <a:pt x="222" y="194"/>
                  </a:lnTo>
                  <a:lnTo>
                    <a:pt x="222" y="192"/>
                  </a:lnTo>
                  <a:lnTo>
                    <a:pt x="220" y="190"/>
                  </a:lnTo>
                  <a:lnTo>
                    <a:pt x="220" y="187"/>
                  </a:lnTo>
                  <a:lnTo>
                    <a:pt x="216" y="184"/>
                  </a:lnTo>
                  <a:lnTo>
                    <a:pt x="213" y="182"/>
                  </a:lnTo>
                  <a:lnTo>
                    <a:pt x="213" y="181"/>
                  </a:lnTo>
                  <a:lnTo>
                    <a:pt x="213" y="180"/>
                  </a:lnTo>
                  <a:lnTo>
                    <a:pt x="212" y="177"/>
                  </a:lnTo>
                  <a:lnTo>
                    <a:pt x="211" y="173"/>
                  </a:lnTo>
                  <a:lnTo>
                    <a:pt x="210" y="174"/>
                  </a:lnTo>
                  <a:lnTo>
                    <a:pt x="210" y="175"/>
                  </a:lnTo>
                  <a:lnTo>
                    <a:pt x="208" y="177"/>
                  </a:lnTo>
                  <a:lnTo>
                    <a:pt x="208" y="180"/>
                  </a:lnTo>
                  <a:lnTo>
                    <a:pt x="205" y="182"/>
                  </a:lnTo>
                  <a:lnTo>
                    <a:pt x="205" y="181"/>
                  </a:lnTo>
                  <a:lnTo>
                    <a:pt x="202" y="180"/>
                  </a:lnTo>
                  <a:lnTo>
                    <a:pt x="202" y="178"/>
                  </a:lnTo>
                  <a:lnTo>
                    <a:pt x="199" y="177"/>
                  </a:lnTo>
                  <a:lnTo>
                    <a:pt x="199" y="176"/>
                  </a:lnTo>
                  <a:lnTo>
                    <a:pt x="196" y="173"/>
                  </a:lnTo>
                  <a:lnTo>
                    <a:pt x="193" y="170"/>
                  </a:lnTo>
                  <a:lnTo>
                    <a:pt x="191" y="168"/>
                  </a:lnTo>
                  <a:lnTo>
                    <a:pt x="190" y="167"/>
                  </a:lnTo>
                  <a:lnTo>
                    <a:pt x="190" y="165"/>
                  </a:lnTo>
                  <a:lnTo>
                    <a:pt x="187" y="164"/>
                  </a:lnTo>
                  <a:lnTo>
                    <a:pt x="184" y="163"/>
                  </a:lnTo>
                  <a:lnTo>
                    <a:pt x="181" y="161"/>
                  </a:lnTo>
                  <a:lnTo>
                    <a:pt x="180" y="159"/>
                  </a:lnTo>
                  <a:lnTo>
                    <a:pt x="180" y="156"/>
                  </a:lnTo>
                  <a:lnTo>
                    <a:pt x="178" y="156"/>
                  </a:lnTo>
                  <a:lnTo>
                    <a:pt x="177" y="156"/>
                  </a:lnTo>
                  <a:lnTo>
                    <a:pt x="174" y="154"/>
                  </a:lnTo>
                  <a:lnTo>
                    <a:pt x="174" y="153"/>
                  </a:lnTo>
                  <a:lnTo>
                    <a:pt x="172" y="152"/>
                  </a:lnTo>
                  <a:lnTo>
                    <a:pt x="171" y="151"/>
                  </a:lnTo>
                  <a:lnTo>
                    <a:pt x="170" y="149"/>
                  </a:lnTo>
                  <a:lnTo>
                    <a:pt x="168" y="149"/>
                  </a:lnTo>
                  <a:lnTo>
                    <a:pt x="167" y="150"/>
                  </a:lnTo>
                  <a:lnTo>
                    <a:pt x="167" y="152"/>
                  </a:lnTo>
                  <a:lnTo>
                    <a:pt x="169" y="154"/>
                  </a:lnTo>
                  <a:lnTo>
                    <a:pt x="168" y="156"/>
                  </a:lnTo>
                  <a:lnTo>
                    <a:pt x="167" y="155"/>
                  </a:lnTo>
                  <a:lnTo>
                    <a:pt x="166" y="153"/>
                  </a:lnTo>
                  <a:lnTo>
                    <a:pt x="164" y="150"/>
                  </a:lnTo>
                  <a:lnTo>
                    <a:pt x="162" y="150"/>
                  </a:lnTo>
                  <a:lnTo>
                    <a:pt x="161" y="149"/>
                  </a:lnTo>
                  <a:lnTo>
                    <a:pt x="156" y="146"/>
                  </a:lnTo>
                  <a:lnTo>
                    <a:pt x="153" y="144"/>
                  </a:lnTo>
                  <a:lnTo>
                    <a:pt x="153" y="143"/>
                  </a:lnTo>
                  <a:lnTo>
                    <a:pt x="153" y="140"/>
                  </a:lnTo>
                  <a:lnTo>
                    <a:pt x="151" y="140"/>
                  </a:lnTo>
                  <a:lnTo>
                    <a:pt x="150" y="139"/>
                  </a:lnTo>
                  <a:lnTo>
                    <a:pt x="150" y="136"/>
                  </a:lnTo>
                  <a:lnTo>
                    <a:pt x="147" y="133"/>
                  </a:lnTo>
                  <a:lnTo>
                    <a:pt x="145" y="131"/>
                  </a:lnTo>
                  <a:lnTo>
                    <a:pt x="144" y="129"/>
                  </a:lnTo>
                  <a:lnTo>
                    <a:pt x="140" y="128"/>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7" name="Freeform 221">
              <a:extLst>
                <a:ext uri="{FF2B5EF4-FFF2-40B4-BE49-F238E27FC236}">
                  <a16:creationId xmlns:a16="http://schemas.microsoft.com/office/drawing/2014/main" id="{4594895F-48BC-4577-BAA1-1A851845D397}"/>
                </a:ext>
              </a:extLst>
            </p:cNvPr>
            <p:cNvSpPr>
              <a:spLocks/>
            </p:cNvSpPr>
            <p:nvPr/>
          </p:nvSpPr>
          <p:spPr bwMode="auto">
            <a:xfrm>
              <a:off x="2656" y="1889"/>
              <a:ext cx="144" cy="62"/>
            </a:xfrm>
            <a:custGeom>
              <a:avLst/>
              <a:gdLst>
                <a:gd name="T0" fmla="*/ 142 w 144"/>
                <a:gd name="T1" fmla="*/ 43 h 62"/>
                <a:gd name="T2" fmla="*/ 138 w 144"/>
                <a:gd name="T3" fmla="*/ 43 h 62"/>
                <a:gd name="T4" fmla="*/ 132 w 144"/>
                <a:gd name="T5" fmla="*/ 46 h 62"/>
                <a:gd name="T6" fmla="*/ 129 w 144"/>
                <a:gd name="T7" fmla="*/ 42 h 62"/>
                <a:gd name="T8" fmla="*/ 126 w 144"/>
                <a:gd name="T9" fmla="*/ 46 h 62"/>
                <a:gd name="T10" fmla="*/ 123 w 144"/>
                <a:gd name="T11" fmla="*/ 50 h 62"/>
                <a:gd name="T12" fmla="*/ 119 w 144"/>
                <a:gd name="T13" fmla="*/ 48 h 62"/>
                <a:gd name="T14" fmla="*/ 116 w 144"/>
                <a:gd name="T15" fmla="*/ 45 h 62"/>
                <a:gd name="T16" fmla="*/ 112 w 144"/>
                <a:gd name="T17" fmla="*/ 42 h 62"/>
                <a:gd name="T18" fmla="*/ 107 w 144"/>
                <a:gd name="T19" fmla="*/ 37 h 62"/>
                <a:gd name="T20" fmla="*/ 97 w 144"/>
                <a:gd name="T21" fmla="*/ 34 h 62"/>
                <a:gd name="T22" fmla="*/ 95 w 144"/>
                <a:gd name="T23" fmla="*/ 39 h 62"/>
                <a:gd name="T24" fmla="*/ 94 w 144"/>
                <a:gd name="T25" fmla="*/ 42 h 62"/>
                <a:gd name="T26" fmla="*/ 94 w 144"/>
                <a:gd name="T27" fmla="*/ 47 h 62"/>
                <a:gd name="T28" fmla="*/ 94 w 144"/>
                <a:gd name="T29" fmla="*/ 52 h 62"/>
                <a:gd name="T30" fmla="*/ 93 w 144"/>
                <a:gd name="T31" fmla="*/ 61 h 62"/>
                <a:gd name="T32" fmla="*/ 87 w 144"/>
                <a:gd name="T33" fmla="*/ 59 h 62"/>
                <a:gd name="T34" fmla="*/ 86 w 144"/>
                <a:gd name="T35" fmla="*/ 57 h 62"/>
                <a:gd name="T36" fmla="*/ 82 w 144"/>
                <a:gd name="T37" fmla="*/ 54 h 62"/>
                <a:gd name="T38" fmla="*/ 81 w 144"/>
                <a:gd name="T39" fmla="*/ 50 h 62"/>
                <a:gd name="T40" fmla="*/ 78 w 144"/>
                <a:gd name="T41" fmla="*/ 47 h 62"/>
                <a:gd name="T42" fmla="*/ 74 w 144"/>
                <a:gd name="T43" fmla="*/ 46 h 62"/>
                <a:gd name="T44" fmla="*/ 72 w 144"/>
                <a:gd name="T45" fmla="*/ 45 h 62"/>
                <a:gd name="T46" fmla="*/ 69 w 144"/>
                <a:gd name="T47" fmla="*/ 42 h 62"/>
                <a:gd name="T48" fmla="*/ 63 w 144"/>
                <a:gd name="T49" fmla="*/ 39 h 62"/>
                <a:gd name="T50" fmla="*/ 61 w 144"/>
                <a:gd name="T51" fmla="*/ 34 h 62"/>
                <a:gd name="T52" fmla="*/ 55 w 144"/>
                <a:gd name="T53" fmla="*/ 30 h 62"/>
                <a:gd name="T54" fmla="*/ 44 w 144"/>
                <a:gd name="T55" fmla="*/ 24 h 62"/>
                <a:gd name="T56" fmla="*/ 37 w 144"/>
                <a:gd name="T57" fmla="*/ 22 h 62"/>
                <a:gd name="T58" fmla="*/ 27 w 144"/>
                <a:gd name="T59" fmla="*/ 21 h 62"/>
                <a:gd name="T60" fmla="*/ 22 w 144"/>
                <a:gd name="T61" fmla="*/ 19 h 62"/>
                <a:gd name="T62" fmla="*/ 12 w 144"/>
                <a:gd name="T63" fmla="*/ 19 h 62"/>
                <a:gd name="T64" fmla="*/ 6 w 144"/>
                <a:gd name="T65" fmla="*/ 21 h 62"/>
                <a:gd name="T66" fmla="*/ 0 w 144"/>
                <a:gd name="T67" fmla="*/ 20 h 62"/>
                <a:gd name="T68" fmla="*/ 1 w 144"/>
                <a:gd name="T69" fmla="*/ 11 h 62"/>
                <a:gd name="T70" fmla="*/ 0 w 144"/>
                <a:gd name="T71" fmla="*/ 1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62"/>
                <a:gd name="T110" fmla="*/ 144 w 144"/>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62">
                  <a:moveTo>
                    <a:pt x="143" y="46"/>
                  </a:moveTo>
                  <a:lnTo>
                    <a:pt x="142" y="43"/>
                  </a:lnTo>
                  <a:lnTo>
                    <a:pt x="139" y="42"/>
                  </a:lnTo>
                  <a:lnTo>
                    <a:pt x="138" y="43"/>
                  </a:lnTo>
                  <a:lnTo>
                    <a:pt x="135" y="46"/>
                  </a:lnTo>
                  <a:lnTo>
                    <a:pt x="132" y="46"/>
                  </a:lnTo>
                  <a:lnTo>
                    <a:pt x="130" y="42"/>
                  </a:lnTo>
                  <a:lnTo>
                    <a:pt x="129" y="42"/>
                  </a:lnTo>
                  <a:lnTo>
                    <a:pt x="127" y="46"/>
                  </a:lnTo>
                  <a:lnTo>
                    <a:pt x="126" y="46"/>
                  </a:lnTo>
                  <a:lnTo>
                    <a:pt x="125" y="47"/>
                  </a:lnTo>
                  <a:lnTo>
                    <a:pt x="123" y="50"/>
                  </a:lnTo>
                  <a:lnTo>
                    <a:pt x="123" y="51"/>
                  </a:lnTo>
                  <a:lnTo>
                    <a:pt x="119" y="48"/>
                  </a:lnTo>
                  <a:lnTo>
                    <a:pt x="118" y="47"/>
                  </a:lnTo>
                  <a:lnTo>
                    <a:pt x="116" y="45"/>
                  </a:lnTo>
                  <a:lnTo>
                    <a:pt x="113" y="43"/>
                  </a:lnTo>
                  <a:lnTo>
                    <a:pt x="112" y="42"/>
                  </a:lnTo>
                  <a:lnTo>
                    <a:pt x="112" y="40"/>
                  </a:lnTo>
                  <a:lnTo>
                    <a:pt x="107" y="37"/>
                  </a:lnTo>
                  <a:lnTo>
                    <a:pt x="102" y="35"/>
                  </a:lnTo>
                  <a:lnTo>
                    <a:pt x="97" y="34"/>
                  </a:lnTo>
                  <a:lnTo>
                    <a:pt x="96" y="36"/>
                  </a:lnTo>
                  <a:lnTo>
                    <a:pt x="95" y="39"/>
                  </a:lnTo>
                  <a:lnTo>
                    <a:pt x="95" y="41"/>
                  </a:lnTo>
                  <a:lnTo>
                    <a:pt x="94" y="42"/>
                  </a:lnTo>
                  <a:lnTo>
                    <a:pt x="95" y="46"/>
                  </a:lnTo>
                  <a:lnTo>
                    <a:pt x="94" y="47"/>
                  </a:lnTo>
                  <a:lnTo>
                    <a:pt x="93" y="50"/>
                  </a:lnTo>
                  <a:lnTo>
                    <a:pt x="94" y="52"/>
                  </a:lnTo>
                  <a:lnTo>
                    <a:pt x="93" y="58"/>
                  </a:lnTo>
                  <a:lnTo>
                    <a:pt x="93" y="61"/>
                  </a:lnTo>
                  <a:lnTo>
                    <a:pt x="90" y="60"/>
                  </a:lnTo>
                  <a:lnTo>
                    <a:pt x="87" y="59"/>
                  </a:lnTo>
                  <a:lnTo>
                    <a:pt x="86" y="58"/>
                  </a:lnTo>
                  <a:lnTo>
                    <a:pt x="86" y="57"/>
                  </a:lnTo>
                  <a:lnTo>
                    <a:pt x="82" y="56"/>
                  </a:lnTo>
                  <a:lnTo>
                    <a:pt x="82" y="54"/>
                  </a:lnTo>
                  <a:lnTo>
                    <a:pt x="82" y="52"/>
                  </a:lnTo>
                  <a:lnTo>
                    <a:pt x="81" y="50"/>
                  </a:lnTo>
                  <a:lnTo>
                    <a:pt x="79" y="49"/>
                  </a:lnTo>
                  <a:lnTo>
                    <a:pt x="78" y="47"/>
                  </a:lnTo>
                  <a:lnTo>
                    <a:pt x="75" y="47"/>
                  </a:lnTo>
                  <a:lnTo>
                    <a:pt x="74" y="46"/>
                  </a:lnTo>
                  <a:lnTo>
                    <a:pt x="73" y="45"/>
                  </a:lnTo>
                  <a:lnTo>
                    <a:pt x="72" y="45"/>
                  </a:lnTo>
                  <a:lnTo>
                    <a:pt x="71" y="43"/>
                  </a:lnTo>
                  <a:lnTo>
                    <a:pt x="69" y="42"/>
                  </a:lnTo>
                  <a:lnTo>
                    <a:pt x="66" y="40"/>
                  </a:lnTo>
                  <a:lnTo>
                    <a:pt x="63" y="39"/>
                  </a:lnTo>
                  <a:lnTo>
                    <a:pt x="63" y="35"/>
                  </a:lnTo>
                  <a:lnTo>
                    <a:pt x="61" y="34"/>
                  </a:lnTo>
                  <a:lnTo>
                    <a:pt x="59" y="31"/>
                  </a:lnTo>
                  <a:lnTo>
                    <a:pt x="55" y="30"/>
                  </a:lnTo>
                  <a:lnTo>
                    <a:pt x="50" y="30"/>
                  </a:lnTo>
                  <a:lnTo>
                    <a:pt x="44" y="24"/>
                  </a:lnTo>
                  <a:lnTo>
                    <a:pt x="40" y="23"/>
                  </a:lnTo>
                  <a:lnTo>
                    <a:pt x="37" y="22"/>
                  </a:lnTo>
                  <a:lnTo>
                    <a:pt x="33" y="21"/>
                  </a:lnTo>
                  <a:lnTo>
                    <a:pt x="27" y="21"/>
                  </a:lnTo>
                  <a:lnTo>
                    <a:pt x="24" y="20"/>
                  </a:lnTo>
                  <a:lnTo>
                    <a:pt x="22" y="19"/>
                  </a:lnTo>
                  <a:lnTo>
                    <a:pt x="18" y="20"/>
                  </a:lnTo>
                  <a:lnTo>
                    <a:pt x="12" y="19"/>
                  </a:lnTo>
                  <a:lnTo>
                    <a:pt x="11" y="19"/>
                  </a:lnTo>
                  <a:lnTo>
                    <a:pt x="6" y="21"/>
                  </a:lnTo>
                  <a:lnTo>
                    <a:pt x="0" y="20"/>
                  </a:lnTo>
                  <a:lnTo>
                    <a:pt x="1" y="15"/>
                  </a:lnTo>
                  <a:lnTo>
                    <a:pt x="1" y="11"/>
                  </a:lnTo>
                  <a:lnTo>
                    <a:pt x="0" y="9"/>
                  </a:lnTo>
                  <a:lnTo>
                    <a:pt x="0" y="1"/>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8" name="Freeform 222">
              <a:extLst>
                <a:ext uri="{FF2B5EF4-FFF2-40B4-BE49-F238E27FC236}">
                  <a16:creationId xmlns:a16="http://schemas.microsoft.com/office/drawing/2014/main" id="{6C5DCDBF-3555-4DF8-8021-FD71C325E113}"/>
                </a:ext>
              </a:extLst>
            </p:cNvPr>
            <p:cNvSpPr>
              <a:spLocks/>
            </p:cNvSpPr>
            <p:nvPr/>
          </p:nvSpPr>
          <p:spPr bwMode="auto">
            <a:xfrm>
              <a:off x="2774" y="1483"/>
              <a:ext cx="616" cy="517"/>
            </a:xfrm>
            <a:custGeom>
              <a:avLst/>
              <a:gdLst>
                <a:gd name="T0" fmla="*/ 98 w 616"/>
                <a:gd name="T1" fmla="*/ 345 h 517"/>
                <a:gd name="T2" fmla="*/ 160 w 616"/>
                <a:gd name="T3" fmla="*/ 373 h 517"/>
                <a:gd name="T4" fmla="*/ 228 w 616"/>
                <a:gd name="T5" fmla="*/ 358 h 517"/>
                <a:gd name="T6" fmla="*/ 296 w 616"/>
                <a:gd name="T7" fmla="*/ 347 h 517"/>
                <a:gd name="T8" fmla="*/ 324 w 616"/>
                <a:gd name="T9" fmla="*/ 288 h 517"/>
                <a:gd name="T10" fmla="*/ 374 w 616"/>
                <a:gd name="T11" fmla="*/ 278 h 517"/>
                <a:gd name="T12" fmla="*/ 427 w 616"/>
                <a:gd name="T13" fmla="*/ 247 h 517"/>
                <a:gd name="T14" fmla="*/ 475 w 616"/>
                <a:gd name="T15" fmla="*/ 214 h 517"/>
                <a:gd name="T16" fmla="*/ 494 w 616"/>
                <a:gd name="T17" fmla="*/ 193 h 517"/>
                <a:gd name="T18" fmla="*/ 454 w 616"/>
                <a:gd name="T19" fmla="*/ 173 h 517"/>
                <a:gd name="T20" fmla="*/ 407 w 616"/>
                <a:gd name="T21" fmla="*/ 173 h 517"/>
                <a:gd name="T22" fmla="*/ 448 w 616"/>
                <a:gd name="T23" fmla="*/ 122 h 517"/>
                <a:gd name="T24" fmla="*/ 478 w 616"/>
                <a:gd name="T25" fmla="*/ 92 h 517"/>
                <a:gd name="T26" fmla="*/ 504 w 616"/>
                <a:gd name="T27" fmla="*/ 38 h 517"/>
                <a:gd name="T28" fmla="*/ 498 w 616"/>
                <a:gd name="T29" fmla="*/ 6 h 517"/>
                <a:gd name="T30" fmla="*/ 513 w 616"/>
                <a:gd name="T31" fmla="*/ 20 h 517"/>
                <a:gd name="T32" fmla="*/ 530 w 616"/>
                <a:gd name="T33" fmla="*/ 25 h 517"/>
                <a:gd name="T34" fmla="*/ 550 w 616"/>
                <a:gd name="T35" fmla="*/ 54 h 517"/>
                <a:gd name="T36" fmla="*/ 583 w 616"/>
                <a:gd name="T37" fmla="*/ 53 h 517"/>
                <a:gd name="T38" fmla="*/ 614 w 616"/>
                <a:gd name="T39" fmla="*/ 61 h 517"/>
                <a:gd name="T40" fmla="*/ 604 w 616"/>
                <a:gd name="T41" fmla="*/ 100 h 517"/>
                <a:gd name="T42" fmla="*/ 598 w 616"/>
                <a:gd name="T43" fmla="*/ 127 h 517"/>
                <a:gd name="T44" fmla="*/ 590 w 616"/>
                <a:gd name="T45" fmla="*/ 142 h 517"/>
                <a:gd name="T46" fmla="*/ 565 w 616"/>
                <a:gd name="T47" fmla="*/ 173 h 517"/>
                <a:gd name="T48" fmla="*/ 576 w 616"/>
                <a:gd name="T49" fmla="*/ 197 h 517"/>
                <a:gd name="T50" fmla="*/ 582 w 616"/>
                <a:gd name="T51" fmla="*/ 200 h 517"/>
                <a:gd name="T52" fmla="*/ 571 w 616"/>
                <a:gd name="T53" fmla="*/ 225 h 517"/>
                <a:gd name="T54" fmla="*/ 557 w 616"/>
                <a:gd name="T55" fmla="*/ 231 h 517"/>
                <a:gd name="T56" fmla="*/ 559 w 616"/>
                <a:gd name="T57" fmla="*/ 247 h 517"/>
                <a:gd name="T58" fmla="*/ 565 w 616"/>
                <a:gd name="T59" fmla="*/ 275 h 517"/>
                <a:gd name="T60" fmla="*/ 590 w 616"/>
                <a:gd name="T61" fmla="*/ 282 h 517"/>
                <a:gd name="T62" fmla="*/ 601 w 616"/>
                <a:gd name="T63" fmla="*/ 305 h 517"/>
                <a:gd name="T64" fmla="*/ 583 w 616"/>
                <a:gd name="T65" fmla="*/ 329 h 517"/>
                <a:gd name="T66" fmla="*/ 565 w 616"/>
                <a:gd name="T67" fmla="*/ 333 h 517"/>
                <a:gd name="T68" fmla="*/ 530 w 616"/>
                <a:gd name="T69" fmla="*/ 359 h 517"/>
                <a:gd name="T70" fmla="*/ 509 w 616"/>
                <a:gd name="T71" fmla="*/ 350 h 517"/>
                <a:gd name="T72" fmla="*/ 506 w 616"/>
                <a:gd name="T73" fmla="*/ 384 h 517"/>
                <a:gd name="T74" fmla="*/ 483 w 616"/>
                <a:gd name="T75" fmla="*/ 381 h 517"/>
                <a:gd name="T76" fmla="*/ 476 w 616"/>
                <a:gd name="T77" fmla="*/ 358 h 517"/>
                <a:gd name="T78" fmla="*/ 448 w 616"/>
                <a:gd name="T79" fmla="*/ 355 h 517"/>
                <a:gd name="T80" fmla="*/ 433 w 616"/>
                <a:gd name="T81" fmla="*/ 371 h 517"/>
                <a:gd name="T82" fmla="*/ 403 w 616"/>
                <a:gd name="T83" fmla="*/ 375 h 517"/>
                <a:gd name="T84" fmla="*/ 386 w 616"/>
                <a:gd name="T85" fmla="*/ 376 h 517"/>
                <a:gd name="T86" fmla="*/ 384 w 616"/>
                <a:gd name="T87" fmla="*/ 395 h 517"/>
                <a:gd name="T88" fmla="*/ 378 w 616"/>
                <a:gd name="T89" fmla="*/ 420 h 517"/>
                <a:gd name="T90" fmla="*/ 354 w 616"/>
                <a:gd name="T91" fmla="*/ 429 h 517"/>
                <a:gd name="T92" fmla="*/ 334 w 616"/>
                <a:gd name="T93" fmla="*/ 448 h 517"/>
                <a:gd name="T94" fmla="*/ 316 w 616"/>
                <a:gd name="T95" fmla="*/ 451 h 517"/>
                <a:gd name="T96" fmla="*/ 298 w 616"/>
                <a:gd name="T97" fmla="*/ 458 h 517"/>
                <a:gd name="T98" fmla="*/ 281 w 616"/>
                <a:gd name="T99" fmla="*/ 467 h 517"/>
                <a:gd name="T100" fmla="*/ 265 w 616"/>
                <a:gd name="T101" fmla="*/ 492 h 517"/>
                <a:gd name="T102" fmla="*/ 254 w 616"/>
                <a:gd name="T103" fmla="*/ 512 h 517"/>
                <a:gd name="T104" fmla="*/ 231 w 616"/>
                <a:gd name="T105" fmla="*/ 505 h 517"/>
                <a:gd name="T106" fmla="*/ 210 w 616"/>
                <a:gd name="T107" fmla="*/ 485 h 517"/>
                <a:gd name="T108" fmla="*/ 214 w 616"/>
                <a:gd name="T109" fmla="*/ 458 h 517"/>
                <a:gd name="T110" fmla="*/ 194 w 616"/>
                <a:gd name="T111" fmla="*/ 470 h 517"/>
                <a:gd name="T112" fmla="*/ 184 w 616"/>
                <a:gd name="T113" fmla="*/ 506 h 517"/>
                <a:gd name="T114" fmla="*/ 155 w 616"/>
                <a:gd name="T115" fmla="*/ 515 h 517"/>
                <a:gd name="T116" fmla="*/ 132 w 616"/>
                <a:gd name="T117" fmla="*/ 499 h 517"/>
                <a:gd name="T118" fmla="*/ 151 w 616"/>
                <a:gd name="T119" fmla="*/ 458 h 517"/>
                <a:gd name="T120" fmla="*/ 96 w 616"/>
                <a:gd name="T121" fmla="*/ 458 h 5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6"/>
                <a:gd name="T184" fmla="*/ 0 h 517"/>
                <a:gd name="T185" fmla="*/ 616 w 616"/>
                <a:gd name="T186" fmla="*/ 517 h 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6" h="517">
                  <a:moveTo>
                    <a:pt x="0" y="325"/>
                  </a:moveTo>
                  <a:lnTo>
                    <a:pt x="5" y="327"/>
                  </a:lnTo>
                  <a:lnTo>
                    <a:pt x="16" y="331"/>
                  </a:lnTo>
                  <a:lnTo>
                    <a:pt x="25" y="334"/>
                  </a:lnTo>
                  <a:lnTo>
                    <a:pt x="34" y="335"/>
                  </a:lnTo>
                  <a:lnTo>
                    <a:pt x="43" y="338"/>
                  </a:lnTo>
                  <a:lnTo>
                    <a:pt x="49" y="339"/>
                  </a:lnTo>
                  <a:lnTo>
                    <a:pt x="58" y="339"/>
                  </a:lnTo>
                  <a:lnTo>
                    <a:pt x="65" y="339"/>
                  </a:lnTo>
                  <a:lnTo>
                    <a:pt x="69" y="339"/>
                  </a:lnTo>
                  <a:lnTo>
                    <a:pt x="74" y="339"/>
                  </a:lnTo>
                  <a:lnTo>
                    <a:pt x="83" y="341"/>
                  </a:lnTo>
                  <a:lnTo>
                    <a:pt x="93" y="344"/>
                  </a:lnTo>
                  <a:lnTo>
                    <a:pt x="98" y="345"/>
                  </a:lnTo>
                  <a:lnTo>
                    <a:pt x="102" y="347"/>
                  </a:lnTo>
                  <a:lnTo>
                    <a:pt x="106" y="353"/>
                  </a:lnTo>
                  <a:lnTo>
                    <a:pt x="110" y="357"/>
                  </a:lnTo>
                  <a:lnTo>
                    <a:pt x="114" y="359"/>
                  </a:lnTo>
                  <a:lnTo>
                    <a:pt x="121" y="360"/>
                  </a:lnTo>
                  <a:lnTo>
                    <a:pt x="128" y="362"/>
                  </a:lnTo>
                  <a:lnTo>
                    <a:pt x="130" y="365"/>
                  </a:lnTo>
                  <a:lnTo>
                    <a:pt x="131" y="365"/>
                  </a:lnTo>
                  <a:lnTo>
                    <a:pt x="134" y="367"/>
                  </a:lnTo>
                  <a:lnTo>
                    <a:pt x="136" y="368"/>
                  </a:lnTo>
                  <a:lnTo>
                    <a:pt x="143" y="371"/>
                  </a:lnTo>
                  <a:lnTo>
                    <a:pt x="149" y="373"/>
                  </a:lnTo>
                  <a:lnTo>
                    <a:pt x="155" y="373"/>
                  </a:lnTo>
                  <a:lnTo>
                    <a:pt x="160" y="373"/>
                  </a:lnTo>
                  <a:lnTo>
                    <a:pt x="163" y="373"/>
                  </a:lnTo>
                  <a:lnTo>
                    <a:pt x="164" y="374"/>
                  </a:lnTo>
                  <a:lnTo>
                    <a:pt x="164" y="378"/>
                  </a:lnTo>
                  <a:lnTo>
                    <a:pt x="169" y="379"/>
                  </a:lnTo>
                  <a:lnTo>
                    <a:pt x="170" y="379"/>
                  </a:lnTo>
                  <a:lnTo>
                    <a:pt x="175" y="382"/>
                  </a:lnTo>
                  <a:lnTo>
                    <a:pt x="176" y="381"/>
                  </a:lnTo>
                  <a:lnTo>
                    <a:pt x="181" y="376"/>
                  </a:lnTo>
                  <a:lnTo>
                    <a:pt x="184" y="374"/>
                  </a:lnTo>
                  <a:lnTo>
                    <a:pt x="199" y="368"/>
                  </a:lnTo>
                  <a:lnTo>
                    <a:pt x="213" y="361"/>
                  </a:lnTo>
                  <a:lnTo>
                    <a:pt x="222" y="359"/>
                  </a:lnTo>
                  <a:lnTo>
                    <a:pt x="225" y="358"/>
                  </a:lnTo>
                  <a:lnTo>
                    <a:pt x="228" y="358"/>
                  </a:lnTo>
                  <a:lnTo>
                    <a:pt x="230" y="355"/>
                  </a:lnTo>
                  <a:lnTo>
                    <a:pt x="237" y="358"/>
                  </a:lnTo>
                  <a:lnTo>
                    <a:pt x="243" y="357"/>
                  </a:lnTo>
                  <a:lnTo>
                    <a:pt x="251" y="357"/>
                  </a:lnTo>
                  <a:lnTo>
                    <a:pt x="254" y="358"/>
                  </a:lnTo>
                  <a:lnTo>
                    <a:pt x="261" y="358"/>
                  </a:lnTo>
                  <a:lnTo>
                    <a:pt x="265" y="358"/>
                  </a:lnTo>
                  <a:lnTo>
                    <a:pt x="271" y="358"/>
                  </a:lnTo>
                  <a:lnTo>
                    <a:pt x="277" y="357"/>
                  </a:lnTo>
                  <a:lnTo>
                    <a:pt x="284" y="352"/>
                  </a:lnTo>
                  <a:lnTo>
                    <a:pt x="287" y="350"/>
                  </a:lnTo>
                  <a:lnTo>
                    <a:pt x="290" y="350"/>
                  </a:lnTo>
                  <a:lnTo>
                    <a:pt x="296" y="348"/>
                  </a:lnTo>
                  <a:lnTo>
                    <a:pt x="296" y="347"/>
                  </a:lnTo>
                  <a:lnTo>
                    <a:pt x="301" y="343"/>
                  </a:lnTo>
                  <a:lnTo>
                    <a:pt x="306" y="336"/>
                  </a:lnTo>
                  <a:lnTo>
                    <a:pt x="310" y="329"/>
                  </a:lnTo>
                  <a:lnTo>
                    <a:pt x="313" y="327"/>
                  </a:lnTo>
                  <a:lnTo>
                    <a:pt x="322" y="324"/>
                  </a:lnTo>
                  <a:lnTo>
                    <a:pt x="326" y="322"/>
                  </a:lnTo>
                  <a:lnTo>
                    <a:pt x="331" y="317"/>
                  </a:lnTo>
                  <a:lnTo>
                    <a:pt x="333" y="315"/>
                  </a:lnTo>
                  <a:lnTo>
                    <a:pt x="331" y="309"/>
                  </a:lnTo>
                  <a:lnTo>
                    <a:pt x="325" y="304"/>
                  </a:lnTo>
                  <a:lnTo>
                    <a:pt x="322" y="297"/>
                  </a:lnTo>
                  <a:lnTo>
                    <a:pt x="321" y="293"/>
                  </a:lnTo>
                  <a:lnTo>
                    <a:pt x="324" y="288"/>
                  </a:lnTo>
                  <a:lnTo>
                    <a:pt x="324" y="285"/>
                  </a:lnTo>
                  <a:lnTo>
                    <a:pt x="325" y="279"/>
                  </a:lnTo>
                  <a:lnTo>
                    <a:pt x="330" y="273"/>
                  </a:lnTo>
                  <a:lnTo>
                    <a:pt x="335" y="272"/>
                  </a:lnTo>
                  <a:lnTo>
                    <a:pt x="341" y="272"/>
                  </a:lnTo>
                  <a:lnTo>
                    <a:pt x="345" y="274"/>
                  </a:lnTo>
                  <a:lnTo>
                    <a:pt x="348" y="278"/>
                  </a:lnTo>
                  <a:lnTo>
                    <a:pt x="349" y="279"/>
                  </a:lnTo>
                  <a:lnTo>
                    <a:pt x="358" y="281"/>
                  </a:lnTo>
                  <a:lnTo>
                    <a:pt x="363" y="279"/>
                  </a:lnTo>
                  <a:lnTo>
                    <a:pt x="368" y="281"/>
                  </a:lnTo>
                  <a:lnTo>
                    <a:pt x="369" y="281"/>
                  </a:lnTo>
                  <a:lnTo>
                    <a:pt x="371" y="281"/>
                  </a:lnTo>
                  <a:lnTo>
                    <a:pt x="374" y="278"/>
                  </a:lnTo>
                  <a:lnTo>
                    <a:pt x="377" y="275"/>
                  </a:lnTo>
                  <a:lnTo>
                    <a:pt x="381" y="274"/>
                  </a:lnTo>
                  <a:lnTo>
                    <a:pt x="384" y="272"/>
                  </a:lnTo>
                  <a:lnTo>
                    <a:pt x="386" y="268"/>
                  </a:lnTo>
                  <a:lnTo>
                    <a:pt x="389" y="265"/>
                  </a:lnTo>
                  <a:lnTo>
                    <a:pt x="389" y="262"/>
                  </a:lnTo>
                  <a:lnTo>
                    <a:pt x="391" y="259"/>
                  </a:lnTo>
                  <a:lnTo>
                    <a:pt x="394" y="258"/>
                  </a:lnTo>
                  <a:lnTo>
                    <a:pt x="398" y="260"/>
                  </a:lnTo>
                  <a:lnTo>
                    <a:pt x="404" y="260"/>
                  </a:lnTo>
                  <a:lnTo>
                    <a:pt x="411" y="258"/>
                  </a:lnTo>
                  <a:lnTo>
                    <a:pt x="417" y="254"/>
                  </a:lnTo>
                  <a:lnTo>
                    <a:pt x="422" y="250"/>
                  </a:lnTo>
                  <a:lnTo>
                    <a:pt x="427" y="247"/>
                  </a:lnTo>
                  <a:lnTo>
                    <a:pt x="427" y="244"/>
                  </a:lnTo>
                  <a:lnTo>
                    <a:pt x="427" y="239"/>
                  </a:lnTo>
                  <a:lnTo>
                    <a:pt x="430" y="233"/>
                  </a:lnTo>
                  <a:lnTo>
                    <a:pt x="434" y="231"/>
                  </a:lnTo>
                  <a:lnTo>
                    <a:pt x="439" y="227"/>
                  </a:lnTo>
                  <a:lnTo>
                    <a:pt x="446" y="227"/>
                  </a:lnTo>
                  <a:lnTo>
                    <a:pt x="448" y="226"/>
                  </a:lnTo>
                  <a:lnTo>
                    <a:pt x="451" y="223"/>
                  </a:lnTo>
                  <a:lnTo>
                    <a:pt x="451" y="219"/>
                  </a:lnTo>
                  <a:lnTo>
                    <a:pt x="454" y="219"/>
                  </a:lnTo>
                  <a:lnTo>
                    <a:pt x="458" y="221"/>
                  </a:lnTo>
                  <a:lnTo>
                    <a:pt x="465" y="215"/>
                  </a:lnTo>
                  <a:lnTo>
                    <a:pt x="470" y="212"/>
                  </a:lnTo>
                  <a:lnTo>
                    <a:pt x="475" y="214"/>
                  </a:lnTo>
                  <a:lnTo>
                    <a:pt x="479" y="214"/>
                  </a:lnTo>
                  <a:lnTo>
                    <a:pt x="481" y="211"/>
                  </a:lnTo>
                  <a:lnTo>
                    <a:pt x="484" y="212"/>
                  </a:lnTo>
                  <a:lnTo>
                    <a:pt x="489" y="215"/>
                  </a:lnTo>
                  <a:lnTo>
                    <a:pt x="494" y="215"/>
                  </a:lnTo>
                  <a:lnTo>
                    <a:pt x="500" y="215"/>
                  </a:lnTo>
                  <a:lnTo>
                    <a:pt x="501" y="214"/>
                  </a:lnTo>
                  <a:lnTo>
                    <a:pt x="501" y="212"/>
                  </a:lnTo>
                  <a:lnTo>
                    <a:pt x="504" y="212"/>
                  </a:lnTo>
                  <a:lnTo>
                    <a:pt x="504" y="207"/>
                  </a:lnTo>
                  <a:lnTo>
                    <a:pt x="504" y="204"/>
                  </a:lnTo>
                  <a:lnTo>
                    <a:pt x="501" y="200"/>
                  </a:lnTo>
                  <a:lnTo>
                    <a:pt x="498" y="197"/>
                  </a:lnTo>
                  <a:lnTo>
                    <a:pt x="494" y="193"/>
                  </a:lnTo>
                  <a:lnTo>
                    <a:pt x="493" y="191"/>
                  </a:lnTo>
                  <a:lnTo>
                    <a:pt x="493" y="190"/>
                  </a:lnTo>
                  <a:lnTo>
                    <a:pt x="488" y="185"/>
                  </a:lnTo>
                  <a:lnTo>
                    <a:pt x="486" y="185"/>
                  </a:lnTo>
                  <a:lnTo>
                    <a:pt x="482" y="181"/>
                  </a:lnTo>
                  <a:lnTo>
                    <a:pt x="475" y="179"/>
                  </a:lnTo>
                  <a:lnTo>
                    <a:pt x="473" y="176"/>
                  </a:lnTo>
                  <a:lnTo>
                    <a:pt x="470" y="172"/>
                  </a:lnTo>
                  <a:lnTo>
                    <a:pt x="464" y="172"/>
                  </a:lnTo>
                  <a:lnTo>
                    <a:pt x="458" y="173"/>
                  </a:lnTo>
                  <a:lnTo>
                    <a:pt x="456" y="173"/>
                  </a:lnTo>
                  <a:lnTo>
                    <a:pt x="454" y="173"/>
                  </a:lnTo>
                  <a:lnTo>
                    <a:pt x="447" y="185"/>
                  </a:lnTo>
                  <a:lnTo>
                    <a:pt x="444" y="183"/>
                  </a:lnTo>
                  <a:lnTo>
                    <a:pt x="438" y="179"/>
                  </a:lnTo>
                  <a:lnTo>
                    <a:pt x="433" y="178"/>
                  </a:lnTo>
                  <a:lnTo>
                    <a:pt x="427" y="179"/>
                  </a:lnTo>
                  <a:lnTo>
                    <a:pt x="422" y="180"/>
                  </a:lnTo>
                  <a:lnTo>
                    <a:pt x="420" y="181"/>
                  </a:lnTo>
                  <a:lnTo>
                    <a:pt x="418" y="183"/>
                  </a:lnTo>
                  <a:lnTo>
                    <a:pt x="417" y="185"/>
                  </a:lnTo>
                  <a:lnTo>
                    <a:pt x="415" y="185"/>
                  </a:lnTo>
                  <a:lnTo>
                    <a:pt x="410" y="179"/>
                  </a:lnTo>
                  <a:lnTo>
                    <a:pt x="408" y="178"/>
                  </a:lnTo>
                  <a:lnTo>
                    <a:pt x="408" y="173"/>
                  </a:lnTo>
                  <a:lnTo>
                    <a:pt x="407" y="173"/>
                  </a:lnTo>
                  <a:lnTo>
                    <a:pt x="408" y="172"/>
                  </a:lnTo>
                  <a:lnTo>
                    <a:pt x="411" y="169"/>
                  </a:lnTo>
                  <a:lnTo>
                    <a:pt x="411" y="164"/>
                  </a:lnTo>
                  <a:lnTo>
                    <a:pt x="411" y="158"/>
                  </a:lnTo>
                  <a:lnTo>
                    <a:pt x="413" y="155"/>
                  </a:lnTo>
                  <a:lnTo>
                    <a:pt x="417" y="150"/>
                  </a:lnTo>
                  <a:lnTo>
                    <a:pt x="417" y="145"/>
                  </a:lnTo>
                  <a:lnTo>
                    <a:pt x="427" y="118"/>
                  </a:lnTo>
                  <a:lnTo>
                    <a:pt x="430" y="115"/>
                  </a:lnTo>
                  <a:lnTo>
                    <a:pt x="435" y="119"/>
                  </a:lnTo>
                  <a:lnTo>
                    <a:pt x="439" y="121"/>
                  </a:lnTo>
                  <a:lnTo>
                    <a:pt x="442" y="120"/>
                  </a:lnTo>
                  <a:lnTo>
                    <a:pt x="446" y="120"/>
                  </a:lnTo>
                  <a:lnTo>
                    <a:pt x="448" y="122"/>
                  </a:lnTo>
                  <a:lnTo>
                    <a:pt x="451" y="124"/>
                  </a:lnTo>
                  <a:lnTo>
                    <a:pt x="454" y="122"/>
                  </a:lnTo>
                  <a:lnTo>
                    <a:pt x="460" y="119"/>
                  </a:lnTo>
                  <a:lnTo>
                    <a:pt x="463" y="115"/>
                  </a:lnTo>
                  <a:lnTo>
                    <a:pt x="467" y="111"/>
                  </a:lnTo>
                  <a:lnTo>
                    <a:pt x="471" y="109"/>
                  </a:lnTo>
                  <a:lnTo>
                    <a:pt x="476" y="108"/>
                  </a:lnTo>
                  <a:lnTo>
                    <a:pt x="479" y="105"/>
                  </a:lnTo>
                  <a:lnTo>
                    <a:pt x="481" y="102"/>
                  </a:lnTo>
                  <a:lnTo>
                    <a:pt x="481" y="100"/>
                  </a:lnTo>
                  <a:lnTo>
                    <a:pt x="481" y="97"/>
                  </a:lnTo>
                  <a:lnTo>
                    <a:pt x="477" y="96"/>
                  </a:lnTo>
                  <a:lnTo>
                    <a:pt x="477" y="95"/>
                  </a:lnTo>
                  <a:lnTo>
                    <a:pt x="478" y="92"/>
                  </a:lnTo>
                  <a:lnTo>
                    <a:pt x="479" y="88"/>
                  </a:lnTo>
                  <a:lnTo>
                    <a:pt x="482" y="85"/>
                  </a:lnTo>
                  <a:lnTo>
                    <a:pt x="482" y="81"/>
                  </a:lnTo>
                  <a:lnTo>
                    <a:pt x="482" y="77"/>
                  </a:lnTo>
                  <a:lnTo>
                    <a:pt x="486" y="73"/>
                  </a:lnTo>
                  <a:lnTo>
                    <a:pt x="486" y="70"/>
                  </a:lnTo>
                  <a:lnTo>
                    <a:pt x="489" y="63"/>
                  </a:lnTo>
                  <a:lnTo>
                    <a:pt x="490" y="60"/>
                  </a:lnTo>
                  <a:lnTo>
                    <a:pt x="490" y="55"/>
                  </a:lnTo>
                  <a:lnTo>
                    <a:pt x="494" y="50"/>
                  </a:lnTo>
                  <a:lnTo>
                    <a:pt x="497" y="46"/>
                  </a:lnTo>
                  <a:lnTo>
                    <a:pt x="501" y="46"/>
                  </a:lnTo>
                  <a:lnTo>
                    <a:pt x="503" y="42"/>
                  </a:lnTo>
                  <a:lnTo>
                    <a:pt x="504" y="38"/>
                  </a:lnTo>
                  <a:lnTo>
                    <a:pt x="504" y="34"/>
                  </a:lnTo>
                  <a:lnTo>
                    <a:pt x="501" y="34"/>
                  </a:lnTo>
                  <a:lnTo>
                    <a:pt x="500" y="30"/>
                  </a:lnTo>
                  <a:lnTo>
                    <a:pt x="501" y="26"/>
                  </a:lnTo>
                  <a:lnTo>
                    <a:pt x="495" y="23"/>
                  </a:lnTo>
                  <a:lnTo>
                    <a:pt x="492" y="25"/>
                  </a:lnTo>
                  <a:lnTo>
                    <a:pt x="487" y="26"/>
                  </a:lnTo>
                  <a:lnTo>
                    <a:pt x="487" y="22"/>
                  </a:lnTo>
                  <a:lnTo>
                    <a:pt x="486" y="20"/>
                  </a:lnTo>
                  <a:lnTo>
                    <a:pt x="492" y="18"/>
                  </a:lnTo>
                  <a:lnTo>
                    <a:pt x="494" y="13"/>
                  </a:lnTo>
                  <a:lnTo>
                    <a:pt x="497" y="10"/>
                  </a:lnTo>
                  <a:lnTo>
                    <a:pt x="498" y="7"/>
                  </a:lnTo>
                  <a:lnTo>
                    <a:pt x="498" y="6"/>
                  </a:lnTo>
                  <a:lnTo>
                    <a:pt x="501" y="4"/>
                  </a:lnTo>
                  <a:lnTo>
                    <a:pt x="503" y="3"/>
                  </a:lnTo>
                  <a:lnTo>
                    <a:pt x="506" y="3"/>
                  </a:lnTo>
                  <a:lnTo>
                    <a:pt x="509" y="2"/>
                  </a:lnTo>
                  <a:lnTo>
                    <a:pt x="513" y="1"/>
                  </a:lnTo>
                  <a:lnTo>
                    <a:pt x="515" y="0"/>
                  </a:lnTo>
                  <a:lnTo>
                    <a:pt x="516" y="3"/>
                  </a:lnTo>
                  <a:lnTo>
                    <a:pt x="518" y="6"/>
                  </a:lnTo>
                  <a:lnTo>
                    <a:pt x="521" y="8"/>
                  </a:lnTo>
                  <a:lnTo>
                    <a:pt x="520" y="10"/>
                  </a:lnTo>
                  <a:lnTo>
                    <a:pt x="518" y="13"/>
                  </a:lnTo>
                  <a:lnTo>
                    <a:pt x="518" y="15"/>
                  </a:lnTo>
                  <a:lnTo>
                    <a:pt x="516" y="18"/>
                  </a:lnTo>
                  <a:lnTo>
                    <a:pt x="513" y="20"/>
                  </a:lnTo>
                  <a:lnTo>
                    <a:pt x="513" y="22"/>
                  </a:lnTo>
                  <a:lnTo>
                    <a:pt x="512" y="24"/>
                  </a:lnTo>
                  <a:lnTo>
                    <a:pt x="513" y="25"/>
                  </a:lnTo>
                  <a:lnTo>
                    <a:pt x="516" y="26"/>
                  </a:lnTo>
                  <a:lnTo>
                    <a:pt x="518" y="27"/>
                  </a:lnTo>
                  <a:lnTo>
                    <a:pt x="520" y="28"/>
                  </a:lnTo>
                  <a:lnTo>
                    <a:pt x="521" y="29"/>
                  </a:lnTo>
                  <a:lnTo>
                    <a:pt x="523" y="30"/>
                  </a:lnTo>
                  <a:lnTo>
                    <a:pt x="524" y="30"/>
                  </a:lnTo>
                  <a:lnTo>
                    <a:pt x="526" y="31"/>
                  </a:lnTo>
                  <a:lnTo>
                    <a:pt x="528" y="31"/>
                  </a:lnTo>
                  <a:lnTo>
                    <a:pt x="528" y="30"/>
                  </a:lnTo>
                  <a:lnTo>
                    <a:pt x="530" y="27"/>
                  </a:lnTo>
                  <a:lnTo>
                    <a:pt x="530" y="25"/>
                  </a:lnTo>
                  <a:lnTo>
                    <a:pt x="531" y="24"/>
                  </a:lnTo>
                  <a:lnTo>
                    <a:pt x="533" y="24"/>
                  </a:lnTo>
                  <a:lnTo>
                    <a:pt x="536" y="26"/>
                  </a:lnTo>
                  <a:lnTo>
                    <a:pt x="537" y="28"/>
                  </a:lnTo>
                  <a:lnTo>
                    <a:pt x="539" y="30"/>
                  </a:lnTo>
                  <a:lnTo>
                    <a:pt x="544" y="30"/>
                  </a:lnTo>
                  <a:lnTo>
                    <a:pt x="543" y="31"/>
                  </a:lnTo>
                  <a:lnTo>
                    <a:pt x="542" y="34"/>
                  </a:lnTo>
                  <a:lnTo>
                    <a:pt x="544" y="38"/>
                  </a:lnTo>
                  <a:lnTo>
                    <a:pt x="545" y="42"/>
                  </a:lnTo>
                  <a:lnTo>
                    <a:pt x="547" y="46"/>
                  </a:lnTo>
                  <a:lnTo>
                    <a:pt x="550" y="49"/>
                  </a:lnTo>
                  <a:lnTo>
                    <a:pt x="550" y="54"/>
                  </a:lnTo>
                  <a:lnTo>
                    <a:pt x="551" y="54"/>
                  </a:lnTo>
                  <a:lnTo>
                    <a:pt x="553" y="57"/>
                  </a:lnTo>
                  <a:lnTo>
                    <a:pt x="556" y="58"/>
                  </a:lnTo>
                  <a:lnTo>
                    <a:pt x="559" y="60"/>
                  </a:lnTo>
                  <a:lnTo>
                    <a:pt x="563" y="58"/>
                  </a:lnTo>
                  <a:lnTo>
                    <a:pt x="565" y="58"/>
                  </a:lnTo>
                  <a:lnTo>
                    <a:pt x="568" y="57"/>
                  </a:lnTo>
                  <a:lnTo>
                    <a:pt x="568" y="55"/>
                  </a:lnTo>
                  <a:lnTo>
                    <a:pt x="571" y="56"/>
                  </a:lnTo>
                  <a:lnTo>
                    <a:pt x="576" y="55"/>
                  </a:lnTo>
                  <a:lnTo>
                    <a:pt x="578" y="55"/>
                  </a:lnTo>
                  <a:lnTo>
                    <a:pt x="580" y="55"/>
                  </a:lnTo>
                  <a:lnTo>
                    <a:pt x="582" y="52"/>
                  </a:lnTo>
                  <a:lnTo>
                    <a:pt x="583" y="53"/>
                  </a:lnTo>
                  <a:lnTo>
                    <a:pt x="586" y="52"/>
                  </a:lnTo>
                  <a:lnTo>
                    <a:pt x="589" y="50"/>
                  </a:lnTo>
                  <a:lnTo>
                    <a:pt x="590" y="47"/>
                  </a:lnTo>
                  <a:lnTo>
                    <a:pt x="590" y="46"/>
                  </a:lnTo>
                  <a:lnTo>
                    <a:pt x="591" y="45"/>
                  </a:lnTo>
                  <a:lnTo>
                    <a:pt x="592" y="42"/>
                  </a:lnTo>
                  <a:lnTo>
                    <a:pt x="591" y="42"/>
                  </a:lnTo>
                  <a:lnTo>
                    <a:pt x="597" y="42"/>
                  </a:lnTo>
                  <a:lnTo>
                    <a:pt x="602" y="46"/>
                  </a:lnTo>
                  <a:lnTo>
                    <a:pt x="607" y="51"/>
                  </a:lnTo>
                  <a:lnTo>
                    <a:pt x="612" y="55"/>
                  </a:lnTo>
                  <a:lnTo>
                    <a:pt x="614" y="56"/>
                  </a:lnTo>
                  <a:lnTo>
                    <a:pt x="615" y="58"/>
                  </a:lnTo>
                  <a:lnTo>
                    <a:pt x="614" y="61"/>
                  </a:lnTo>
                  <a:lnTo>
                    <a:pt x="611" y="64"/>
                  </a:lnTo>
                  <a:lnTo>
                    <a:pt x="610" y="67"/>
                  </a:lnTo>
                  <a:lnTo>
                    <a:pt x="612" y="72"/>
                  </a:lnTo>
                  <a:lnTo>
                    <a:pt x="607" y="77"/>
                  </a:lnTo>
                  <a:lnTo>
                    <a:pt x="606" y="79"/>
                  </a:lnTo>
                  <a:lnTo>
                    <a:pt x="606" y="81"/>
                  </a:lnTo>
                  <a:lnTo>
                    <a:pt x="605" y="85"/>
                  </a:lnTo>
                  <a:lnTo>
                    <a:pt x="603" y="87"/>
                  </a:lnTo>
                  <a:lnTo>
                    <a:pt x="603" y="89"/>
                  </a:lnTo>
                  <a:lnTo>
                    <a:pt x="603" y="93"/>
                  </a:lnTo>
                  <a:lnTo>
                    <a:pt x="603" y="96"/>
                  </a:lnTo>
                  <a:lnTo>
                    <a:pt x="603" y="97"/>
                  </a:lnTo>
                  <a:lnTo>
                    <a:pt x="604" y="98"/>
                  </a:lnTo>
                  <a:lnTo>
                    <a:pt x="604" y="100"/>
                  </a:lnTo>
                  <a:lnTo>
                    <a:pt x="603" y="100"/>
                  </a:lnTo>
                  <a:lnTo>
                    <a:pt x="602" y="103"/>
                  </a:lnTo>
                  <a:lnTo>
                    <a:pt x="603" y="103"/>
                  </a:lnTo>
                  <a:lnTo>
                    <a:pt x="605" y="107"/>
                  </a:lnTo>
                  <a:lnTo>
                    <a:pt x="606" y="109"/>
                  </a:lnTo>
                  <a:lnTo>
                    <a:pt x="607" y="111"/>
                  </a:lnTo>
                  <a:lnTo>
                    <a:pt x="607" y="115"/>
                  </a:lnTo>
                  <a:lnTo>
                    <a:pt x="606" y="116"/>
                  </a:lnTo>
                  <a:lnTo>
                    <a:pt x="605" y="118"/>
                  </a:lnTo>
                  <a:lnTo>
                    <a:pt x="603" y="119"/>
                  </a:lnTo>
                  <a:lnTo>
                    <a:pt x="601" y="119"/>
                  </a:lnTo>
                  <a:lnTo>
                    <a:pt x="600" y="119"/>
                  </a:lnTo>
                  <a:lnTo>
                    <a:pt x="599" y="121"/>
                  </a:lnTo>
                  <a:lnTo>
                    <a:pt x="598" y="127"/>
                  </a:lnTo>
                  <a:lnTo>
                    <a:pt x="596" y="134"/>
                  </a:lnTo>
                  <a:lnTo>
                    <a:pt x="595" y="139"/>
                  </a:lnTo>
                  <a:lnTo>
                    <a:pt x="596" y="142"/>
                  </a:lnTo>
                  <a:lnTo>
                    <a:pt x="597" y="146"/>
                  </a:lnTo>
                  <a:lnTo>
                    <a:pt x="598" y="148"/>
                  </a:lnTo>
                  <a:lnTo>
                    <a:pt x="598" y="150"/>
                  </a:lnTo>
                  <a:lnTo>
                    <a:pt x="598" y="151"/>
                  </a:lnTo>
                  <a:lnTo>
                    <a:pt x="596" y="152"/>
                  </a:lnTo>
                  <a:lnTo>
                    <a:pt x="595" y="152"/>
                  </a:lnTo>
                  <a:lnTo>
                    <a:pt x="593" y="150"/>
                  </a:lnTo>
                  <a:lnTo>
                    <a:pt x="592" y="146"/>
                  </a:lnTo>
                  <a:lnTo>
                    <a:pt x="591" y="143"/>
                  </a:lnTo>
                  <a:lnTo>
                    <a:pt x="590" y="142"/>
                  </a:lnTo>
                  <a:lnTo>
                    <a:pt x="590" y="141"/>
                  </a:lnTo>
                  <a:lnTo>
                    <a:pt x="588" y="142"/>
                  </a:lnTo>
                  <a:lnTo>
                    <a:pt x="583" y="148"/>
                  </a:lnTo>
                  <a:lnTo>
                    <a:pt x="580" y="154"/>
                  </a:lnTo>
                  <a:lnTo>
                    <a:pt x="579" y="158"/>
                  </a:lnTo>
                  <a:lnTo>
                    <a:pt x="577" y="159"/>
                  </a:lnTo>
                  <a:lnTo>
                    <a:pt x="574" y="159"/>
                  </a:lnTo>
                  <a:lnTo>
                    <a:pt x="573" y="161"/>
                  </a:lnTo>
                  <a:lnTo>
                    <a:pt x="573" y="162"/>
                  </a:lnTo>
                  <a:lnTo>
                    <a:pt x="571" y="164"/>
                  </a:lnTo>
                  <a:lnTo>
                    <a:pt x="571" y="167"/>
                  </a:lnTo>
                  <a:lnTo>
                    <a:pt x="568" y="169"/>
                  </a:lnTo>
                  <a:lnTo>
                    <a:pt x="565" y="172"/>
                  </a:lnTo>
                  <a:lnTo>
                    <a:pt x="565" y="173"/>
                  </a:lnTo>
                  <a:lnTo>
                    <a:pt x="560" y="174"/>
                  </a:lnTo>
                  <a:lnTo>
                    <a:pt x="559" y="178"/>
                  </a:lnTo>
                  <a:lnTo>
                    <a:pt x="556" y="181"/>
                  </a:lnTo>
                  <a:lnTo>
                    <a:pt x="556" y="184"/>
                  </a:lnTo>
                  <a:lnTo>
                    <a:pt x="559" y="188"/>
                  </a:lnTo>
                  <a:lnTo>
                    <a:pt x="562" y="190"/>
                  </a:lnTo>
                  <a:lnTo>
                    <a:pt x="565" y="191"/>
                  </a:lnTo>
                  <a:lnTo>
                    <a:pt x="566" y="193"/>
                  </a:lnTo>
                  <a:lnTo>
                    <a:pt x="568" y="195"/>
                  </a:lnTo>
                  <a:lnTo>
                    <a:pt x="570" y="199"/>
                  </a:lnTo>
                  <a:lnTo>
                    <a:pt x="570" y="200"/>
                  </a:lnTo>
                  <a:lnTo>
                    <a:pt x="574" y="200"/>
                  </a:lnTo>
                  <a:lnTo>
                    <a:pt x="576" y="199"/>
                  </a:lnTo>
                  <a:lnTo>
                    <a:pt x="576" y="197"/>
                  </a:lnTo>
                  <a:lnTo>
                    <a:pt x="577" y="196"/>
                  </a:lnTo>
                  <a:lnTo>
                    <a:pt x="578" y="195"/>
                  </a:lnTo>
                  <a:lnTo>
                    <a:pt x="578" y="193"/>
                  </a:lnTo>
                  <a:lnTo>
                    <a:pt x="577" y="191"/>
                  </a:lnTo>
                  <a:lnTo>
                    <a:pt x="580" y="191"/>
                  </a:lnTo>
                  <a:lnTo>
                    <a:pt x="580" y="192"/>
                  </a:lnTo>
                  <a:lnTo>
                    <a:pt x="580" y="193"/>
                  </a:lnTo>
                  <a:lnTo>
                    <a:pt x="580" y="195"/>
                  </a:lnTo>
                  <a:lnTo>
                    <a:pt x="583" y="196"/>
                  </a:lnTo>
                  <a:lnTo>
                    <a:pt x="583" y="197"/>
                  </a:lnTo>
                  <a:lnTo>
                    <a:pt x="585" y="199"/>
                  </a:lnTo>
                  <a:lnTo>
                    <a:pt x="583" y="200"/>
                  </a:lnTo>
                  <a:lnTo>
                    <a:pt x="582" y="200"/>
                  </a:lnTo>
                  <a:lnTo>
                    <a:pt x="577" y="200"/>
                  </a:lnTo>
                  <a:lnTo>
                    <a:pt x="577" y="203"/>
                  </a:lnTo>
                  <a:lnTo>
                    <a:pt x="574" y="204"/>
                  </a:lnTo>
                  <a:lnTo>
                    <a:pt x="573" y="204"/>
                  </a:lnTo>
                  <a:lnTo>
                    <a:pt x="573" y="208"/>
                  </a:lnTo>
                  <a:lnTo>
                    <a:pt x="574" y="212"/>
                  </a:lnTo>
                  <a:lnTo>
                    <a:pt x="576" y="214"/>
                  </a:lnTo>
                  <a:lnTo>
                    <a:pt x="577" y="215"/>
                  </a:lnTo>
                  <a:lnTo>
                    <a:pt x="577" y="217"/>
                  </a:lnTo>
                  <a:lnTo>
                    <a:pt x="576" y="219"/>
                  </a:lnTo>
                  <a:lnTo>
                    <a:pt x="576" y="221"/>
                  </a:lnTo>
                  <a:lnTo>
                    <a:pt x="571" y="221"/>
                  </a:lnTo>
                  <a:lnTo>
                    <a:pt x="570" y="222"/>
                  </a:lnTo>
                  <a:lnTo>
                    <a:pt x="571" y="225"/>
                  </a:lnTo>
                  <a:lnTo>
                    <a:pt x="571" y="228"/>
                  </a:lnTo>
                  <a:lnTo>
                    <a:pt x="571" y="231"/>
                  </a:lnTo>
                  <a:lnTo>
                    <a:pt x="571" y="232"/>
                  </a:lnTo>
                  <a:lnTo>
                    <a:pt x="573" y="232"/>
                  </a:lnTo>
                  <a:lnTo>
                    <a:pt x="571" y="233"/>
                  </a:lnTo>
                  <a:lnTo>
                    <a:pt x="568" y="233"/>
                  </a:lnTo>
                  <a:lnTo>
                    <a:pt x="567" y="232"/>
                  </a:lnTo>
                  <a:lnTo>
                    <a:pt x="565" y="231"/>
                  </a:lnTo>
                  <a:lnTo>
                    <a:pt x="562" y="230"/>
                  </a:lnTo>
                  <a:lnTo>
                    <a:pt x="559" y="231"/>
                  </a:lnTo>
                  <a:lnTo>
                    <a:pt x="557" y="231"/>
                  </a:lnTo>
                  <a:lnTo>
                    <a:pt x="546" y="227"/>
                  </a:lnTo>
                  <a:lnTo>
                    <a:pt x="548" y="231"/>
                  </a:lnTo>
                  <a:lnTo>
                    <a:pt x="547" y="233"/>
                  </a:lnTo>
                  <a:lnTo>
                    <a:pt x="547" y="234"/>
                  </a:lnTo>
                  <a:lnTo>
                    <a:pt x="544" y="236"/>
                  </a:lnTo>
                  <a:lnTo>
                    <a:pt x="548" y="238"/>
                  </a:lnTo>
                  <a:lnTo>
                    <a:pt x="551" y="236"/>
                  </a:lnTo>
                  <a:lnTo>
                    <a:pt x="552" y="236"/>
                  </a:lnTo>
                  <a:lnTo>
                    <a:pt x="553" y="238"/>
                  </a:lnTo>
                  <a:lnTo>
                    <a:pt x="553" y="241"/>
                  </a:lnTo>
                  <a:lnTo>
                    <a:pt x="554" y="243"/>
                  </a:lnTo>
                  <a:lnTo>
                    <a:pt x="557" y="243"/>
                  </a:lnTo>
                  <a:lnTo>
                    <a:pt x="559" y="244"/>
                  </a:lnTo>
                  <a:lnTo>
                    <a:pt x="559" y="247"/>
                  </a:lnTo>
                  <a:lnTo>
                    <a:pt x="562" y="249"/>
                  </a:lnTo>
                  <a:lnTo>
                    <a:pt x="563" y="251"/>
                  </a:lnTo>
                  <a:lnTo>
                    <a:pt x="563" y="252"/>
                  </a:lnTo>
                  <a:lnTo>
                    <a:pt x="562" y="254"/>
                  </a:lnTo>
                  <a:lnTo>
                    <a:pt x="559" y="255"/>
                  </a:lnTo>
                  <a:lnTo>
                    <a:pt x="557" y="257"/>
                  </a:lnTo>
                  <a:lnTo>
                    <a:pt x="559" y="258"/>
                  </a:lnTo>
                  <a:lnTo>
                    <a:pt x="559" y="260"/>
                  </a:lnTo>
                  <a:lnTo>
                    <a:pt x="559" y="262"/>
                  </a:lnTo>
                  <a:lnTo>
                    <a:pt x="559" y="266"/>
                  </a:lnTo>
                  <a:lnTo>
                    <a:pt x="562" y="270"/>
                  </a:lnTo>
                  <a:lnTo>
                    <a:pt x="563" y="273"/>
                  </a:lnTo>
                  <a:lnTo>
                    <a:pt x="565" y="273"/>
                  </a:lnTo>
                  <a:lnTo>
                    <a:pt x="565" y="275"/>
                  </a:lnTo>
                  <a:lnTo>
                    <a:pt x="566" y="277"/>
                  </a:lnTo>
                  <a:lnTo>
                    <a:pt x="565" y="278"/>
                  </a:lnTo>
                  <a:lnTo>
                    <a:pt x="565" y="279"/>
                  </a:lnTo>
                  <a:lnTo>
                    <a:pt x="565" y="281"/>
                  </a:lnTo>
                  <a:lnTo>
                    <a:pt x="570" y="282"/>
                  </a:lnTo>
                  <a:lnTo>
                    <a:pt x="577" y="276"/>
                  </a:lnTo>
                  <a:lnTo>
                    <a:pt x="578" y="275"/>
                  </a:lnTo>
                  <a:lnTo>
                    <a:pt x="580" y="273"/>
                  </a:lnTo>
                  <a:lnTo>
                    <a:pt x="582" y="272"/>
                  </a:lnTo>
                  <a:lnTo>
                    <a:pt x="583" y="272"/>
                  </a:lnTo>
                  <a:lnTo>
                    <a:pt x="583" y="273"/>
                  </a:lnTo>
                  <a:lnTo>
                    <a:pt x="589" y="279"/>
                  </a:lnTo>
                  <a:lnTo>
                    <a:pt x="590" y="282"/>
                  </a:lnTo>
                  <a:lnTo>
                    <a:pt x="590" y="284"/>
                  </a:lnTo>
                  <a:lnTo>
                    <a:pt x="590" y="285"/>
                  </a:lnTo>
                  <a:lnTo>
                    <a:pt x="591" y="288"/>
                  </a:lnTo>
                  <a:lnTo>
                    <a:pt x="593" y="290"/>
                  </a:lnTo>
                  <a:lnTo>
                    <a:pt x="594" y="293"/>
                  </a:lnTo>
                  <a:lnTo>
                    <a:pt x="595" y="296"/>
                  </a:lnTo>
                  <a:lnTo>
                    <a:pt x="595" y="297"/>
                  </a:lnTo>
                  <a:lnTo>
                    <a:pt x="595" y="299"/>
                  </a:lnTo>
                  <a:lnTo>
                    <a:pt x="594" y="300"/>
                  </a:lnTo>
                  <a:lnTo>
                    <a:pt x="592" y="300"/>
                  </a:lnTo>
                  <a:lnTo>
                    <a:pt x="592" y="302"/>
                  </a:lnTo>
                  <a:lnTo>
                    <a:pt x="593" y="304"/>
                  </a:lnTo>
                  <a:lnTo>
                    <a:pt x="599" y="305"/>
                  </a:lnTo>
                  <a:lnTo>
                    <a:pt x="601" y="305"/>
                  </a:lnTo>
                  <a:lnTo>
                    <a:pt x="601" y="309"/>
                  </a:lnTo>
                  <a:lnTo>
                    <a:pt x="601" y="315"/>
                  </a:lnTo>
                  <a:lnTo>
                    <a:pt x="599" y="316"/>
                  </a:lnTo>
                  <a:lnTo>
                    <a:pt x="598" y="316"/>
                  </a:lnTo>
                  <a:lnTo>
                    <a:pt x="593" y="318"/>
                  </a:lnTo>
                  <a:lnTo>
                    <a:pt x="592" y="320"/>
                  </a:lnTo>
                  <a:lnTo>
                    <a:pt x="591" y="321"/>
                  </a:lnTo>
                  <a:lnTo>
                    <a:pt x="591" y="323"/>
                  </a:lnTo>
                  <a:lnTo>
                    <a:pt x="592" y="324"/>
                  </a:lnTo>
                  <a:lnTo>
                    <a:pt x="590" y="325"/>
                  </a:lnTo>
                  <a:lnTo>
                    <a:pt x="589" y="327"/>
                  </a:lnTo>
                  <a:lnTo>
                    <a:pt x="586" y="327"/>
                  </a:lnTo>
                  <a:lnTo>
                    <a:pt x="585" y="327"/>
                  </a:lnTo>
                  <a:lnTo>
                    <a:pt x="583" y="329"/>
                  </a:lnTo>
                  <a:lnTo>
                    <a:pt x="582" y="327"/>
                  </a:lnTo>
                  <a:lnTo>
                    <a:pt x="578" y="327"/>
                  </a:lnTo>
                  <a:lnTo>
                    <a:pt x="577" y="326"/>
                  </a:lnTo>
                  <a:lnTo>
                    <a:pt x="574" y="326"/>
                  </a:lnTo>
                  <a:lnTo>
                    <a:pt x="574" y="327"/>
                  </a:lnTo>
                  <a:lnTo>
                    <a:pt x="576" y="329"/>
                  </a:lnTo>
                  <a:lnTo>
                    <a:pt x="574" y="331"/>
                  </a:lnTo>
                  <a:lnTo>
                    <a:pt x="573" y="331"/>
                  </a:lnTo>
                  <a:lnTo>
                    <a:pt x="570" y="331"/>
                  </a:lnTo>
                  <a:lnTo>
                    <a:pt x="567" y="331"/>
                  </a:lnTo>
                  <a:lnTo>
                    <a:pt x="565" y="332"/>
                  </a:lnTo>
                  <a:lnTo>
                    <a:pt x="565" y="333"/>
                  </a:lnTo>
                  <a:lnTo>
                    <a:pt x="565" y="336"/>
                  </a:lnTo>
                  <a:lnTo>
                    <a:pt x="565" y="337"/>
                  </a:lnTo>
                  <a:lnTo>
                    <a:pt x="559" y="342"/>
                  </a:lnTo>
                  <a:lnTo>
                    <a:pt x="556" y="339"/>
                  </a:lnTo>
                  <a:lnTo>
                    <a:pt x="554" y="339"/>
                  </a:lnTo>
                  <a:lnTo>
                    <a:pt x="549" y="344"/>
                  </a:lnTo>
                  <a:lnTo>
                    <a:pt x="544" y="349"/>
                  </a:lnTo>
                  <a:lnTo>
                    <a:pt x="543" y="348"/>
                  </a:lnTo>
                  <a:lnTo>
                    <a:pt x="541" y="349"/>
                  </a:lnTo>
                  <a:lnTo>
                    <a:pt x="534" y="354"/>
                  </a:lnTo>
                  <a:lnTo>
                    <a:pt x="533" y="355"/>
                  </a:lnTo>
                  <a:lnTo>
                    <a:pt x="532" y="357"/>
                  </a:lnTo>
                  <a:lnTo>
                    <a:pt x="532" y="358"/>
                  </a:lnTo>
                  <a:lnTo>
                    <a:pt x="530" y="359"/>
                  </a:lnTo>
                  <a:lnTo>
                    <a:pt x="528" y="362"/>
                  </a:lnTo>
                  <a:lnTo>
                    <a:pt x="527" y="364"/>
                  </a:lnTo>
                  <a:lnTo>
                    <a:pt x="526" y="366"/>
                  </a:lnTo>
                  <a:lnTo>
                    <a:pt x="526" y="369"/>
                  </a:lnTo>
                  <a:lnTo>
                    <a:pt x="525" y="369"/>
                  </a:lnTo>
                  <a:lnTo>
                    <a:pt x="523" y="369"/>
                  </a:lnTo>
                  <a:lnTo>
                    <a:pt x="521" y="365"/>
                  </a:lnTo>
                  <a:lnTo>
                    <a:pt x="518" y="360"/>
                  </a:lnTo>
                  <a:lnTo>
                    <a:pt x="518" y="358"/>
                  </a:lnTo>
                  <a:lnTo>
                    <a:pt x="518" y="355"/>
                  </a:lnTo>
                  <a:lnTo>
                    <a:pt x="516" y="354"/>
                  </a:lnTo>
                  <a:lnTo>
                    <a:pt x="512" y="353"/>
                  </a:lnTo>
                  <a:lnTo>
                    <a:pt x="511" y="352"/>
                  </a:lnTo>
                  <a:lnTo>
                    <a:pt x="509" y="350"/>
                  </a:lnTo>
                  <a:lnTo>
                    <a:pt x="509" y="349"/>
                  </a:lnTo>
                  <a:lnTo>
                    <a:pt x="506" y="352"/>
                  </a:lnTo>
                  <a:lnTo>
                    <a:pt x="504" y="354"/>
                  </a:lnTo>
                  <a:lnTo>
                    <a:pt x="504" y="355"/>
                  </a:lnTo>
                  <a:lnTo>
                    <a:pt x="506" y="358"/>
                  </a:lnTo>
                  <a:lnTo>
                    <a:pt x="506" y="361"/>
                  </a:lnTo>
                  <a:lnTo>
                    <a:pt x="506" y="367"/>
                  </a:lnTo>
                  <a:lnTo>
                    <a:pt x="506" y="373"/>
                  </a:lnTo>
                  <a:lnTo>
                    <a:pt x="508" y="375"/>
                  </a:lnTo>
                  <a:lnTo>
                    <a:pt x="506" y="377"/>
                  </a:lnTo>
                  <a:lnTo>
                    <a:pt x="508" y="380"/>
                  </a:lnTo>
                  <a:lnTo>
                    <a:pt x="506" y="382"/>
                  </a:lnTo>
                  <a:lnTo>
                    <a:pt x="506" y="384"/>
                  </a:lnTo>
                  <a:lnTo>
                    <a:pt x="506" y="385"/>
                  </a:lnTo>
                  <a:lnTo>
                    <a:pt x="506" y="384"/>
                  </a:lnTo>
                  <a:lnTo>
                    <a:pt x="503" y="385"/>
                  </a:lnTo>
                  <a:lnTo>
                    <a:pt x="500" y="385"/>
                  </a:lnTo>
                  <a:lnTo>
                    <a:pt x="497" y="385"/>
                  </a:lnTo>
                  <a:lnTo>
                    <a:pt x="495" y="382"/>
                  </a:lnTo>
                  <a:lnTo>
                    <a:pt x="494" y="384"/>
                  </a:lnTo>
                  <a:lnTo>
                    <a:pt x="492" y="385"/>
                  </a:lnTo>
                  <a:lnTo>
                    <a:pt x="490" y="384"/>
                  </a:lnTo>
                  <a:lnTo>
                    <a:pt x="487" y="385"/>
                  </a:lnTo>
                  <a:lnTo>
                    <a:pt x="486" y="385"/>
                  </a:lnTo>
                  <a:lnTo>
                    <a:pt x="485" y="385"/>
                  </a:lnTo>
                  <a:lnTo>
                    <a:pt x="484" y="382"/>
                  </a:lnTo>
                  <a:lnTo>
                    <a:pt x="483" y="381"/>
                  </a:lnTo>
                  <a:lnTo>
                    <a:pt x="482" y="378"/>
                  </a:lnTo>
                  <a:lnTo>
                    <a:pt x="482" y="377"/>
                  </a:lnTo>
                  <a:lnTo>
                    <a:pt x="480" y="375"/>
                  </a:lnTo>
                  <a:lnTo>
                    <a:pt x="480" y="374"/>
                  </a:lnTo>
                  <a:lnTo>
                    <a:pt x="479" y="370"/>
                  </a:lnTo>
                  <a:lnTo>
                    <a:pt x="480" y="370"/>
                  </a:lnTo>
                  <a:lnTo>
                    <a:pt x="482" y="371"/>
                  </a:lnTo>
                  <a:lnTo>
                    <a:pt x="482" y="369"/>
                  </a:lnTo>
                  <a:lnTo>
                    <a:pt x="482" y="367"/>
                  </a:lnTo>
                  <a:lnTo>
                    <a:pt x="482" y="363"/>
                  </a:lnTo>
                  <a:lnTo>
                    <a:pt x="480" y="363"/>
                  </a:lnTo>
                  <a:lnTo>
                    <a:pt x="477" y="363"/>
                  </a:lnTo>
                  <a:lnTo>
                    <a:pt x="477" y="360"/>
                  </a:lnTo>
                  <a:lnTo>
                    <a:pt x="476" y="358"/>
                  </a:lnTo>
                  <a:lnTo>
                    <a:pt x="473" y="357"/>
                  </a:lnTo>
                  <a:lnTo>
                    <a:pt x="475" y="355"/>
                  </a:lnTo>
                  <a:lnTo>
                    <a:pt x="475" y="354"/>
                  </a:lnTo>
                  <a:lnTo>
                    <a:pt x="469" y="344"/>
                  </a:lnTo>
                  <a:lnTo>
                    <a:pt x="467" y="344"/>
                  </a:lnTo>
                  <a:lnTo>
                    <a:pt x="464" y="346"/>
                  </a:lnTo>
                  <a:lnTo>
                    <a:pt x="462" y="345"/>
                  </a:lnTo>
                  <a:lnTo>
                    <a:pt x="461" y="347"/>
                  </a:lnTo>
                  <a:lnTo>
                    <a:pt x="460" y="350"/>
                  </a:lnTo>
                  <a:lnTo>
                    <a:pt x="458" y="350"/>
                  </a:lnTo>
                  <a:lnTo>
                    <a:pt x="451" y="351"/>
                  </a:lnTo>
                  <a:lnTo>
                    <a:pt x="450" y="352"/>
                  </a:lnTo>
                  <a:lnTo>
                    <a:pt x="448" y="352"/>
                  </a:lnTo>
                  <a:lnTo>
                    <a:pt x="448" y="355"/>
                  </a:lnTo>
                  <a:lnTo>
                    <a:pt x="450" y="358"/>
                  </a:lnTo>
                  <a:lnTo>
                    <a:pt x="448" y="359"/>
                  </a:lnTo>
                  <a:lnTo>
                    <a:pt x="447" y="359"/>
                  </a:lnTo>
                  <a:lnTo>
                    <a:pt x="448" y="365"/>
                  </a:lnTo>
                  <a:lnTo>
                    <a:pt x="447" y="367"/>
                  </a:lnTo>
                  <a:lnTo>
                    <a:pt x="446" y="368"/>
                  </a:lnTo>
                  <a:lnTo>
                    <a:pt x="445" y="369"/>
                  </a:lnTo>
                  <a:lnTo>
                    <a:pt x="442" y="369"/>
                  </a:lnTo>
                  <a:lnTo>
                    <a:pt x="439" y="368"/>
                  </a:lnTo>
                  <a:lnTo>
                    <a:pt x="439" y="369"/>
                  </a:lnTo>
                  <a:lnTo>
                    <a:pt x="436" y="368"/>
                  </a:lnTo>
                  <a:lnTo>
                    <a:pt x="434" y="369"/>
                  </a:lnTo>
                  <a:lnTo>
                    <a:pt x="433" y="370"/>
                  </a:lnTo>
                  <a:lnTo>
                    <a:pt x="433" y="371"/>
                  </a:lnTo>
                  <a:lnTo>
                    <a:pt x="430" y="375"/>
                  </a:lnTo>
                  <a:lnTo>
                    <a:pt x="427" y="371"/>
                  </a:lnTo>
                  <a:lnTo>
                    <a:pt x="427" y="369"/>
                  </a:lnTo>
                  <a:lnTo>
                    <a:pt x="425" y="370"/>
                  </a:lnTo>
                  <a:lnTo>
                    <a:pt x="424" y="370"/>
                  </a:lnTo>
                  <a:lnTo>
                    <a:pt x="414" y="378"/>
                  </a:lnTo>
                  <a:lnTo>
                    <a:pt x="413" y="381"/>
                  </a:lnTo>
                  <a:lnTo>
                    <a:pt x="411" y="382"/>
                  </a:lnTo>
                  <a:lnTo>
                    <a:pt x="409" y="382"/>
                  </a:lnTo>
                  <a:lnTo>
                    <a:pt x="404" y="381"/>
                  </a:lnTo>
                  <a:lnTo>
                    <a:pt x="403" y="381"/>
                  </a:lnTo>
                  <a:lnTo>
                    <a:pt x="404" y="378"/>
                  </a:lnTo>
                  <a:lnTo>
                    <a:pt x="403" y="375"/>
                  </a:lnTo>
                  <a:lnTo>
                    <a:pt x="405" y="374"/>
                  </a:lnTo>
                  <a:lnTo>
                    <a:pt x="402" y="369"/>
                  </a:lnTo>
                  <a:lnTo>
                    <a:pt x="400" y="368"/>
                  </a:lnTo>
                  <a:lnTo>
                    <a:pt x="402" y="365"/>
                  </a:lnTo>
                  <a:lnTo>
                    <a:pt x="401" y="364"/>
                  </a:lnTo>
                  <a:lnTo>
                    <a:pt x="400" y="364"/>
                  </a:lnTo>
                  <a:lnTo>
                    <a:pt x="397" y="365"/>
                  </a:lnTo>
                  <a:lnTo>
                    <a:pt x="396" y="365"/>
                  </a:lnTo>
                  <a:lnTo>
                    <a:pt x="393" y="367"/>
                  </a:lnTo>
                  <a:lnTo>
                    <a:pt x="393" y="369"/>
                  </a:lnTo>
                  <a:lnTo>
                    <a:pt x="392" y="370"/>
                  </a:lnTo>
                  <a:lnTo>
                    <a:pt x="389" y="373"/>
                  </a:lnTo>
                  <a:lnTo>
                    <a:pt x="388" y="374"/>
                  </a:lnTo>
                  <a:lnTo>
                    <a:pt x="386" y="376"/>
                  </a:lnTo>
                  <a:lnTo>
                    <a:pt x="386" y="378"/>
                  </a:lnTo>
                  <a:lnTo>
                    <a:pt x="388" y="379"/>
                  </a:lnTo>
                  <a:lnTo>
                    <a:pt x="389" y="382"/>
                  </a:lnTo>
                  <a:lnTo>
                    <a:pt x="386" y="385"/>
                  </a:lnTo>
                  <a:lnTo>
                    <a:pt x="385" y="385"/>
                  </a:lnTo>
                  <a:lnTo>
                    <a:pt x="384" y="385"/>
                  </a:lnTo>
                  <a:lnTo>
                    <a:pt x="381" y="385"/>
                  </a:lnTo>
                  <a:lnTo>
                    <a:pt x="380" y="387"/>
                  </a:lnTo>
                  <a:lnTo>
                    <a:pt x="381" y="389"/>
                  </a:lnTo>
                  <a:lnTo>
                    <a:pt x="381" y="391"/>
                  </a:lnTo>
                  <a:lnTo>
                    <a:pt x="381" y="392"/>
                  </a:lnTo>
                  <a:lnTo>
                    <a:pt x="384" y="394"/>
                  </a:lnTo>
                  <a:lnTo>
                    <a:pt x="384" y="395"/>
                  </a:lnTo>
                  <a:lnTo>
                    <a:pt x="380" y="397"/>
                  </a:lnTo>
                  <a:lnTo>
                    <a:pt x="380" y="398"/>
                  </a:lnTo>
                  <a:lnTo>
                    <a:pt x="381" y="400"/>
                  </a:lnTo>
                  <a:lnTo>
                    <a:pt x="383" y="401"/>
                  </a:lnTo>
                  <a:lnTo>
                    <a:pt x="384" y="405"/>
                  </a:lnTo>
                  <a:lnTo>
                    <a:pt x="386" y="409"/>
                  </a:lnTo>
                  <a:lnTo>
                    <a:pt x="385" y="412"/>
                  </a:lnTo>
                  <a:lnTo>
                    <a:pt x="385" y="414"/>
                  </a:lnTo>
                  <a:lnTo>
                    <a:pt x="385" y="416"/>
                  </a:lnTo>
                  <a:lnTo>
                    <a:pt x="384" y="418"/>
                  </a:lnTo>
                  <a:lnTo>
                    <a:pt x="383" y="419"/>
                  </a:lnTo>
                  <a:lnTo>
                    <a:pt x="383" y="420"/>
                  </a:lnTo>
                  <a:lnTo>
                    <a:pt x="378" y="420"/>
                  </a:lnTo>
                  <a:lnTo>
                    <a:pt x="377" y="420"/>
                  </a:lnTo>
                  <a:lnTo>
                    <a:pt x="377" y="421"/>
                  </a:lnTo>
                  <a:lnTo>
                    <a:pt x="374" y="423"/>
                  </a:lnTo>
                  <a:lnTo>
                    <a:pt x="372" y="424"/>
                  </a:lnTo>
                  <a:lnTo>
                    <a:pt x="371" y="424"/>
                  </a:lnTo>
                  <a:lnTo>
                    <a:pt x="369" y="424"/>
                  </a:lnTo>
                  <a:lnTo>
                    <a:pt x="365" y="421"/>
                  </a:lnTo>
                  <a:lnTo>
                    <a:pt x="360" y="424"/>
                  </a:lnTo>
                  <a:lnTo>
                    <a:pt x="358" y="424"/>
                  </a:lnTo>
                  <a:lnTo>
                    <a:pt x="358" y="427"/>
                  </a:lnTo>
                  <a:lnTo>
                    <a:pt x="356" y="428"/>
                  </a:lnTo>
                  <a:lnTo>
                    <a:pt x="354" y="429"/>
                  </a:lnTo>
                  <a:lnTo>
                    <a:pt x="352" y="428"/>
                  </a:lnTo>
                  <a:lnTo>
                    <a:pt x="349" y="428"/>
                  </a:lnTo>
                  <a:lnTo>
                    <a:pt x="347" y="427"/>
                  </a:lnTo>
                  <a:lnTo>
                    <a:pt x="346" y="427"/>
                  </a:lnTo>
                  <a:lnTo>
                    <a:pt x="344" y="428"/>
                  </a:lnTo>
                  <a:lnTo>
                    <a:pt x="342" y="429"/>
                  </a:lnTo>
                  <a:lnTo>
                    <a:pt x="340" y="433"/>
                  </a:lnTo>
                  <a:lnTo>
                    <a:pt x="339" y="436"/>
                  </a:lnTo>
                  <a:lnTo>
                    <a:pt x="337" y="440"/>
                  </a:lnTo>
                  <a:lnTo>
                    <a:pt x="335" y="446"/>
                  </a:lnTo>
                  <a:lnTo>
                    <a:pt x="335" y="447"/>
                  </a:lnTo>
                  <a:lnTo>
                    <a:pt x="334" y="448"/>
                  </a:lnTo>
                  <a:lnTo>
                    <a:pt x="333" y="448"/>
                  </a:lnTo>
                  <a:lnTo>
                    <a:pt x="329" y="447"/>
                  </a:lnTo>
                  <a:lnTo>
                    <a:pt x="325" y="446"/>
                  </a:lnTo>
                  <a:lnTo>
                    <a:pt x="324" y="447"/>
                  </a:lnTo>
                  <a:lnTo>
                    <a:pt x="322" y="448"/>
                  </a:lnTo>
                  <a:lnTo>
                    <a:pt x="324" y="449"/>
                  </a:lnTo>
                  <a:lnTo>
                    <a:pt x="324" y="451"/>
                  </a:lnTo>
                  <a:lnTo>
                    <a:pt x="322" y="454"/>
                  </a:lnTo>
                  <a:lnTo>
                    <a:pt x="321" y="455"/>
                  </a:lnTo>
                  <a:lnTo>
                    <a:pt x="318" y="455"/>
                  </a:lnTo>
                  <a:lnTo>
                    <a:pt x="316" y="455"/>
                  </a:lnTo>
                  <a:lnTo>
                    <a:pt x="313" y="455"/>
                  </a:lnTo>
                  <a:lnTo>
                    <a:pt x="316" y="451"/>
                  </a:lnTo>
                  <a:lnTo>
                    <a:pt x="316" y="450"/>
                  </a:lnTo>
                  <a:lnTo>
                    <a:pt x="313" y="451"/>
                  </a:lnTo>
                  <a:lnTo>
                    <a:pt x="313" y="450"/>
                  </a:lnTo>
                  <a:lnTo>
                    <a:pt x="313" y="451"/>
                  </a:lnTo>
                  <a:lnTo>
                    <a:pt x="310" y="451"/>
                  </a:lnTo>
                  <a:lnTo>
                    <a:pt x="308" y="455"/>
                  </a:lnTo>
                  <a:lnTo>
                    <a:pt x="307" y="458"/>
                  </a:lnTo>
                  <a:lnTo>
                    <a:pt x="304" y="460"/>
                  </a:lnTo>
                  <a:lnTo>
                    <a:pt x="303" y="460"/>
                  </a:lnTo>
                  <a:lnTo>
                    <a:pt x="303" y="458"/>
                  </a:lnTo>
                  <a:lnTo>
                    <a:pt x="301" y="456"/>
                  </a:lnTo>
                  <a:lnTo>
                    <a:pt x="299" y="458"/>
                  </a:lnTo>
                  <a:lnTo>
                    <a:pt x="298" y="458"/>
                  </a:lnTo>
                  <a:lnTo>
                    <a:pt x="295" y="455"/>
                  </a:lnTo>
                  <a:lnTo>
                    <a:pt x="293" y="454"/>
                  </a:lnTo>
                  <a:lnTo>
                    <a:pt x="292" y="455"/>
                  </a:lnTo>
                  <a:lnTo>
                    <a:pt x="292" y="456"/>
                  </a:lnTo>
                  <a:lnTo>
                    <a:pt x="293" y="458"/>
                  </a:lnTo>
                  <a:lnTo>
                    <a:pt x="292" y="460"/>
                  </a:lnTo>
                  <a:lnTo>
                    <a:pt x="288" y="462"/>
                  </a:lnTo>
                  <a:lnTo>
                    <a:pt x="287" y="464"/>
                  </a:lnTo>
                  <a:lnTo>
                    <a:pt x="286" y="466"/>
                  </a:lnTo>
                  <a:lnTo>
                    <a:pt x="284" y="466"/>
                  </a:lnTo>
                  <a:lnTo>
                    <a:pt x="282" y="466"/>
                  </a:lnTo>
                  <a:lnTo>
                    <a:pt x="281" y="467"/>
                  </a:lnTo>
                  <a:lnTo>
                    <a:pt x="280" y="470"/>
                  </a:lnTo>
                  <a:lnTo>
                    <a:pt x="280" y="471"/>
                  </a:lnTo>
                  <a:lnTo>
                    <a:pt x="279" y="472"/>
                  </a:lnTo>
                  <a:lnTo>
                    <a:pt x="278" y="473"/>
                  </a:lnTo>
                  <a:lnTo>
                    <a:pt x="278" y="474"/>
                  </a:lnTo>
                  <a:lnTo>
                    <a:pt x="277" y="474"/>
                  </a:lnTo>
                  <a:lnTo>
                    <a:pt x="275" y="475"/>
                  </a:lnTo>
                  <a:lnTo>
                    <a:pt x="274" y="477"/>
                  </a:lnTo>
                  <a:lnTo>
                    <a:pt x="273" y="479"/>
                  </a:lnTo>
                  <a:lnTo>
                    <a:pt x="273" y="480"/>
                  </a:lnTo>
                  <a:lnTo>
                    <a:pt x="273" y="482"/>
                  </a:lnTo>
                  <a:lnTo>
                    <a:pt x="270" y="486"/>
                  </a:lnTo>
                  <a:lnTo>
                    <a:pt x="268" y="489"/>
                  </a:lnTo>
                  <a:lnTo>
                    <a:pt x="265" y="492"/>
                  </a:lnTo>
                  <a:lnTo>
                    <a:pt x="264" y="494"/>
                  </a:lnTo>
                  <a:lnTo>
                    <a:pt x="264" y="496"/>
                  </a:lnTo>
                  <a:lnTo>
                    <a:pt x="265" y="497"/>
                  </a:lnTo>
                  <a:lnTo>
                    <a:pt x="265" y="499"/>
                  </a:lnTo>
                  <a:lnTo>
                    <a:pt x="264" y="502"/>
                  </a:lnTo>
                  <a:lnTo>
                    <a:pt x="264" y="503"/>
                  </a:lnTo>
                  <a:lnTo>
                    <a:pt x="262" y="501"/>
                  </a:lnTo>
                  <a:lnTo>
                    <a:pt x="261" y="500"/>
                  </a:lnTo>
                  <a:lnTo>
                    <a:pt x="260" y="501"/>
                  </a:lnTo>
                  <a:lnTo>
                    <a:pt x="259" y="503"/>
                  </a:lnTo>
                  <a:lnTo>
                    <a:pt x="259" y="510"/>
                  </a:lnTo>
                  <a:lnTo>
                    <a:pt x="258" y="512"/>
                  </a:lnTo>
                  <a:lnTo>
                    <a:pt x="254" y="512"/>
                  </a:lnTo>
                  <a:lnTo>
                    <a:pt x="252" y="512"/>
                  </a:lnTo>
                  <a:lnTo>
                    <a:pt x="249" y="512"/>
                  </a:lnTo>
                  <a:lnTo>
                    <a:pt x="246" y="513"/>
                  </a:lnTo>
                  <a:lnTo>
                    <a:pt x="245" y="512"/>
                  </a:lnTo>
                  <a:lnTo>
                    <a:pt x="242" y="513"/>
                  </a:lnTo>
                  <a:lnTo>
                    <a:pt x="240" y="512"/>
                  </a:lnTo>
                  <a:lnTo>
                    <a:pt x="240" y="510"/>
                  </a:lnTo>
                  <a:lnTo>
                    <a:pt x="240" y="508"/>
                  </a:lnTo>
                  <a:lnTo>
                    <a:pt x="239" y="507"/>
                  </a:lnTo>
                  <a:lnTo>
                    <a:pt x="236" y="507"/>
                  </a:lnTo>
                  <a:lnTo>
                    <a:pt x="233" y="506"/>
                  </a:lnTo>
                  <a:lnTo>
                    <a:pt x="233" y="505"/>
                  </a:lnTo>
                  <a:lnTo>
                    <a:pt x="231" y="505"/>
                  </a:lnTo>
                  <a:lnTo>
                    <a:pt x="231" y="504"/>
                  </a:lnTo>
                  <a:lnTo>
                    <a:pt x="230" y="503"/>
                  </a:lnTo>
                  <a:lnTo>
                    <a:pt x="228" y="501"/>
                  </a:lnTo>
                  <a:lnTo>
                    <a:pt x="226" y="498"/>
                  </a:lnTo>
                  <a:lnTo>
                    <a:pt x="224" y="497"/>
                  </a:lnTo>
                  <a:lnTo>
                    <a:pt x="221" y="494"/>
                  </a:lnTo>
                  <a:lnTo>
                    <a:pt x="219" y="494"/>
                  </a:lnTo>
                  <a:lnTo>
                    <a:pt x="217" y="494"/>
                  </a:lnTo>
                  <a:lnTo>
                    <a:pt x="214" y="493"/>
                  </a:lnTo>
                  <a:lnTo>
                    <a:pt x="211" y="492"/>
                  </a:lnTo>
                  <a:lnTo>
                    <a:pt x="209" y="490"/>
                  </a:lnTo>
                  <a:lnTo>
                    <a:pt x="208" y="488"/>
                  </a:lnTo>
                  <a:lnTo>
                    <a:pt x="209" y="486"/>
                  </a:lnTo>
                  <a:lnTo>
                    <a:pt x="210" y="485"/>
                  </a:lnTo>
                  <a:lnTo>
                    <a:pt x="211" y="482"/>
                  </a:lnTo>
                  <a:lnTo>
                    <a:pt x="211" y="480"/>
                  </a:lnTo>
                  <a:lnTo>
                    <a:pt x="211" y="478"/>
                  </a:lnTo>
                  <a:lnTo>
                    <a:pt x="213" y="475"/>
                  </a:lnTo>
                  <a:lnTo>
                    <a:pt x="215" y="472"/>
                  </a:lnTo>
                  <a:lnTo>
                    <a:pt x="216" y="470"/>
                  </a:lnTo>
                  <a:lnTo>
                    <a:pt x="217" y="469"/>
                  </a:lnTo>
                  <a:lnTo>
                    <a:pt x="218" y="467"/>
                  </a:lnTo>
                  <a:lnTo>
                    <a:pt x="217" y="466"/>
                  </a:lnTo>
                  <a:lnTo>
                    <a:pt x="217" y="464"/>
                  </a:lnTo>
                  <a:lnTo>
                    <a:pt x="217" y="462"/>
                  </a:lnTo>
                  <a:lnTo>
                    <a:pt x="216" y="460"/>
                  </a:lnTo>
                  <a:lnTo>
                    <a:pt x="215" y="459"/>
                  </a:lnTo>
                  <a:lnTo>
                    <a:pt x="214" y="458"/>
                  </a:lnTo>
                  <a:lnTo>
                    <a:pt x="213" y="456"/>
                  </a:lnTo>
                  <a:lnTo>
                    <a:pt x="211" y="455"/>
                  </a:lnTo>
                  <a:lnTo>
                    <a:pt x="209" y="455"/>
                  </a:lnTo>
                  <a:lnTo>
                    <a:pt x="207" y="456"/>
                  </a:lnTo>
                  <a:lnTo>
                    <a:pt x="206" y="458"/>
                  </a:lnTo>
                  <a:lnTo>
                    <a:pt x="205" y="458"/>
                  </a:lnTo>
                  <a:lnTo>
                    <a:pt x="203" y="458"/>
                  </a:lnTo>
                  <a:lnTo>
                    <a:pt x="201" y="462"/>
                  </a:lnTo>
                  <a:lnTo>
                    <a:pt x="200" y="462"/>
                  </a:lnTo>
                  <a:lnTo>
                    <a:pt x="197" y="463"/>
                  </a:lnTo>
                  <a:lnTo>
                    <a:pt x="197" y="464"/>
                  </a:lnTo>
                  <a:lnTo>
                    <a:pt x="196" y="467"/>
                  </a:lnTo>
                  <a:lnTo>
                    <a:pt x="195" y="467"/>
                  </a:lnTo>
                  <a:lnTo>
                    <a:pt x="194" y="470"/>
                  </a:lnTo>
                  <a:lnTo>
                    <a:pt x="193" y="471"/>
                  </a:lnTo>
                  <a:lnTo>
                    <a:pt x="192" y="475"/>
                  </a:lnTo>
                  <a:lnTo>
                    <a:pt x="192" y="477"/>
                  </a:lnTo>
                  <a:lnTo>
                    <a:pt x="190" y="478"/>
                  </a:lnTo>
                  <a:lnTo>
                    <a:pt x="190" y="485"/>
                  </a:lnTo>
                  <a:lnTo>
                    <a:pt x="190" y="487"/>
                  </a:lnTo>
                  <a:lnTo>
                    <a:pt x="190" y="490"/>
                  </a:lnTo>
                  <a:lnTo>
                    <a:pt x="189" y="491"/>
                  </a:lnTo>
                  <a:lnTo>
                    <a:pt x="189" y="492"/>
                  </a:lnTo>
                  <a:lnTo>
                    <a:pt x="189" y="496"/>
                  </a:lnTo>
                  <a:lnTo>
                    <a:pt x="190" y="497"/>
                  </a:lnTo>
                  <a:lnTo>
                    <a:pt x="189" y="501"/>
                  </a:lnTo>
                  <a:lnTo>
                    <a:pt x="187" y="505"/>
                  </a:lnTo>
                  <a:lnTo>
                    <a:pt x="184" y="506"/>
                  </a:lnTo>
                  <a:lnTo>
                    <a:pt x="184" y="508"/>
                  </a:lnTo>
                  <a:lnTo>
                    <a:pt x="183" y="508"/>
                  </a:lnTo>
                  <a:lnTo>
                    <a:pt x="181" y="508"/>
                  </a:lnTo>
                  <a:lnTo>
                    <a:pt x="178" y="508"/>
                  </a:lnTo>
                  <a:lnTo>
                    <a:pt x="176" y="508"/>
                  </a:lnTo>
                  <a:lnTo>
                    <a:pt x="172" y="509"/>
                  </a:lnTo>
                  <a:lnTo>
                    <a:pt x="170" y="510"/>
                  </a:lnTo>
                  <a:lnTo>
                    <a:pt x="168" y="512"/>
                  </a:lnTo>
                  <a:lnTo>
                    <a:pt x="166" y="512"/>
                  </a:lnTo>
                  <a:lnTo>
                    <a:pt x="163" y="513"/>
                  </a:lnTo>
                  <a:lnTo>
                    <a:pt x="160" y="512"/>
                  </a:lnTo>
                  <a:lnTo>
                    <a:pt x="156" y="512"/>
                  </a:lnTo>
                  <a:lnTo>
                    <a:pt x="155" y="513"/>
                  </a:lnTo>
                  <a:lnTo>
                    <a:pt x="155" y="515"/>
                  </a:lnTo>
                  <a:lnTo>
                    <a:pt x="154" y="515"/>
                  </a:lnTo>
                  <a:lnTo>
                    <a:pt x="151" y="516"/>
                  </a:lnTo>
                  <a:lnTo>
                    <a:pt x="147" y="515"/>
                  </a:lnTo>
                  <a:lnTo>
                    <a:pt x="146" y="513"/>
                  </a:lnTo>
                  <a:lnTo>
                    <a:pt x="145" y="512"/>
                  </a:lnTo>
                  <a:lnTo>
                    <a:pt x="144" y="512"/>
                  </a:lnTo>
                  <a:lnTo>
                    <a:pt x="144" y="509"/>
                  </a:lnTo>
                  <a:lnTo>
                    <a:pt x="142" y="507"/>
                  </a:lnTo>
                  <a:lnTo>
                    <a:pt x="138" y="505"/>
                  </a:lnTo>
                  <a:lnTo>
                    <a:pt x="135" y="501"/>
                  </a:lnTo>
                  <a:lnTo>
                    <a:pt x="134" y="501"/>
                  </a:lnTo>
                  <a:lnTo>
                    <a:pt x="134" y="500"/>
                  </a:lnTo>
                  <a:lnTo>
                    <a:pt x="132" y="499"/>
                  </a:lnTo>
                  <a:lnTo>
                    <a:pt x="131" y="497"/>
                  </a:lnTo>
                  <a:lnTo>
                    <a:pt x="131" y="496"/>
                  </a:lnTo>
                  <a:lnTo>
                    <a:pt x="132" y="493"/>
                  </a:lnTo>
                  <a:lnTo>
                    <a:pt x="132" y="492"/>
                  </a:lnTo>
                  <a:lnTo>
                    <a:pt x="135" y="490"/>
                  </a:lnTo>
                  <a:lnTo>
                    <a:pt x="136" y="488"/>
                  </a:lnTo>
                  <a:lnTo>
                    <a:pt x="134" y="482"/>
                  </a:lnTo>
                  <a:lnTo>
                    <a:pt x="144" y="474"/>
                  </a:lnTo>
                  <a:lnTo>
                    <a:pt x="146" y="471"/>
                  </a:lnTo>
                  <a:lnTo>
                    <a:pt x="149" y="467"/>
                  </a:lnTo>
                  <a:lnTo>
                    <a:pt x="150" y="467"/>
                  </a:lnTo>
                  <a:lnTo>
                    <a:pt x="153" y="466"/>
                  </a:lnTo>
                  <a:lnTo>
                    <a:pt x="154" y="462"/>
                  </a:lnTo>
                  <a:lnTo>
                    <a:pt x="151" y="458"/>
                  </a:lnTo>
                  <a:lnTo>
                    <a:pt x="150" y="455"/>
                  </a:lnTo>
                  <a:lnTo>
                    <a:pt x="151" y="452"/>
                  </a:lnTo>
                  <a:lnTo>
                    <a:pt x="151" y="451"/>
                  </a:lnTo>
                  <a:lnTo>
                    <a:pt x="142" y="451"/>
                  </a:lnTo>
                  <a:lnTo>
                    <a:pt x="132" y="453"/>
                  </a:lnTo>
                  <a:lnTo>
                    <a:pt x="131" y="456"/>
                  </a:lnTo>
                  <a:lnTo>
                    <a:pt x="127" y="456"/>
                  </a:lnTo>
                  <a:lnTo>
                    <a:pt x="122" y="459"/>
                  </a:lnTo>
                  <a:lnTo>
                    <a:pt x="121" y="460"/>
                  </a:lnTo>
                  <a:lnTo>
                    <a:pt x="117" y="458"/>
                  </a:lnTo>
                  <a:lnTo>
                    <a:pt x="113" y="455"/>
                  </a:lnTo>
                  <a:lnTo>
                    <a:pt x="110" y="455"/>
                  </a:lnTo>
                  <a:lnTo>
                    <a:pt x="96" y="458"/>
                  </a:lnTo>
                  <a:lnTo>
                    <a:pt x="101" y="462"/>
                  </a:lnTo>
                  <a:lnTo>
                    <a:pt x="101" y="465"/>
                  </a:lnTo>
                  <a:lnTo>
                    <a:pt x="102" y="465"/>
                  </a:lnTo>
                  <a:lnTo>
                    <a:pt x="96" y="467"/>
                  </a:lnTo>
                  <a:lnTo>
                    <a:pt x="96" y="469"/>
                  </a:lnTo>
                  <a:lnTo>
                    <a:pt x="96" y="471"/>
                  </a:lnTo>
                  <a:lnTo>
                    <a:pt x="93" y="472"/>
                  </a:lnTo>
                  <a:lnTo>
                    <a:pt x="91" y="471"/>
                  </a:lnTo>
                  <a:lnTo>
                    <a:pt x="89" y="472"/>
                  </a:lnTo>
                  <a:lnTo>
                    <a:pt x="85" y="47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49" name="Freeform 223">
              <a:extLst>
                <a:ext uri="{FF2B5EF4-FFF2-40B4-BE49-F238E27FC236}">
                  <a16:creationId xmlns:a16="http://schemas.microsoft.com/office/drawing/2014/main" id="{94DECA24-9FFD-4A29-9AF5-1407702DCADD}"/>
                </a:ext>
              </a:extLst>
            </p:cNvPr>
            <p:cNvSpPr>
              <a:spLocks/>
            </p:cNvSpPr>
            <p:nvPr/>
          </p:nvSpPr>
          <p:spPr bwMode="auto">
            <a:xfrm>
              <a:off x="2774" y="1807"/>
              <a:ext cx="88" cy="147"/>
            </a:xfrm>
            <a:custGeom>
              <a:avLst/>
              <a:gdLst>
                <a:gd name="T0" fmla="*/ 86 w 88"/>
                <a:gd name="T1" fmla="*/ 144 h 147"/>
                <a:gd name="T2" fmla="*/ 83 w 88"/>
                <a:gd name="T3" fmla="*/ 140 h 147"/>
                <a:gd name="T4" fmla="*/ 82 w 88"/>
                <a:gd name="T5" fmla="*/ 134 h 147"/>
                <a:gd name="T6" fmla="*/ 74 w 88"/>
                <a:gd name="T7" fmla="*/ 135 h 147"/>
                <a:gd name="T8" fmla="*/ 72 w 88"/>
                <a:gd name="T9" fmla="*/ 134 h 147"/>
                <a:gd name="T10" fmla="*/ 72 w 88"/>
                <a:gd name="T11" fmla="*/ 131 h 147"/>
                <a:gd name="T12" fmla="*/ 74 w 88"/>
                <a:gd name="T13" fmla="*/ 123 h 147"/>
                <a:gd name="T14" fmla="*/ 63 w 88"/>
                <a:gd name="T15" fmla="*/ 122 h 147"/>
                <a:gd name="T16" fmla="*/ 63 w 88"/>
                <a:gd name="T17" fmla="*/ 119 h 147"/>
                <a:gd name="T18" fmla="*/ 60 w 88"/>
                <a:gd name="T19" fmla="*/ 111 h 147"/>
                <a:gd name="T20" fmla="*/ 56 w 88"/>
                <a:gd name="T21" fmla="*/ 109 h 147"/>
                <a:gd name="T22" fmla="*/ 51 w 88"/>
                <a:gd name="T23" fmla="*/ 104 h 147"/>
                <a:gd name="T24" fmla="*/ 49 w 88"/>
                <a:gd name="T25" fmla="*/ 103 h 147"/>
                <a:gd name="T26" fmla="*/ 44 w 88"/>
                <a:gd name="T27" fmla="*/ 104 h 147"/>
                <a:gd name="T28" fmla="*/ 45 w 88"/>
                <a:gd name="T29" fmla="*/ 100 h 147"/>
                <a:gd name="T30" fmla="*/ 52 w 88"/>
                <a:gd name="T31" fmla="*/ 96 h 147"/>
                <a:gd name="T32" fmla="*/ 55 w 88"/>
                <a:gd name="T33" fmla="*/ 92 h 147"/>
                <a:gd name="T34" fmla="*/ 60 w 88"/>
                <a:gd name="T35" fmla="*/ 85 h 147"/>
                <a:gd name="T36" fmla="*/ 62 w 88"/>
                <a:gd name="T37" fmla="*/ 76 h 147"/>
                <a:gd name="T38" fmla="*/ 57 w 88"/>
                <a:gd name="T39" fmla="*/ 71 h 147"/>
                <a:gd name="T40" fmla="*/ 47 w 88"/>
                <a:gd name="T41" fmla="*/ 71 h 147"/>
                <a:gd name="T42" fmla="*/ 36 w 88"/>
                <a:gd name="T43" fmla="*/ 72 h 147"/>
                <a:gd name="T44" fmla="*/ 28 w 88"/>
                <a:gd name="T45" fmla="*/ 73 h 147"/>
                <a:gd name="T46" fmla="*/ 20 w 88"/>
                <a:gd name="T47" fmla="*/ 79 h 147"/>
                <a:gd name="T48" fmla="*/ 15 w 88"/>
                <a:gd name="T49" fmla="*/ 79 h 147"/>
                <a:gd name="T50" fmla="*/ 20 w 88"/>
                <a:gd name="T51" fmla="*/ 67 h 147"/>
                <a:gd name="T52" fmla="*/ 16 w 88"/>
                <a:gd name="T53" fmla="*/ 64 h 147"/>
                <a:gd name="T54" fmla="*/ 12 w 88"/>
                <a:gd name="T55" fmla="*/ 58 h 147"/>
                <a:gd name="T56" fmla="*/ 7 w 88"/>
                <a:gd name="T57" fmla="*/ 44 h 147"/>
                <a:gd name="T58" fmla="*/ 11 w 88"/>
                <a:gd name="T59" fmla="*/ 42 h 147"/>
                <a:gd name="T60" fmla="*/ 2 w 88"/>
                <a:gd name="T61" fmla="*/ 11 h 147"/>
                <a:gd name="T62" fmla="*/ 0 w 88"/>
                <a:gd name="T63" fmla="*/ 4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47"/>
                <a:gd name="T98" fmla="*/ 88 w 88"/>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47">
                  <a:moveTo>
                    <a:pt x="87" y="146"/>
                  </a:moveTo>
                  <a:lnTo>
                    <a:pt x="86" y="144"/>
                  </a:lnTo>
                  <a:lnTo>
                    <a:pt x="83" y="143"/>
                  </a:lnTo>
                  <a:lnTo>
                    <a:pt x="83" y="140"/>
                  </a:lnTo>
                  <a:lnTo>
                    <a:pt x="80" y="137"/>
                  </a:lnTo>
                  <a:lnTo>
                    <a:pt x="82" y="134"/>
                  </a:lnTo>
                  <a:lnTo>
                    <a:pt x="77" y="134"/>
                  </a:lnTo>
                  <a:lnTo>
                    <a:pt x="74" y="135"/>
                  </a:lnTo>
                  <a:lnTo>
                    <a:pt x="74" y="134"/>
                  </a:lnTo>
                  <a:lnTo>
                    <a:pt x="72" y="134"/>
                  </a:lnTo>
                  <a:lnTo>
                    <a:pt x="72" y="133"/>
                  </a:lnTo>
                  <a:lnTo>
                    <a:pt x="72" y="131"/>
                  </a:lnTo>
                  <a:lnTo>
                    <a:pt x="74" y="127"/>
                  </a:lnTo>
                  <a:lnTo>
                    <a:pt x="74" y="123"/>
                  </a:lnTo>
                  <a:lnTo>
                    <a:pt x="68" y="122"/>
                  </a:lnTo>
                  <a:lnTo>
                    <a:pt x="63" y="122"/>
                  </a:lnTo>
                  <a:lnTo>
                    <a:pt x="63" y="120"/>
                  </a:lnTo>
                  <a:lnTo>
                    <a:pt x="63" y="119"/>
                  </a:lnTo>
                  <a:lnTo>
                    <a:pt x="60" y="118"/>
                  </a:lnTo>
                  <a:lnTo>
                    <a:pt x="60" y="111"/>
                  </a:lnTo>
                  <a:lnTo>
                    <a:pt x="56" y="110"/>
                  </a:lnTo>
                  <a:lnTo>
                    <a:pt x="56" y="109"/>
                  </a:lnTo>
                  <a:lnTo>
                    <a:pt x="54" y="107"/>
                  </a:lnTo>
                  <a:lnTo>
                    <a:pt x="51" y="104"/>
                  </a:lnTo>
                  <a:lnTo>
                    <a:pt x="49" y="104"/>
                  </a:lnTo>
                  <a:lnTo>
                    <a:pt x="49" y="103"/>
                  </a:lnTo>
                  <a:lnTo>
                    <a:pt x="48" y="103"/>
                  </a:lnTo>
                  <a:lnTo>
                    <a:pt x="44" y="104"/>
                  </a:lnTo>
                  <a:lnTo>
                    <a:pt x="45" y="102"/>
                  </a:lnTo>
                  <a:lnTo>
                    <a:pt x="45" y="100"/>
                  </a:lnTo>
                  <a:lnTo>
                    <a:pt x="49" y="98"/>
                  </a:lnTo>
                  <a:lnTo>
                    <a:pt x="52" y="96"/>
                  </a:lnTo>
                  <a:lnTo>
                    <a:pt x="54" y="95"/>
                  </a:lnTo>
                  <a:lnTo>
                    <a:pt x="55" y="92"/>
                  </a:lnTo>
                  <a:lnTo>
                    <a:pt x="57" y="89"/>
                  </a:lnTo>
                  <a:lnTo>
                    <a:pt x="60" y="85"/>
                  </a:lnTo>
                  <a:lnTo>
                    <a:pt x="62" y="82"/>
                  </a:lnTo>
                  <a:lnTo>
                    <a:pt x="62" y="76"/>
                  </a:lnTo>
                  <a:lnTo>
                    <a:pt x="60" y="73"/>
                  </a:lnTo>
                  <a:lnTo>
                    <a:pt x="57" y="71"/>
                  </a:lnTo>
                  <a:lnTo>
                    <a:pt x="52" y="70"/>
                  </a:lnTo>
                  <a:lnTo>
                    <a:pt x="47" y="71"/>
                  </a:lnTo>
                  <a:lnTo>
                    <a:pt x="41" y="71"/>
                  </a:lnTo>
                  <a:lnTo>
                    <a:pt x="36" y="72"/>
                  </a:lnTo>
                  <a:lnTo>
                    <a:pt x="31" y="73"/>
                  </a:lnTo>
                  <a:lnTo>
                    <a:pt x="28" y="73"/>
                  </a:lnTo>
                  <a:lnTo>
                    <a:pt x="25" y="79"/>
                  </a:lnTo>
                  <a:lnTo>
                    <a:pt x="20" y="79"/>
                  </a:lnTo>
                  <a:lnTo>
                    <a:pt x="19" y="79"/>
                  </a:lnTo>
                  <a:lnTo>
                    <a:pt x="15" y="79"/>
                  </a:lnTo>
                  <a:lnTo>
                    <a:pt x="20" y="70"/>
                  </a:lnTo>
                  <a:lnTo>
                    <a:pt x="20" y="67"/>
                  </a:lnTo>
                  <a:lnTo>
                    <a:pt x="19" y="66"/>
                  </a:lnTo>
                  <a:lnTo>
                    <a:pt x="16" y="64"/>
                  </a:lnTo>
                  <a:lnTo>
                    <a:pt x="16" y="63"/>
                  </a:lnTo>
                  <a:lnTo>
                    <a:pt x="12" y="58"/>
                  </a:lnTo>
                  <a:lnTo>
                    <a:pt x="6" y="47"/>
                  </a:lnTo>
                  <a:lnTo>
                    <a:pt x="7" y="44"/>
                  </a:lnTo>
                  <a:lnTo>
                    <a:pt x="7" y="43"/>
                  </a:lnTo>
                  <a:lnTo>
                    <a:pt x="11" y="42"/>
                  </a:lnTo>
                  <a:lnTo>
                    <a:pt x="3" y="14"/>
                  </a:lnTo>
                  <a:lnTo>
                    <a:pt x="2" y="11"/>
                  </a:lnTo>
                  <a:lnTo>
                    <a:pt x="0" y="6"/>
                  </a:lnTo>
                  <a:lnTo>
                    <a:pt x="0" y="4"/>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50" name="Freeform 224">
              <a:extLst>
                <a:ext uri="{FF2B5EF4-FFF2-40B4-BE49-F238E27FC236}">
                  <a16:creationId xmlns:a16="http://schemas.microsoft.com/office/drawing/2014/main" id="{2DB57D95-4EC5-4BD3-AE58-4707ADFDF27F}"/>
                </a:ext>
              </a:extLst>
            </p:cNvPr>
            <p:cNvSpPr>
              <a:spLocks/>
            </p:cNvSpPr>
            <p:nvPr/>
          </p:nvSpPr>
          <p:spPr bwMode="auto">
            <a:xfrm>
              <a:off x="2928" y="1938"/>
              <a:ext cx="78" cy="134"/>
            </a:xfrm>
            <a:custGeom>
              <a:avLst/>
              <a:gdLst>
                <a:gd name="T0" fmla="*/ 0 w 78"/>
                <a:gd name="T1" fmla="*/ 57 h 134"/>
                <a:gd name="T2" fmla="*/ 11 w 78"/>
                <a:gd name="T3" fmla="*/ 57 h 134"/>
                <a:gd name="T4" fmla="*/ 17 w 78"/>
                <a:gd name="T5" fmla="*/ 54 h 134"/>
                <a:gd name="T6" fmla="*/ 25 w 78"/>
                <a:gd name="T7" fmla="*/ 53 h 134"/>
                <a:gd name="T8" fmla="*/ 28 w 78"/>
                <a:gd name="T9" fmla="*/ 51 h 134"/>
                <a:gd name="T10" fmla="*/ 34 w 78"/>
                <a:gd name="T11" fmla="*/ 42 h 134"/>
                <a:gd name="T12" fmla="*/ 33 w 78"/>
                <a:gd name="T13" fmla="*/ 36 h 134"/>
                <a:gd name="T14" fmla="*/ 35 w 78"/>
                <a:gd name="T15" fmla="*/ 30 h 134"/>
                <a:gd name="T16" fmla="*/ 37 w 78"/>
                <a:gd name="T17" fmla="*/ 20 h 134"/>
                <a:gd name="T18" fmla="*/ 39 w 78"/>
                <a:gd name="T19" fmla="*/ 13 h 134"/>
                <a:gd name="T20" fmla="*/ 41 w 78"/>
                <a:gd name="T21" fmla="*/ 8 h 134"/>
                <a:gd name="T22" fmla="*/ 47 w 78"/>
                <a:gd name="T23" fmla="*/ 3 h 134"/>
                <a:gd name="T24" fmla="*/ 51 w 78"/>
                <a:gd name="T25" fmla="*/ 2 h 134"/>
                <a:gd name="T26" fmla="*/ 57 w 78"/>
                <a:gd name="T27" fmla="*/ 2 h 134"/>
                <a:gd name="T28" fmla="*/ 60 w 78"/>
                <a:gd name="T29" fmla="*/ 5 h 134"/>
                <a:gd name="T30" fmla="*/ 62 w 78"/>
                <a:gd name="T31" fmla="*/ 11 h 134"/>
                <a:gd name="T32" fmla="*/ 60 w 78"/>
                <a:gd name="T33" fmla="*/ 15 h 134"/>
                <a:gd name="T34" fmla="*/ 55 w 78"/>
                <a:gd name="T35" fmla="*/ 23 h 134"/>
                <a:gd name="T36" fmla="*/ 54 w 78"/>
                <a:gd name="T37" fmla="*/ 30 h 134"/>
                <a:gd name="T38" fmla="*/ 53 w 78"/>
                <a:gd name="T39" fmla="*/ 35 h 134"/>
                <a:gd name="T40" fmla="*/ 61 w 78"/>
                <a:gd name="T41" fmla="*/ 39 h 134"/>
                <a:gd name="T42" fmla="*/ 68 w 78"/>
                <a:gd name="T43" fmla="*/ 42 h 134"/>
                <a:gd name="T44" fmla="*/ 74 w 78"/>
                <a:gd name="T45" fmla="*/ 48 h 134"/>
                <a:gd name="T46" fmla="*/ 77 w 78"/>
                <a:gd name="T47" fmla="*/ 50 h 134"/>
                <a:gd name="T48" fmla="*/ 75 w 78"/>
                <a:gd name="T49" fmla="*/ 54 h 134"/>
                <a:gd name="T50" fmla="*/ 66 w 78"/>
                <a:gd name="T51" fmla="*/ 63 h 134"/>
                <a:gd name="T52" fmla="*/ 68 w 78"/>
                <a:gd name="T53" fmla="*/ 70 h 134"/>
                <a:gd name="T54" fmla="*/ 64 w 78"/>
                <a:gd name="T55" fmla="*/ 73 h 134"/>
                <a:gd name="T56" fmla="*/ 57 w 78"/>
                <a:gd name="T57" fmla="*/ 73 h 134"/>
                <a:gd name="T58" fmla="*/ 54 w 78"/>
                <a:gd name="T59" fmla="*/ 73 h 134"/>
                <a:gd name="T60" fmla="*/ 52 w 78"/>
                <a:gd name="T61" fmla="*/ 76 h 134"/>
                <a:gd name="T62" fmla="*/ 51 w 78"/>
                <a:gd name="T63" fmla="*/ 85 h 134"/>
                <a:gd name="T64" fmla="*/ 46 w 78"/>
                <a:gd name="T65" fmla="*/ 91 h 134"/>
                <a:gd name="T66" fmla="*/ 50 w 78"/>
                <a:gd name="T67" fmla="*/ 100 h 134"/>
                <a:gd name="T68" fmla="*/ 56 w 78"/>
                <a:gd name="T69" fmla="*/ 102 h 134"/>
                <a:gd name="T70" fmla="*/ 59 w 78"/>
                <a:gd name="T71" fmla="*/ 104 h 134"/>
                <a:gd name="T72" fmla="*/ 60 w 78"/>
                <a:gd name="T73" fmla="*/ 109 h 134"/>
                <a:gd name="T74" fmla="*/ 59 w 78"/>
                <a:gd name="T75" fmla="*/ 114 h 134"/>
                <a:gd name="T76" fmla="*/ 52 w 78"/>
                <a:gd name="T77" fmla="*/ 118 h 134"/>
                <a:gd name="T78" fmla="*/ 48 w 78"/>
                <a:gd name="T79" fmla="*/ 121 h 134"/>
                <a:gd name="T80" fmla="*/ 48 w 78"/>
                <a:gd name="T81" fmla="*/ 129 h 134"/>
                <a:gd name="T82" fmla="*/ 43 w 78"/>
                <a:gd name="T83" fmla="*/ 132 h 134"/>
                <a:gd name="T84" fmla="*/ 38 w 78"/>
                <a:gd name="T85" fmla="*/ 125 h 134"/>
                <a:gd name="T86" fmla="*/ 33 w 78"/>
                <a:gd name="T87" fmla="*/ 126 h 134"/>
                <a:gd name="T88" fmla="*/ 38 w 78"/>
                <a:gd name="T89" fmla="*/ 124 h 134"/>
                <a:gd name="T90" fmla="*/ 32 w 78"/>
                <a:gd name="T91" fmla="*/ 124 h 134"/>
                <a:gd name="T92" fmla="*/ 29 w 78"/>
                <a:gd name="T93" fmla="*/ 117 h 134"/>
                <a:gd name="T94" fmla="*/ 26 w 78"/>
                <a:gd name="T95" fmla="*/ 116 h 134"/>
                <a:gd name="T96" fmla="*/ 21 w 78"/>
                <a:gd name="T97" fmla="*/ 113 h 134"/>
                <a:gd name="T98" fmla="*/ 20 w 78"/>
                <a:gd name="T99" fmla="*/ 108 h 134"/>
                <a:gd name="T100" fmla="*/ 25 w 78"/>
                <a:gd name="T101" fmla="*/ 104 h 134"/>
                <a:gd name="T102" fmla="*/ 24 w 78"/>
                <a:gd name="T103" fmla="*/ 99 h 134"/>
                <a:gd name="T104" fmla="*/ 22 w 78"/>
                <a:gd name="T105" fmla="*/ 95 h 134"/>
                <a:gd name="T106" fmla="*/ 18 w 78"/>
                <a:gd name="T107" fmla="*/ 87 h 134"/>
                <a:gd name="T108" fmla="*/ 18 w 78"/>
                <a:gd name="T109" fmla="*/ 84 h 134"/>
                <a:gd name="T110" fmla="*/ 19 w 78"/>
                <a:gd name="T111" fmla="*/ 79 h 134"/>
                <a:gd name="T112" fmla="*/ 14 w 78"/>
                <a:gd name="T113" fmla="*/ 74 h 134"/>
                <a:gd name="T114" fmla="*/ 11 w 78"/>
                <a:gd name="T115" fmla="*/ 69 h 134"/>
                <a:gd name="T116" fmla="*/ 4 w 78"/>
                <a:gd name="T117" fmla="*/ 66 h 134"/>
                <a:gd name="T118" fmla="*/ 6 w 78"/>
                <a:gd name="T119" fmla="*/ 63 h 134"/>
                <a:gd name="T120" fmla="*/ 3 w 78"/>
                <a:gd name="T121" fmla="*/ 61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34"/>
                <a:gd name="T185" fmla="*/ 78 w 78"/>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34">
                  <a:moveTo>
                    <a:pt x="0" y="60"/>
                  </a:moveTo>
                  <a:lnTo>
                    <a:pt x="0" y="58"/>
                  </a:lnTo>
                  <a:lnTo>
                    <a:pt x="0" y="57"/>
                  </a:lnTo>
                  <a:lnTo>
                    <a:pt x="5" y="57"/>
                  </a:lnTo>
                  <a:lnTo>
                    <a:pt x="8" y="58"/>
                  </a:lnTo>
                  <a:lnTo>
                    <a:pt x="11" y="57"/>
                  </a:lnTo>
                  <a:lnTo>
                    <a:pt x="12" y="57"/>
                  </a:lnTo>
                  <a:lnTo>
                    <a:pt x="15" y="56"/>
                  </a:lnTo>
                  <a:lnTo>
                    <a:pt x="17" y="54"/>
                  </a:lnTo>
                  <a:lnTo>
                    <a:pt x="21" y="53"/>
                  </a:lnTo>
                  <a:lnTo>
                    <a:pt x="23" y="53"/>
                  </a:lnTo>
                  <a:lnTo>
                    <a:pt x="25" y="53"/>
                  </a:lnTo>
                  <a:lnTo>
                    <a:pt x="27" y="53"/>
                  </a:lnTo>
                  <a:lnTo>
                    <a:pt x="28" y="53"/>
                  </a:lnTo>
                  <a:lnTo>
                    <a:pt x="28" y="51"/>
                  </a:lnTo>
                  <a:lnTo>
                    <a:pt x="31" y="50"/>
                  </a:lnTo>
                  <a:lnTo>
                    <a:pt x="33" y="46"/>
                  </a:lnTo>
                  <a:lnTo>
                    <a:pt x="34" y="42"/>
                  </a:lnTo>
                  <a:lnTo>
                    <a:pt x="33" y="41"/>
                  </a:lnTo>
                  <a:lnTo>
                    <a:pt x="33" y="37"/>
                  </a:lnTo>
                  <a:lnTo>
                    <a:pt x="33" y="36"/>
                  </a:lnTo>
                  <a:lnTo>
                    <a:pt x="34" y="35"/>
                  </a:lnTo>
                  <a:lnTo>
                    <a:pt x="34" y="32"/>
                  </a:lnTo>
                  <a:lnTo>
                    <a:pt x="35" y="30"/>
                  </a:lnTo>
                  <a:lnTo>
                    <a:pt x="35" y="23"/>
                  </a:lnTo>
                  <a:lnTo>
                    <a:pt x="36" y="22"/>
                  </a:lnTo>
                  <a:lnTo>
                    <a:pt x="37" y="20"/>
                  </a:lnTo>
                  <a:lnTo>
                    <a:pt x="38" y="16"/>
                  </a:lnTo>
                  <a:lnTo>
                    <a:pt x="38" y="15"/>
                  </a:lnTo>
                  <a:lnTo>
                    <a:pt x="39" y="13"/>
                  </a:lnTo>
                  <a:lnTo>
                    <a:pt x="40" y="12"/>
                  </a:lnTo>
                  <a:lnTo>
                    <a:pt x="41" y="9"/>
                  </a:lnTo>
                  <a:lnTo>
                    <a:pt x="41" y="8"/>
                  </a:lnTo>
                  <a:lnTo>
                    <a:pt x="44" y="7"/>
                  </a:lnTo>
                  <a:lnTo>
                    <a:pt x="45" y="7"/>
                  </a:lnTo>
                  <a:lnTo>
                    <a:pt x="47" y="3"/>
                  </a:lnTo>
                  <a:lnTo>
                    <a:pt x="49" y="3"/>
                  </a:lnTo>
                  <a:lnTo>
                    <a:pt x="51" y="3"/>
                  </a:lnTo>
                  <a:lnTo>
                    <a:pt x="51" y="2"/>
                  </a:lnTo>
                  <a:lnTo>
                    <a:pt x="53" y="0"/>
                  </a:lnTo>
                  <a:lnTo>
                    <a:pt x="55" y="0"/>
                  </a:lnTo>
                  <a:lnTo>
                    <a:pt x="57" y="2"/>
                  </a:lnTo>
                  <a:lnTo>
                    <a:pt x="58" y="3"/>
                  </a:lnTo>
                  <a:lnTo>
                    <a:pt x="59" y="4"/>
                  </a:lnTo>
                  <a:lnTo>
                    <a:pt x="60" y="5"/>
                  </a:lnTo>
                  <a:lnTo>
                    <a:pt x="61" y="7"/>
                  </a:lnTo>
                  <a:lnTo>
                    <a:pt x="61" y="9"/>
                  </a:lnTo>
                  <a:lnTo>
                    <a:pt x="62" y="11"/>
                  </a:lnTo>
                  <a:lnTo>
                    <a:pt x="63" y="12"/>
                  </a:lnTo>
                  <a:lnTo>
                    <a:pt x="61" y="14"/>
                  </a:lnTo>
                  <a:lnTo>
                    <a:pt x="60" y="15"/>
                  </a:lnTo>
                  <a:lnTo>
                    <a:pt x="59" y="18"/>
                  </a:lnTo>
                  <a:lnTo>
                    <a:pt x="57" y="20"/>
                  </a:lnTo>
                  <a:lnTo>
                    <a:pt x="55" y="23"/>
                  </a:lnTo>
                  <a:lnTo>
                    <a:pt x="55" y="25"/>
                  </a:lnTo>
                  <a:lnTo>
                    <a:pt x="55" y="27"/>
                  </a:lnTo>
                  <a:lnTo>
                    <a:pt x="54" y="30"/>
                  </a:lnTo>
                  <a:lnTo>
                    <a:pt x="53" y="31"/>
                  </a:lnTo>
                  <a:lnTo>
                    <a:pt x="52" y="33"/>
                  </a:lnTo>
                  <a:lnTo>
                    <a:pt x="53" y="35"/>
                  </a:lnTo>
                  <a:lnTo>
                    <a:pt x="55" y="37"/>
                  </a:lnTo>
                  <a:lnTo>
                    <a:pt x="58" y="38"/>
                  </a:lnTo>
                  <a:lnTo>
                    <a:pt x="61" y="39"/>
                  </a:lnTo>
                  <a:lnTo>
                    <a:pt x="64" y="39"/>
                  </a:lnTo>
                  <a:lnTo>
                    <a:pt x="65" y="39"/>
                  </a:lnTo>
                  <a:lnTo>
                    <a:pt x="68" y="42"/>
                  </a:lnTo>
                  <a:lnTo>
                    <a:pt x="70" y="43"/>
                  </a:lnTo>
                  <a:lnTo>
                    <a:pt x="72" y="46"/>
                  </a:lnTo>
                  <a:lnTo>
                    <a:pt x="74" y="48"/>
                  </a:lnTo>
                  <a:lnTo>
                    <a:pt x="76" y="49"/>
                  </a:lnTo>
                  <a:lnTo>
                    <a:pt x="76" y="50"/>
                  </a:lnTo>
                  <a:lnTo>
                    <a:pt x="77" y="50"/>
                  </a:lnTo>
                  <a:lnTo>
                    <a:pt x="76" y="52"/>
                  </a:lnTo>
                  <a:lnTo>
                    <a:pt x="75" y="53"/>
                  </a:lnTo>
                  <a:lnTo>
                    <a:pt x="75" y="54"/>
                  </a:lnTo>
                  <a:lnTo>
                    <a:pt x="68" y="57"/>
                  </a:lnTo>
                  <a:lnTo>
                    <a:pt x="69" y="60"/>
                  </a:lnTo>
                  <a:lnTo>
                    <a:pt x="66" y="63"/>
                  </a:lnTo>
                  <a:lnTo>
                    <a:pt x="66" y="67"/>
                  </a:lnTo>
                  <a:lnTo>
                    <a:pt x="66" y="69"/>
                  </a:lnTo>
                  <a:lnTo>
                    <a:pt x="68" y="70"/>
                  </a:lnTo>
                  <a:lnTo>
                    <a:pt x="68" y="73"/>
                  </a:lnTo>
                  <a:lnTo>
                    <a:pt x="66" y="73"/>
                  </a:lnTo>
                  <a:lnTo>
                    <a:pt x="64" y="73"/>
                  </a:lnTo>
                  <a:lnTo>
                    <a:pt x="61" y="74"/>
                  </a:lnTo>
                  <a:lnTo>
                    <a:pt x="60" y="73"/>
                  </a:lnTo>
                  <a:lnTo>
                    <a:pt x="57" y="73"/>
                  </a:lnTo>
                  <a:lnTo>
                    <a:pt x="56" y="73"/>
                  </a:lnTo>
                  <a:lnTo>
                    <a:pt x="55" y="74"/>
                  </a:lnTo>
                  <a:lnTo>
                    <a:pt x="54" y="73"/>
                  </a:lnTo>
                  <a:lnTo>
                    <a:pt x="52" y="73"/>
                  </a:lnTo>
                  <a:lnTo>
                    <a:pt x="52" y="74"/>
                  </a:lnTo>
                  <a:lnTo>
                    <a:pt x="52" y="76"/>
                  </a:lnTo>
                  <a:lnTo>
                    <a:pt x="51" y="78"/>
                  </a:lnTo>
                  <a:lnTo>
                    <a:pt x="53" y="81"/>
                  </a:lnTo>
                  <a:lnTo>
                    <a:pt x="51" y="85"/>
                  </a:lnTo>
                  <a:lnTo>
                    <a:pt x="50" y="85"/>
                  </a:lnTo>
                  <a:lnTo>
                    <a:pt x="49" y="89"/>
                  </a:lnTo>
                  <a:lnTo>
                    <a:pt x="46" y="91"/>
                  </a:lnTo>
                  <a:lnTo>
                    <a:pt x="49" y="93"/>
                  </a:lnTo>
                  <a:lnTo>
                    <a:pt x="50" y="96"/>
                  </a:lnTo>
                  <a:lnTo>
                    <a:pt x="50" y="100"/>
                  </a:lnTo>
                  <a:lnTo>
                    <a:pt x="52" y="100"/>
                  </a:lnTo>
                  <a:lnTo>
                    <a:pt x="55" y="102"/>
                  </a:lnTo>
                  <a:lnTo>
                    <a:pt x="56" y="102"/>
                  </a:lnTo>
                  <a:lnTo>
                    <a:pt x="57" y="102"/>
                  </a:lnTo>
                  <a:lnTo>
                    <a:pt x="58" y="103"/>
                  </a:lnTo>
                  <a:lnTo>
                    <a:pt x="59" y="104"/>
                  </a:lnTo>
                  <a:lnTo>
                    <a:pt x="61" y="105"/>
                  </a:lnTo>
                  <a:lnTo>
                    <a:pt x="60" y="108"/>
                  </a:lnTo>
                  <a:lnTo>
                    <a:pt x="60" y="109"/>
                  </a:lnTo>
                  <a:lnTo>
                    <a:pt x="60" y="112"/>
                  </a:lnTo>
                  <a:lnTo>
                    <a:pt x="58" y="112"/>
                  </a:lnTo>
                  <a:lnTo>
                    <a:pt x="59" y="114"/>
                  </a:lnTo>
                  <a:lnTo>
                    <a:pt x="54" y="119"/>
                  </a:lnTo>
                  <a:lnTo>
                    <a:pt x="53" y="119"/>
                  </a:lnTo>
                  <a:lnTo>
                    <a:pt x="52" y="118"/>
                  </a:lnTo>
                  <a:lnTo>
                    <a:pt x="51" y="117"/>
                  </a:lnTo>
                  <a:lnTo>
                    <a:pt x="48" y="118"/>
                  </a:lnTo>
                  <a:lnTo>
                    <a:pt x="48" y="121"/>
                  </a:lnTo>
                  <a:lnTo>
                    <a:pt x="48" y="124"/>
                  </a:lnTo>
                  <a:lnTo>
                    <a:pt x="49" y="127"/>
                  </a:lnTo>
                  <a:lnTo>
                    <a:pt x="48" y="129"/>
                  </a:lnTo>
                  <a:lnTo>
                    <a:pt x="47" y="132"/>
                  </a:lnTo>
                  <a:lnTo>
                    <a:pt x="44" y="133"/>
                  </a:lnTo>
                  <a:lnTo>
                    <a:pt x="43" y="132"/>
                  </a:lnTo>
                  <a:lnTo>
                    <a:pt x="42" y="130"/>
                  </a:lnTo>
                  <a:lnTo>
                    <a:pt x="41" y="127"/>
                  </a:lnTo>
                  <a:lnTo>
                    <a:pt x="38" y="125"/>
                  </a:lnTo>
                  <a:lnTo>
                    <a:pt x="37" y="126"/>
                  </a:lnTo>
                  <a:lnTo>
                    <a:pt x="35" y="127"/>
                  </a:lnTo>
                  <a:lnTo>
                    <a:pt x="33" y="126"/>
                  </a:lnTo>
                  <a:lnTo>
                    <a:pt x="34" y="125"/>
                  </a:lnTo>
                  <a:lnTo>
                    <a:pt x="36" y="124"/>
                  </a:lnTo>
                  <a:lnTo>
                    <a:pt x="38" y="124"/>
                  </a:lnTo>
                  <a:lnTo>
                    <a:pt x="36" y="123"/>
                  </a:lnTo>
                  <a:lnTo>
                    <a:pt x="35" y="123"/>
                  </a:lnTo>
                  <a:lnTo>
                    <a:pt x="32" y="124"/>
                  </a:lnTo>
                  <a:lnTo>
                    <a:pt x="31" y="121"/>
                  </a:lnTo>
                  <a:lnTo>
                    <a:pt x="29" y="118"/>
                  </a:lnTo>
                  <a:lnTo>
                    <a:pt x="29" y="117"/>
                  </a:lnTo>
                  <a:lnTo>
                    <a:pt x="30" y="117"/>
                  </a:lnTo>
                  <a:lnTo>
                    <a:pt x="30" y="116"/>
                  </a:lnTo>
                  <a:lnTo>
                    <a:pt x="26" y="116"/>
                  </a:lnTo>
                  <a:lnTo>
                    <a:pt x="24" y="117"/>
                  </a:lnTo>
                  <a:lnTo>
                    <a:pt x="23" y="115"/>
                  </a:lnTo>
                  <a:lnTo>
                    <a:pt x="21" y="113"/>
                  </a:lnTo>
                  <a:lnTo>
                    <a:pt x="22" y="112"/>
                  </a:lnTo>
                  <a:lnTo>
                    <a:pt x="20" y="109"/>
                  </a:lnTo>
                  <a:lnTo>
                    <a:pt x="20" y="108"/>
                  </a:lnTo>
                  <a:lnTo>
                    <a:pt x="21" y="106"/>
                  </a:lnTo>
                  <a:lnTo>
                    <a:pt x="22" y="105"/>
                  </a:lnTo>
                  <a:lnTo>
                    <a:pt x="25" y="104"/>
                  </a:lnTo>
                  <a:lnTo>
                    <a:pt x="25" y="103"/>
                  </a:lnTo>
                  <a:lnTo>
                    <a:pt x="24" y="101"/>
                  </a:lnTo>
                  <a:lnTo>
                    <a:pt x="24" y="99"/>
                  </a:lnTo>
                  <a:lnTo>
                    <a:pt x="24" y="98"/>
                  </a:lnTo>
                  <a:lnTo>
                    <a:pt x="24" y="97"/>
                  </a:lnTo>
                  <a:lnTo>
                    <a:pt x="22" y="95"/>
                  </a:lnTo>
                  <a:lnTo>
                    <a:pt x="21" y="91"/>
                  </a:lnTo>
                  <a:lnTo>
                    <a:pt x="20" y="88"/>
                  </a:lnTo>
                  <a:lnTo>
                    <a:pt x="18" y="87"/>
                  </a:lnTo>
                  <a:lnTo>
                    <a:pt x="18" y="86"/>
                  </a:lnTo>
                  <a:lnTo>
                    <a:pt x="18" y="85"/>
                  </a:lnTo>
                  <a:lnTo>
                    <a:pt x="18" y="84"/>
                  </a:lnTo>
                  <a:lnTo>
                    <a:pt x="22" y="82"/>
                  </a:lnTo>
                  <a:lnTo>
                    <a:pt x="21" y="81"/>
                  </a:lnTo>
                  <a:lnTo>
                    <a:pt x="19" y="79"/>
                  </a:lnTo>
                  <a:lnTo>
                    <a:pt x="17" y="78"/>
                  </a:lnTo>
                  <a:lnTo>
                    <a:pt x="17" y="75"/>
                  </a:lnTo>
                  <a:lnTo>
                    <a:pt x="14" y="74"/>
                  </a:lnTo>
                  <a:lnTo>
                    <a:pt x="12" y="73"/>
                  </a:lnTo>
                  <a:lnTo>
                    <a:pt x="12" y="71"/>
                  </a:lnTo>
                  <a:lnTo>
                    <a:pt x="11" y="69"/>
                  </a:lnTo>
                  <a:lnTo>
                    <a:pt x="9" y="67"/>
                  </a:lnTo>
                  <a:lnTo>
                    <a:pt x="6" y="69"/>
                  </a:lnTo>
                  <a:lnTo>
                    <a:pt x="4" y="66"/>
                  </a:lnTo>
                  <a:lnTo>
                    <a:pt x="4" y="67"/>
                  </a:lnTo>
                  <a:lnTo>
                    <a:pt x="4" y="65"/>
                  </a:lnTo>
                  <a:lnTo>
                    <a:pt x="6" y="63"/>
                  </a:lnTo>
                  <a:lnTo>
                    <a:pt x="7" y="61"/>
                  </a:lnTo>
                  <a:lnTo>
                    <a:pt x="5" y="61"/>
                  </a:lnTo>
                  <a:lnTo>
                    <a:pt x="3" y="61"/>
                  </a:lnTo>
                  <a:lnTo>
                    <a:pt x="0" y="60"/>
                  </a:lnTo>
                </a:path>
              </a:pathLst>
            </a:custGeom>
            <a:solidFill>
              <a:srgbClr val="CCFFFF"/>
            </a:solidFill>
            <a:ln w="12700">
              <a:solidFill>
                <a:srgbClr val="FFFF00"/>
              </a:solidFill>
              <a:round/>
              <a:headEnd/>
              <a:tailEnd/>
            </a:ln>
          </p:spPr>
          <p:txBody>
            <a:bodyPr/>
            <a:lstStyle/>
            <a:p>
              <a:endParaRPr lang="zh-CN" altLang="en-US"/>
            </a:p>
          </p:txBody>
        </p:sp>
        <p:sp>
          <p:nvSpPr>
            <p:cNvPr id="61551" name="Freeform 225">
              <a:extLst>
                <a:ext uri="{FF2B5EF4-FFF2-40B4-BE49-F238E27FC236}">
                  <a16:creationId xmlns:a16="http://schemas.microsoft.com/office/drawing/2014/main" id="{91AD71EF-0D2D-4064-B33D-008AB2252858}"/>
                </a:ext>
              </a:extLst>
            </p:cNvPr>
            <p:cNvSpPr>
              <a:spLocks/>
            </p:cNvSpPr>
            <p:nvPr/>
          </p:nvSpPr>
          <p:spPr bwMode="auto">
            <a:xfrm>
              <a:off x="3355" y="2176"/>
              <a:ext cx="30" cy="28"/>
            </a:xfrm>
            <a:custGeom>
              <a:avLst/>
              <a:gdLst>
                <a:gd name="T0" fmla="*/ 0 w 30"/>
                <a:gd name="T1" fmla="*/ 15 h 28"/>
                <a:gd name="T2" fmla="*/ 0 w 30"/>
                <a:gd name="T3" fmla="*/ 14 h 28"/>
                <a:gd name="T4" fmla="*/ 1 w 30"/>
                <a:gd name="T5" fmla="*/ 14 h 28"/>
                <a:gd name="T6" fmla="*/ 2 w 30"/>
                <a:gd name="T7" fmla="*/ 13 h 28"/>
                <a:gd name="T8" fmla="*/ 4 w 30"/>
                <a:gd name="T9" fmla="*/ 13 h 28"/>
                <a:gd name="T10" fmla="*/ 5 w 30"/>
                <a:gd name="T11" fmla="*/ 13 h 28"/>
                <a:gd name="T12" fmla="*/ 5 w 30"/>
                <a:gd name="T13" fmla="*/ 11 h 28"/>
                <a:gd name="T14" fmla="*/ 4 w 30"/>
                <a:gd name="T15" fmla="*/ 9 h 28"/>
                <a:gd name="T16" fmla="*/ 6 w 30"/>
                <a:gd name="T17" fmla="*/ 8 h 28"/>
                <a:gd name="T18" fmla="*/ 5 w 30"/>
                <a:gd name="T19" fmla="*/ 7 h 28"/>
                <a:gd name="T20" fmla="*/ 5 w 30"/>
                <a:gd name="T21" fmla="*/ 6 h 28"/>
                <a:gd name="T22" fmla="*/ 5 w 30"/>
                <a:gd name="T23" fmla="*/ 3 h 28"/>
                <a:gd name="T24" fmla="*/ 8 w 30"/>
                <a:gd name="T25" fmla="*/ 3 h 28"/>
                <a:gd name="T26" fmla="*/ 8 w 30"/>
                <a:gd name="T27" fmla="*/ 2 h 28"/>
                <a:gd name="T28" fmla="*/ 9 w 30"/>
                <a:gd name="T29" fmla="*/ 2 h 28"/>
                <a:gd name="T30" fmla="*/ 11 w 30"/>
                <a:gd name="T31" fmla="*/ 0 h 28"/>
                <a:gd name="T32" fmla="*/ 14 w 30"/>
                <a:gd name="T33" fmla="*/ 2 h 28"/>
                <a:gd name="T34" fmla="*/ 14 w 30"/>
                <a:gd name="T35" fmla="*/ 3 h 28"/>
                <a:gd name="T36" fmla="*/ 16 w 30"/>
                <a:gd name="T37" fmla="*/ 3 h 28"/>
                <a:gd name="T38" fmla="*/ 17 w 30"/>
                <a:gd name="T39" fmla="*/ 3 h 28"/>
                <a:gd name="T40" fmla="*/ 20 w 30"/>
                <a:gd name="T41" fmla="*/ 4 h 28"/>
                <a:gd name="T42" fmla="*/ 23 w 30"/>
                <a:gd name="T43" fmla="*/ 7 h 28"/>
                <a:gd name="T44" fmla="*/ 24 w 30"/>
                <a:gd name="T45" fmla="*/ 8 h 28"/>
                <a:gd name="T46" fmla="*/ 25 w 30"/>
                <a:gd name="T47" fmla="*/ 9 h 28"/>
                <a:gd name="T48" fmla="*/ 26 w 30"/>
                <a:gd name="T49" fmla="*/ 11 h 28"/>
                <a:gd name="T50" fmla="*/ 27 w 30"/>
                <a:gd name="T51" fmla="*/ 12 h 28"/>
                <a:gd name="T52" fmla="*/ 27 w 30"/>
                <a:gd name="T53" fmla="*/ 13 h 28"/>
                <a:gd name="T54" fmla="*/ 29 w 30"/>
                <a:gd name="T55" fmla="*/ 15 h 28"/>
                <a:gd name="T56" fmla="*/ 29 w 30"/>
                <a:gd name="T57" fmla="*/ 19 h 28"/>
                <a:gd name="T58" fmla="*/ 28 w 30"/>
                <a:gd name="T59" fmla="*/ 19 h 28"/>
                <a:gd name="T60" fmla="*/ 26 w 30"/>
                <a:gd name="T61" fmla="*/ 19 h 28"/>
                <a:gd name="T62" fmla="*/ 25 w 30"/>
                <a:gd name="T63" fmla="*/ 20 h 28"/>
                <a:gd name="T64" fmla="*/ 24 w 30"/>
                <a:gd name="T65" fmla="*/ 20 h 28"/>
                <a:gd name="T66" fmla="*/ 22 w 30"/>
                <a:gd name="T67" fmla="*/ 20 h 28"/>
                <a:gd name="T68" fmla="*/ 20 w 30"/>
                <a:gd name="T69" fmla="*/ 20 h 28"/>
                <a:gd name="T70" fmla="*/ 19 w 30"/>
                <a:gd name="T71" fmla="*/ 20 h 28"/>
                <a:gd name="T72" fmla="*/ 16 w 30"/>
                <a:gd name="T73" fmla="*/ 22 h 28"/>
                <a:gd name="T74" fmla="*/ 16 w 30"/>
                <a:gd name="T75" fmla="*/ 24 h 28"/>
                <a:gd name="T76" fmla="*/ 14 w 30"/>
                <a:gd name="T77" fmla="*/ 26 h 28"/>
                <a:gd name="T78" fmla="*/ 14 w 30"/>
                <a:gd name="T79" fmla="*/ 26 h 28"/>
                <a:gd name="T80" fmla="*/ 12 w 30"/>
                <a:gd name="T81" fmla="*/ 27 h 28"/>
                <a:gd name="T82" fmla="*/ 11 w 30"/>
                <a:gd name="T83" fmla="*/ 26 h 28"/>
                <a:gd name="T84" fmla="*/ 11 w 30"/>
                <a:gd name="T85" fmla="*/ 25 h 28"/>
                <a:gd name="T86" fmla="*/ 9 w 30"/>
                <a:gd name="T87" fmla="*/ 25 h 28"/>
                <a:gd name="T88" fmla="*/ 8 w 30"/>
                <a:gd name="T89" fmla="*/ 24 h 28"/>
                <a:gd name="T90" fmla="*/ 6 w 30"/>
                <a:gd name="T91" fmla="*/ 23 h 28"/>
                <a:gd name="T92" fmla="*/ 5 w 30"/>
                <a:gd name="T93" fmla="*/ 23 h 28"/>
                <a:gd name="T94" fmla="*/ 4 w 30"/>
                <a:gd name="T95" fmla="*/ 23 h 28"/>
                <a:gd name="T96" fmla="*/ 3 w 30"/>
                <a:gd name="T97" fmla="*/ 23 h 28"/>
                <a:gd name="T98" fmla="*/ 3 w 30"/>
                <a:gd name="T99" fmla="*/ 22 h 28"/>
                <a:gd name="T100" fmla="*/ 3 w 30"/>
                <a:gd name="T101" fmla="*/ 20 h 28"/>
                <a:gd name="T102" fmla="*/ 3 w 30"/>
                <a:gd name="T103" fmla="*/ 19 h 28"/>
                <a:gd name="T104" fmla="*/ 1 w 30"/>
                <a:gd name="T105" fmla="*/ 18 h 28"/>
                <a:gd name="T106" fmla="*/ 0 w 30"/>
                <a:gd name="T107" fmla="*/ 18 h 28"/>
                <a:gd name="T108" fmla="*/ 0 w 30"/>
                <a:gd name="T109" fmla="*/ 15 h 28"/>
                <a:gd name="T110" fmla="*/ 0 w 30"/>
                <a:gd name="T111" fmla="*/ 15 h 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
                <a:gd name="T169" fmla="*/ 0 h 28"/>
                <a:gd name="T170" fmla="*/ 30 w 30"/>
                <a:gd name="T171" fmla="*/ 28 h 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 h="28">
                  <a:moveTo>
                    <a:pt x="0" y="15"/>
                  </a:moveTo>
                  <a:lnTo>
                    <a:pt x="0" y="14"/>
                  </a:lnTo>
                  <a:lnTo>
                    <a:pt x="1" y="14"/>
                  </a:lnTo>
                  <a:lnTo>
                    <a:pt x="2" y="13"/>
                  </a:lnTo>
                  <a:lnTo>
                    <a:pt x="4" y="13"/>
                  </a:lnTo>
                  <a:lnTo>
                    <a:pt x="5" y="13"/>
                  </a:lnTo>
                  <a:lnTo>
                    <a:pt x="5" y="11"/>
                  </a:lnTo>
                  <a:lnTo>
                    <a:pt x="4" y="9"/>
                  </a:lnTo>
                  <a:lnTo>
                    <a:pt x="6" y="8"/>
                  </a:lnTo>
                  <a:lnTo>
                    <a:pt x="5" y="7"/>
                  </a:lnTo>
                  <a:lnTo>
                    <a:pt x="5" y="6"/>
                  </a:lnTo>
                  <a:lnTo>
                    <a:pt x="5" y="3"/>
                  </a:lnTo>
                  <a:lnTo>
                    <a:pt x="8" y="3"/>
                  </a:lnTo>
                  <a:lnTo>
                    <a:pt x="8" y="2"/>
                  </a:lnTo>
                  <a:lnTo>
                    <a:pt x="9" y="2"/>
                  </a:lnTo>
                  <a:lnTo>
                    <a:pt x="11" y="0"/>
                  </a:lnTo>
                  <a:lnTo>
                    <a:pt x="14" y="2"/>
                  </a:lnTo>
                  <a:lnTo>
                    <a:pt x="14" y="3"/>
                  </a:lnTo>
                  <a:lnTo>
                    <a:pt x="16" y="3"/>
                  </a:lnTo>
                  <a:lnTo>
                    <a:pt x="17" y="3"/>
                  </a:lnTo>
                  <a:lnTo>
                    <a:pt x="20" y="4"/>
                  </a:lnTo>
                  <a:lnTo>
                    <a:pt x="23" y="7"/>
                  </a:lnTo>
                  <a:lnTo>
                    <a:pt x="24" y="8"/>
                  </a:lnTo>
                  <a:lnTo>
                    <a:pt x="25" y="9"/>
                  </a:lnTo>
                  <a:lnTo>
                    <a:pt x="26" y="11"/>
                  </a:lnTo>
                  <a:lnTo>
                    <a:pt x="27" y="12"/>
                  </a:lnTo>
                  <a:lnTo>
                    <a:pt x="27" y="13"/>
                  </a:lnTo>
                  <a:lnTo>
                    <a:pt x="29" y="15"/>
                  </a:lnTo>
                  <a:lnTo>
                    <a:pt x="29" y="19"/>
                  </a:lnTo>
                  <a:lnTo>
                    <a:pt x="28" y="19"/>
                  </a:lnTo>
                  <a:lnTo>
                    <a:pt x="26" y="19"/>
                  </a:lnTo>
                  <a:lnTo>
                    <a:pt x="25" y="20"/>
                  </a:lnTo>
                  <a:lnTo>
                    <a:pt x="24" y="20"/>
                  </a:lnTo>
                  <a:lnTo>
                    <a:pt x="22" y="20"/>
                  </a:lnTo>
                  <a:lnTo>
                    <a:pt x="20" y="20"/>
                  </a:lnTo>
                  <a:lnTo>
                    <a:pt x="19" y="20"/>
                  </a:lnTo>
                  <a:lnTo>
                    <a:pt x="16" y="22"/>
                  </a:lnTo>
                  <a:lnTo>
                    <a:pt x="16" y="24"/>
                  </a:lnTo>
                  <a:lnTo>
                    <a:pt x="14" y="26"/>
                  </a:lnTo>
                  <a:lnTo>
                    <a:pt x="12" y="27"/>
                  </a:lnTo>
                  <a:lnTo>
                    <a:pt x="11" y="26"/>
                  </a:lnTo>
                  <a:lnTo>
                    <a:pt x="11" y="25"/>
                  </a:lnTo>
                  <a:lnTo>
                    <a:pt x="9" y="25"/>
                  </a:lnTo>
                  <a:lnTo>
                    <a:pt x="8" y="24"/>
                  </a:lnTo>
                  <a:lnTo>
                    <a:pt x="6" y="23"/>
                  </a:lnTo>
                  <a:lnTo>
                    <a:pt x="5" y="23"/>
                  </a:lnTo>
                  <a:lnTo>
                    <a:pt x="4" y="23"/>
                  </a:lnTo>
                  <a:lnTo>
                    <a:pt x="3" y="23"/>
                  </a:lnTo>
                  <a:lnTo>
                    <a:pt x="3" y="22"/>
                  </a:lnTo>
                  <a:lnTo>
                    <a:pt x="3" y="20"/>
                  </a:lnTo>
                  <a:lnTo>
                    <a:pt x="3" y="19"/>
                  </a:lnTo>
                  <a:lnTo>
                    <a:pt x="1" y="18"/>
                  </a:lnTo>
                  <a:lnTo>
                    <a:pt x="0" y="18"/>
                  </a:lnTo>
                  <a:lnTo>
                    <a:pt x="0" y="15"/>
                  </a:lnTo>
                </a:path>
              </a:pathLst>
            </a:custGeom>
            <a:solidFill>
              <a:srgbClr val="CCFFFF"/>
            </a:solidFill>
            <a:ln w="12700">
              <a:solidFill>
                <a:srgbClr val="FFFF00"/>
              </a:solidFill>
              <a:round/>
              <a:headEnd/>
              <a:tailEnd/>
            </a:ln>
          </p:spPr>
          <p:txBody>
            <a:bodyPr/>
            <a:lstStyle/>
            <a:p>
              <a:endParaRPr lang="zh-CN" altLang="en-US"/>
            </a:p>
          </p:txBody>
        </p:sp>
        <p:sp>
          <p:nvSpPr>
            <p:cNvPr id="61552" name="Freeform 226">
              <a:extLst>
                <a:ext uri="{FF2B5EF4-FFF2-40B4-BE49-F238E27FC236}">
                  <a16:creationId xmlns:a16="http://schemas.microsoft.com/office/drawing/2014/main" id="{3F59F0F3-189E-4F96-8EBE-75AA12BD8120}"/>
                </a:ext>
              </a:extLst>
            </p:cNvPr>
            <p:cNvSpPr>
              <a:spLocks/>
            </p:cNvSpPr>
            <p:nvPr/>
          </p:nvSpPr>
          <p:spPr bwMode="auto">
            <a:xfrm>
              <a:off x="3362" y="2166"/>
              <a:ext cx="19" cy="17"/>
            </a:xfrm>
            <a:custGeom>
              <a:avLst/>
              <a:gdLst>
                <a:gd name="T0" fmla="*/ 0 w 19"/>
                <a:gd name="T1" fmla="*/ 3 h 17"/>
                <a:gd name="T2" fmla="*/ 0 w 19"/>
                <a:gd name="T3" fmla="*/ 1 h 17"/>
                <a:gd name="T4" fmla="*/ 1 w 19"/>
                <a:gd name="T5" fmla="*/ 0 h 17"/>
                <a:gd name="T6" fmla="*/ 2 w 19"/>
                <a:gd name="T7" fmla="*/ 0 h 17"/>
                <a:gd name="T8" fmla="*/ 4 w 19"/>
                <a:gd name="T9" fmla="*/ 1 h 17"/>
                <a:gd name="T10" fmla="*/ 5 w 19"/>
                <a:gd name="T11" fmla="*/ 3 h 17"/>
                <a:gd name="T12" fmla="*/ 6 w 19"/>
                <a:gd name="T13" fmla="*/ 4 h 17"/>
                <a:gd name="T14" fmla="*/ 7 w 19"/>
                <a:gd name="T15" fmla="*/ 6 h 17"/>
                <a:gd name="T16" fmla="*/ 9 w 19"/>
                <a:gd name="T17" fmla="*/ 6 h 17"/>
                <a:gd name="T18" fmla="*/ 10 w 19"/>
                <a:gd name="T19" fmla="*/ 8 h 17"/>
                <a:gd name="T20" fmla="*/ 12 w 19"/>
                <a:gd name="T21" fmla="*/ 8 h 17"/>
                <a:gd name="T22" fmla="*/ 15 w 19"/>
                <a:gd name="T23" fmla="*/ 9 h 17"/>
                <a:gd name="T24" fmla="*/ 17 w 19"/>
                <a:gd name="T25" fmla="*/ 11 h 17"/>
                <a:gd name="T26" fmla="*/ 18 w 19"/>
                <a:gd name="T27" fmla="*/ 12 h 17"/>
                <a:gd name="T28" fmla="*/ 17 w 19"/>
                <a:gd name="T29" fmla="*/ 14 h 17"/>
                <a:gd name="T30" fmla="*/ 17 w 19"/>
                <a:gd name="T31" fmla="*/ 16 h 17"/>
                <a:gd name="T32" fmla="*/ 15 w 19"/>
                <a:gd name="T33" fmla="*/ 16 h 17"/>
                <a:gd name="T34" fmla="*/ 13 w 19"/>
                <a:gd name="T35" fmla="*/ 14 h 17"/>
                <a:gd name="T36" fmla="*/ 11 w 19"/>
                <a:gd name="T37" fmla="*/ 14 h 17"/>
                <a:gd name="T38" fmla="*/ 9 w 19"/>
                <a:gd name="T39" fmla="*/ 12 h 17"/>
                <a:gd name="T40" fmla="*/ 8 w 19"/>
                <a:gd name="T41" fmla="*/ 12 h 17"/>
                <a:gd name="T42" fmla="*/ 6 w 19"/>
                <a:gd name="T43" fmla="*/ 11 h 17"/>
                <a:gd name="T44" fmla="*/ 5 w 19"/>
                <a:gd name="T45" fmla="*/ 9 h 17"/>
                <a:gd name="T46" fmla="*/ 4 w 19"/>
                <a:gd name="T47" fmla="*/ 8 h 17"/>
                <a:gd name="T48" fmla="*/ 3 w 19"/>
                <a:gd name="T49" fmla="*/ 8 h 17"/>
                <a:gd name="T50" fmla="*/ 2 w 19"/>
                <a:gd name="T51" fmla="*/ 4 h 17"/>
                <a:gd name="T52" fmla="*/ 1 w 19"/>
                <a:gd name="T53" fmla="*/ 3 h 17"/>
                <a:gd name="T54" fmla="*/ 0 w 19"/>
                <a:gd name="T55" fmla="*/ 3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17"/>
                <a:gd name="T86" fmla="*/ 19 w 19"/>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17">
                  <a:moveTo>
                    <a:pt x="0" y="3"/>
                  </a:moveTo>
                  <a:lnTo>
                    <a:pt x="0" y="1"/>
                  </a:lnTo>
                  <a:lnTo>
                    <a:pt x="1" y="0"/>
                  </a:lnTo>
                  <a:lnTo>
                    <a:pt x="2" y="0"/>
                  </a:lnTo>
                  <a:lnTo>
                    <a:pt x="4" y="1"/>
                  </a:lnTo>
                  <a:lnTo>
                    <a:pt x="5" y="3"/>
                  </a:lnTo>
                  <a:lnTo>
                    <a:pt x="6" y="4"/>
                  </a:lnTo>
                  <a:lnTo>
                    <a:pt x="7" y="6"/>
                  </a:lnTo>
                  <a:lnTo>
                    <a:pt x="9" y="6"/>
                  </a:lnTo>
                  <a:lnTo>
                    <a:pt x="10" y="8"/>
                  </a:lnTo>
                  <a:lnTo>
                    <a:pt x="12" y="8"/>
                  </a:lnTo>
                  <a:lnTo>
                    <a:pt x="15" y="9"/>
                  </a:lnTo>
                  <a:lnTo>
                    <a:pt x="17" y="11"/>
                  </a:lnTo>
                  <a:lnTo>
                    <a:pt x="18" y="12"/>
                  </a:lnTo>
                  <a:lnTo>
                    <a:pt x="17" y="14"/>
                  </a:lnTo>
                  <a:lnTo>
                    <a:pt x="17" y="16"/>
                  </a:lnTo>
                  <a:lnTo>
                    <a:pt x="15" y="16"/>
                  </a:lnTo>
                  <a:lnTo>
                    <a:pt x="13" y="14"/>
                  </a:lnTo>
                  <a:lnTo>
                    <a:pt x="11" y="14"/>
                  </a:lnTo>
                  <a:lnTo>
                    <a:pt x="9" y="12"/>
                  </a:lnTo>
                  <a:lnTo>
                    <a:pt x="8" y="12"/>
                  </a:lnTo>
                  <a:lnTo>
                    <a:pt x="6" y="11"/>
                  </a:lnTo>
                  <a:lnTo>
                    <a:pt x="5" y="9"/>
                  </a:lnTo>
                  <a:lnTo>
                    <a:pt x="4" y="8"/>
                  </a:lnTo>
                  <a:lnTo>
                    <a:pt x="3" y="8"/>
                  </a:lnTo>
                  <a:lnTo>
                    <a:pt x="2" y="4"/>
                  </a:lnTo>
                  <a:lnTo>
                    <a:pt x="1" y="3"/>
                  </a:lnTo>
                  <a:lnTo>
                    <a:pt x="0" y="3"/>
                  </a:lnTo>
                </a:path>
              </a:pathLst>
            </a:custGeom>
            <a:solidFill>
              <a:srgbClr val="CCFFFF"/>
            </a:solidFill>
            <a:ln w="12700">
              <a:solidFill>
                <a:srgbClr val="FFFF00"/>
              </a:solidFill>
              <a:round/>
              <a:headEnd/>
              <a:tailEnd/>
            </a:ln>
          </p:spPr>
          <p:txBody>
            <a:bodyPr/>
            <a:lstStyle/>
            <a:p>
              <a:endParaRPr lang="zh-CN" altLang="en-US"/>
            </a:p>
          </p:txBody>
        </p:sp>
        <p:sp>
          <p:nvSpPr>
            <p:cNvPr id="61553" name="Freeform 227">
              <a:extLst>
                <a:ext uri="{FF2B5EF4-FFF2-40B4-BE49-F238E27FC236}">
                  <a16:creationId xmlns:a16="http://schemas.microsoft.com/office/drawing/2014/main" id="{28701589-B9AB-46F4-87F5-827EF0E10BBA}"/>
                </a:ext>
              </a:extLst>
            </p:cNvPr>
            <p:cNvSpPr>
              <a:spLocks/>
            </p:cNvSpPr>
            <p:nvPr/>
          </p:nvSpPr>
          <p:spPr bwMode="auto">
            <a:xfrm>
              <a:off x="3375" y="2178"/>
              <a:ext cx="17" cy="17"/>
            </a:xfrm>
            <a:custGeom>
              <a:avLst/>
              <a:gdLst>
                <a:gd name="T0" fmla="*/ 0 w 17"/>
                <a:gd name="T1" fmla="*/ 0 h 17"/>
                <a:gd name="T2" fmla="*/ 4 w 17"/>
                <a:gd name="T3" fmla="*/ 0 h 17"/>
                <a:gd name="T4" fmla="*/ 8 w 17"/>
                <a:gd name="T5" fmla="*/ 0 h 17"/>
                <a:gd name="T6" fmla="*/ 12 w 17"/>
                <a:gd name="T7" fmla="*/ 8 h 17"/>
                <a:gd name="T8" fmla="*/ 16 w 17"/>
                <a:gd name="T9" fmla="*/ 16 h 17"/>
                <a:gd name="T10" fmla="*/ 12 w 17"/>
                <a:gd name="T11" fmla="*/ 16 h 17"/>
                <a:gd name="T12" fmla="*/ 8 w 17"/>
                <a:gd name="T13" fmla="*/ 8 h 17"/>
                <a:gd name="T14" fmla="*/ 4 w 17"/>
                <a:gd name="T15" fmla="*/ 8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4" y="0"/>
                  </a:lnTo>
                  <a:lnTo>
                    <a:pt x="8" y="0"/>
                  </a:lnTo>
                  <a:lnTo>
                    <a:pt x="12" y="8"/>
                  </a:lnTo>
                  <a:lnTo>
                    <a:pt x="16" y="16"/>
                  </a:lnTo>
                  <a:lnTo>
                    <a:pt x="12" y="16"/>
                  </a:lnTo>
                  <a:lnTo>
                    <a:pt x="8" y="8"/>
                  </a:lnTo>
                  <a:lnTo>
                    <a:pt x="4" y="8"/>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54" name="Freeform 228">
              <a:extLst>
                <a:ext uri="{FF2B5EF4-FFF2-40B4-BE49-F238E27FC236}">
                  <a16:creationId xmlns:a16="http://schemas.microsoft.com/office/drawing/2014/main" id="{662D659A-D745-44D9-AAE8-7019E8AD38BF}"/>
                </a:ext>
              </a:extLst>
            </p:cNvPr>
            <p:cNvSpPr>
              <a:spLocks/>
            </p:cNvSpPr>
            <p:nvPr/>
          </p:nvSpPr>
          <p:spPr bwMode="auto">
            <a:xfrm>
              <a:off x="3378" y="2179"/>
              <a:ext cx="17" cy="17"/>
            </a:xfrm>
            <a:custGeom>
              <a:avLst/>
              <a:gdLst>
                <a:gd name="T0" fmla="*/ 0 w 17"/>
                <a:gd name="T1" fmla="*/ 0 h 17"/>
                <a:gd name="T2" fmla="*/ 8 w 17"/>
                <a:gd name="T3" fmla="*/ 0 h 17"/>
                <a:gd name="T4" fmla="*/ 16 w 17"/>
                <a:gd name="T5" fmla="*/ 0 h 17"/>
                <a:gd name="T6" fmla="*/ 16 w 17"/>
                <a:gd name="T7" fmla="*/ 0 h 17"/>
                <a:gd name="T8" fmla="*/ 16 w 17"/>
                <a:gd name="T9" fmla="*/ 16 h 17"/>
                <a:gd name="T10" fmla="*/ 8 w 17"/>
                <a:gd name="T11" fmla="*/ 16 h 17"/>
                <a:gd name="T12" fmla="*/ 8 w 17"/>
                <a:gd name="T13" fmla="*/ 0 h 17"/>
                <a:gd name="T14" fmla="*/ 0 w 17"/>
                <a:gd name="T15" fmla="*/ 0 h 17"/>
                <a:gd name="T16" fmla="*/ 0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8" y="0"/>
                  </a:lnTo>
                  <a:lnTo>
                    <a:pt x="16" y="0"/>
                  </a:lnTo>
                  <a:lnTo>
                    <a:pt x="16" y="16"/>
                  </a:lnTo>
                  <a:lnTo>
                    <a:pt x="8" y="16"/>
                  </a:lnTo>
                  <a:lnTo>
                    <a:pt x="8"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55" name="Freeform 230">
              <a:extLst>
                <a:ext uri="{FF2B5EF4-FFF2-40B4-BE49-F238E27FC236}">
                  <a16:creationId xmlns:a16="http://schemas.microsoft.com/office/drawing/2014/main" id="{8252E41C-9D26-4E11-B104-7F53AA20B4E3}"/>
                </a:ext>
              </a:extLst>
            </p:cNvPr>
            <p:cNvSpPr>
              <a:spLocks/>
            </p:cNvSpPr>
            <p:nvPr/>
          </p:nvSpPr>
          <p:spPr bwMode="auto">
            <a:xfrm>
              <a:off x="3068" y="2525"/>
              <a:ext cx="17" cy="17"/>
            </a:xfrm>
            <a:custGeom>
              <a:avLst/>
              <a:gdLst>
                <a:gd name="T0" fmla="*/ 12 w 17"/>
                <a:gd name="T1" fmla="*/ 8 h 17"/>
                <a:gd name="T2" fmla="*/ 14 w 17"/>
                <a:gd name="T3" fmla="*/ 5 h 17"/>
                <a:gd name="T4" fmla="*/ 16 w 17"/>
                <a:gd name="T5" fmla="*/ 5 h 17"/>
                <a:gd name="T6" fmla="*/ 14 w 17"/>
                <a:gd name="T7" fmla="*/ 16 h 17"/>
                <a:gd name="T8" fmla="*/ 13 w 17"/>
                <a:gd name="T9" fmla="*/ 13 h 17"/>
                <a:gd name="T10" fmla="*/ 10 w 17"/>
                <a:gd name="T11" fmla="*/ 13 h 17"/>
                <a:gd name="T12" fmla="*/ 8 w 17"/>
                <a:gd name="T13" fmla="*/ 13 h 17"/>
                <a:gd name="T14" fmla="*/ 5 w 17"/>
                <a:gd name="T15" fmla="*/ 16 h 17"/>
                <a:gd name="T16" fmla="*/ 5 w 17"/>
                <a:gd name="T17" fmla="*/ 13 h 17"/>
                <a:gd name="T18" fmla="*/ 6 w 17"/>
                <a:gd name="T19" fmla="*/ 5 h 17"/>
                <a:gd name="T20" fmla="*/ 5 w 17"/>
                <a:gd name="T21" fmla="*/ 2 h 17"/>
                <a:gd name="T22" fmla="*/ 4 w 17"/>
                <a:gd name="T23" fmla="*/ 5 h 17"/>
                <a:gd name="T24" fmla="*/ 3 w 17"/>
                <a:gd name="T25" fmla="*/ 0 h 17"/>
                <a:gd name="T26" fmla="*/ 2 w 17"/>
                <a:gd name="T27" fmla="*/ 0 h 17"/>
                <a:gd name="T28" fmla="*/ 2 w 17"/>
                <a:gd name="T29" fmla="*/ 10 h 17"/>
                <a:gd name="T30" fmla="*/ 0 w 17"/>
                <a:gd name="T31" fmla="*/ 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2" y="8"/>
                  </a:moveTo>
                  <a:lnTo>
                    <a:pt x="14" y="5"/>
                  </a:lnTo>
                  <a:lnTo>
                    <a:pt x="16" y="5"/>
                  </a:lnTo>
                  <a:lnTo>
                    <a:pt x="14" y="16"/>
                  </a:lnTo>
                  <a:lnTo>
                    <a:pt x="13" y="13"/>
                  </a:lnTo>
                  <a:lnTo>
                    <a:pt x="10" y="13"/>
                  </a:lnTo>
                  <a:lnTo>
                    <a:pt x="8" y="13"/>
                  </a:lnTo>
                  <a:lnTo>
                    <a:pt x="5" y="16"/>
                  </a:lnTo>
                  <a:lnTo>
                    <a:pt x="5" y="13"/>
                  </a:lnTo>
                  <a:lnTo>
                    <a:pt x="6" y="5"/>
                  </a:lnTo>
                  <a:lnTo>
                    <a:pt x="5" y="2"/>
                  </a:lnTo>
                  <a:lnTo>
                    <a:pt x="4" y="5"/>
                  </a:lnTo>
                  <a:lnTo>
                    <a:pt x="3" y="0"/>
                  </a:lnTo>
                  <a:lnTo>
                    <a:pt x="2" y="0"/>
                  </a:lnTo>
                  <a:lnTo>
                    <a:pt x="2" y="10"/>
                  </a:lnTo>
                  <a:lnTo>
                    <a:pt x="0" y="8"/>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56" name="Freeform 231">
              <a:extLst>
                <a:ext uri="{FF2B5EF4-FFF2-40B4-BE49-F238E27FC236}">
                  <a16:creationId xmlns:a16="http://schemas.microsoft.com/office/drawing/2014/main" id="{F994AC84-B837-4B7C-B0BD-37800C257FAD}"/>
                </a:ext>
              </a:extLst>
            </p:cNvPr>
            <p:cNvSpPr>
              <a:spLocks/>
            </p:cNvSpPr>
            <p:nvPr/>
          </p:nvSpPr>
          <p:spPr bwMode="auto">
            <a:xfrm>
              <a:off x="3147" y="2504"/>
              <a:ext cx="17" cy="17"/>
            </a:xfrm>
            <a:custGeom>
              <a:avLst/>
              <a:gdLst>
                <a:gd name="T0" fmla="*/ 8 w 17"/>
                <a:gd name="T1" fmla="*/ 4 h 17"/>
                <a:gd name="T2" fmla="*/ 8 w 17"/>
                <a:gd name="T3" fmla="*/ 0 h 17"/>
                <a:gd name="T4" fmla="*/ 12 w 17"/>
                <a:gd name="T5" fmla="*/ 0 h 17"/>
                <a:gd name="T6" fmla="*/ 16 w 17"/>
                <a:gd name="T7" fmla="*/ 0 h 17"/>
                <a:gd name="T8" fmla="*/ 16 w 17"/>
                <a:gd name="T9" fmla="*/ 2 h 17"/>
                <a:gd name="T10" fmla="*/ 12 w 17"/>
                <a:gd name="T11" fmla="*/ 4 h 17"/>
                <a:gd name="T12" fmla="*/ 8 w 17"/>
                <a:gd name="T13" fmla="*/ 6 h 17"/>
                <a:gd name="T14" fmla="*/ 12 w 17"/>
                <a:gd name="T15" fmla="*/ 11 h 17"/>
                <a:gd name="T16" fmla="*/ 8 w 17"/>
                <a:gd name="T17" fmla="*/ 13 h 17"/>
                <a:gd name="T18" fmla="*/ 8 w 17"/>
                <a:gd name="T19" fmla="*/ 16 h 17"/>
                <a:gd name="T20" fmla="*/ 8 w 17"/>
                <a:gd name="T21" fmla="*/ 13 h 17"/>
                <a:gd name="T22" fmla="*/ 4 w 17"/>
                <a:gd name="T23" fmla="*/ 13 h 17"/>
                <a:gd name="T24" fmla="*/ 8 w 17"/>
                <a:gd name="T25" fmla="*/ 11 h 17"/>
                <a:gd name="T26" fmla="*/ 8 w 17"/>
                <a:gd name="T27" fmla="*/ 9 h 17"/>
                <a:gd name="T28" fmla="*/ 4 w 17"/>
                <a:gd name="T29" fmla="*/ 9 h 17"/>
                <a:gd name="T30" fmla="*/ 0 w 17"/>
                <a:gd name="T31" fmla="*/ 4 h 17"/>
                <a:gd name="T32" fmla="*/ 4 w 17"/>
                <a:gd name="T33" fmla="*/ 4 h 17"/>
                <a:gd name="T34" fmla="*/ 8 w 17"/>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8" y="4"/>
                  </a:moveTo>
                  <a:lnTo>
                    <a:pt x="8" y="0"/>
                  </a:lnTo>
                  <a:lnTo>
                    <a:pt x="12" y="0"/>
                  </a:lnTo>
                  <a:lnTo>
                    <a:pt x="16" y="0"/>
                  </a:lnTo>
                  <a:lnTo>
                    <a:pt x="16" y="2"/>
                  </a:lnTo>
                  <a:lnTo>
                    <a:pt x="12" y="4"/>
                  </a:lnTo>
                  <a:lnTo>
                    <a:pt x="8" y="6"/>
                  </a:lnTo>
                  <a:lnTo>
                    <a:pt x="12" y="11"/>
                  </a:lnTo>
                  <a:lnTo>
                    <a:pt x="8" y="13"/>
                  </a:lnTo>
                  <a:lnTo>
                    <a:pt x="8" y="16"/>
                  </a:lnTo>
                  <a:lnTo>
                    <a:pt x="8" y="13"/>
                  </a:lnTo>
                  <a:lnTo>
                    <a:pt x="4" y="13"/>
                  </a:lnTo>
                  <a:lnTo>
                    <a:pt x="8" y="11"/>
                  </a:lnTo>
                  <a:lnTo>
                    <a:pt x="8" y="9"/>
                  </a:lnTo>
                  <a:lnTo>
                    <a:pt x="4" y="9"/>
                  </a:lnTo>
                  <a:lnTo>
                    <a:pt x="0" y="4"/>
                  </a:lnTo>
                  <a:lnTo>
                    <a:pt x="4" y="4"/>
                  </a:lnTo>
                  <a:lnTo>
                    <a:pt x="8" y="4"/>
                  </a:lnTo>
                </a:path>
              </a:pathLst>
            </a:custGeom>
            <a:solidFill>
              <a:srgbClr val="CCFFFF"/>
            </a:solidFill>
            <a:ln w="12700">
              <a:solidFill>
                <a:srgbClr val="FFFF00"/>
              </a:solidFill>
              <a:round/>
              <a:headEnd/>
              <a:tailEnd/>
            </a:ln>
          </p:spPr>
          <p:txBody>
            <a:bodyPr/>
            <a:lstStyle/>
            <a:p>
              <a:endParaRPr lang="zh-CN" altLang="en-US"/>
            </a:p>
          </p:txBody>
        </p:sp>
        <p:sp>
          <p:nvSpPr>
            <p:cNvPr id="61557" name="Freeform 232">
              <a:extLst>
                <a:ext uri="{FF2B5EF4-FFF2-40B4-BE49-F238E27FC236}">
                  <a16:creationId xmlns:a16="http://schemas.microsoft.com/office/drawing/2014/main" id="{469ECD7F-9467-416D-8E32-3C3CEFD7D8CC}"/>
                </a:ext>
              </a:extLst>
            </p:cNvPr>
            <p:cNvSpPr>
              <a:spLocks/>
            </p:cNvSpPr>
            <p:nvPr/>
          </p:nvSpPr>
          <p:spPr bwMode="auto">
            <a:xfrm>
              <a:off x="3179" y="2485"/>
              <a:ext cx="17" cy="17"/>
            </a:xfrm>
            <a:custGeom>
              <a:avLst/>
              <a:gdLst>
                <a:gd name="T0" fmla="*/ 0 w 17"/>
                <a:gd name="T1" fmla="*/ 16 h 17"/>
                <a:gd name="T2" fmla="*/ 0 w 17"/>
                <a:gd name="T3" fmla="*/ 12 h 17"/>
                <a:gd name="T4" fmla="*/ 0 w 17"/>
                <a:gd name="T5" fmla="*/ 12 h 17"/>
                <a:gd name="T6" fmla="*/ 2 w 17"/>
                <a:gd name="T7" fmla="*/ 12 h 17"/>
                <a:gd name="T8" fmla="*/ 6 w 17"/>
                <a:gd name="T9" fmla="*/ 8 h 17"/>
                <a:gd name="T10" fmla="*/ 11 w 17"/>
                <a:gd name="T11" fmla="*/ 4 h 17"/>
                <a:gd name="T12" fmla="*/ 13 w 17"/>
                <a:gd name="T13" fmla="*/ 4 h 17"/>
                <a:gd name="T14" fmla="*/ 16 w 17"/>
                <a:gd name="T15" fmla="*/ 0 h 17"/>
                <a:gd name="T16" fmla="*/ 16 w 17"/>
                <a:gd name="T17" fmla="*/ 8 h 17"/>
                <a:gd name="T18" fmla="*/ 13 w 17"/>
                <a:gd name="T19" fmla="*/ 12 h 17"/>
                <a:gd name="T20" fmla="*/ 13 w 17"/>
                <a:gd name="T21" fmla="*/ 12 h 17"/>
                <a:gd name="T22" fmla="*/ 9 w 17"/>
                <a:gd name="T23" fmla="*/ 12 h 17"/>
                <a:gd name="T24" fmla="*/ 6 w 17"/>
                <a:gd name="T25" fmla="*/ 16 h 17"/>
                <a:gd name="T26" fmla="*/ 2 w 17"/>
                <a:gd name="T27" fmla="*/ 16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0" y="12"/>
                  </a:lnTo>
                  <a:lnTo>
                    <a:pt x="2" y="12"/>
                  </a:lnTo>
                  <a:lnTo>
                    <a:pt x="6" y="8"/>
                  </a:lnTo>
                  <a:lnTo>
                    <a:pt x="11" y="4"/>
                  </a:lnTo>
                  <a:lnTo>
                    <a:pt x="13" y="4"/>
                  </a:lnTo>
                  <a:lnTo>
                    <a:pt x="16" y="0"/>
                  </a:lnTo>
                  <a:lnTo>
                    <a:pt x="16" y="8"/>
                  </a:lnTo>
                  <a:lnTo>
                    <a:pt x="13" y="12"/>
                  </a:lnTo>
                  <a:lnTo>
                    <a:pt x="9" y="12"/>
                  </a:lnTo>
                  <a:lnTo>
                    <a:pt x="6" y="16"/>
                  </a:lnTo>
                  <a:lnTo>
                    <a:pt x="2"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58" name="Freeform 233">
              <a:extLst>
                <a:ext uri="{FF2B5EF4-FFF2-40B4-BE49-F238E27FC236}">
                  <a16:creationId xmlns:a16="http://schemas.microsoft.com/office/drawing/2014/main" id="{76A60ED4-791B-4CB7-AF2A-83B4C8389B1A}"/>
                </a:ext>
              </a:extLst>
            </p:cNvPr>
            <p:cNvSpPr>
              <a:spLocks/>
            </p:cNvSpPr>
            <p:nvPr/>
          </p:nvSpPr>
          <p:spPr bwMode="auto">
            <a:xfrm>
              <a:off x="3268" y="2444"/>
              <a:ext cx="17" cy="17"/>
            </a:xfrm>
            <a:custGeom>
              <a:avLst/>
              <a:gdLst>
                <a:gd name="T0" fmla="*/ 0 w 17"/>
                <a:gd name="T1" fmla="*/ 16 h 17"/>
                <a:gd name="T2" fmla="*/ 0 w 17"/>
                <a:gd name="T3" fmla="*/ 8 h 17"/>
                <a:gd name="T4" fmla="*/ 2 w 17"/>
                <a:gd name="T5" fmla="*/ 8 h 17"/>
                <a:gd name="T6" fmla="*/ 8 w 17"/>
                <a:gd name="T7" fmla="*/ 8 h 17"/>
                <a:gd name="T8" fmla="*/ 8 w 17"/>
                <a:gd name="T9" fmla="*/ 0 h 17"/>
                <a:gd name="T10" fmla="*/ 13 w 17"/>
                <a:gd name="T11" fmla="*/ 0 h 17"/>
                <a:gd name="T12" fmla="*/ 16 w 17"/>
                <a:gd name="T13" fmla="*/ 0 h 17"/>
                <a:gd name="T14" fmla="*/ 16 w 17"/>
                <a:gd name="T15" fmla="*/ 8 h 17"/>
                <a:gd name="T16" fmla="*/ 16 w 17"/>
                <a:gd name="T17" fmla="*/ 16 h 17"/>
                <a:gd name="T18" fmla="*/ 16 w 17"/>
                <a:gd name="T19" fmla="*/ 16 h 17"/>
                <a:gd name="T20" fmla="*/ 13 w 17"/>
                <a:gd name="T21" fmla="*/ 16 h 17"/>
                <a:gd name="T22" fmla="*/ 0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6"/>
                  </a:moveTo>
                  <a:lnTo>
                    <a:pt x="0" y="8"/>
                  </a:lnTo>
                  <a:lnTo>
                    <a:pt x="2" y="8"/>
                  </a:lnTo>
                  <a:lnTo>
                    <a:pt x="8" y="8"/>
                  </a:lnTo>
                  <a:lnTo>
                    <a:pt x="8" y="0"/>
                  </a:lnTo>
                  <a:lnTo>
                    <a:pt x="13" y="0"/>
                  </a:lnTo>
                  <a:lnTo>
                    <a:pt x="16" y="0"/>
                  </a:lnTo>
                  <a:lnTo>
                    <a:pt x="16" y="8"/>
                  </a:lnTo>
                  <a:lnTo>
                    <a:pt x="16" y="16"/>
                  </a:lnTo>
                  <a:lnTo>
                    <a:pt x="13"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59" name="Freeform 234">
              <a:extLst>
                <a:ext uri="{FF2B5EF4-FFF2-40B4-BE49-F238E27FC236}">
                  <a16:creationId xmlns:a16="http://schemas.microsoft.com/office/drawing/2014/main" id="{B314243F-1101-4B04-8DE0-2DDA2FF7ACD1}"/>
                </a:ext>
              </a:extLst>
            </p:cNvPr>
            <p:cNvSpPr>
              <a:spLocks/>
            </p:cNvSpPr>
            <p:nvPr/>
          </p:nvSpPr>
          <p:spPr bwMode="auto">
            <a:xfrm>
              <a:off x="3139" y="2506"/>
              <a:ext cx="17" cy="17"/>
            </a:xfrm>
            <a:custGeom>
              <a:avLst/>
              <a:gdLst>
                <a:gd name="T0" fmla="*/ 3 w 17"/>
                <a:gd name="T1" fmla="*/ 16 h 17"/>
                <a:gd name="T2" fmla="*/ 0 w 17"/>
                <a:gd name="T3" fmla="*/ 16 h 17"/>
                <a:gd name="T4" fmla="*/ 0 w 17"/>
                <a:gd name="T5" fmla="*/ 12 h 17"/>
                <a:gd name="T6" fmla="*/ 3 w 17"/>
                <a:gd name="T7" fmla="*/ 8 h 17"/>
                <a:gd name="T8" fmla="*/ 6 w 17"/>
                <a:gd name="T9" fmla="*/ 8 h 17"/>
                <a:gd name="T10" fmla="*/ 6 w 17"/>
                <a:gd name="T11" fmla="*/ 4 h 17"/>
                <a:gd name="T12" fmla="*/ 9 w 17"/>
                <a:gd name="T13" fmla="*/ 0 h 17"/>
                <a:gd name="T14" fmla="*/ 12 w 17"/>
                <a:gd name="T15" fmla="*/ 0 h 17"/>
                <a:gd name="T16" fmla="*/ 16 w 17"/>
                <a:gd name="T17" fmla="*/ 0 h 17"/>
                <a:gd name="T18" fmla="*/ 12 w 17"/>
                <a:gd name="T19" fmla="*/ 4 h 17"/>
                <a:gd name="T20" fmla="*/ 16 w 17"/>
                <a:gd name="T21" fmla="*/ 8 h 17"/>
                <a:gd name="T22" fmla="*/ 12 w 17"/>
                <a:gd name="T23" fmla="*/ 12 h 17"/>
                <a:gd name="T24" fmla="*/ 6 w 17"/>
                <a:gd name="T25" fmla="*/ 12 h 17"/>
                <a:gd name="T26" fmla="*/ 3 w 17"/>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3" y="16"/>
                  </a:moveTo>
                  <a:lnTo>
                    <a:pt x="0" y="16"/>
                  </a:lnTo>
                  <a:lnTo>
                    <a:pt x="0" y="12"/>
                  </a:lnTo>
                  <a:lnTo>
                    <a:pt x="3" y="8"/>
                  </a:lnTo>
                  <a:lnTo>
                    <a:pt x="6" y="8"/>
                  </a:lnTo>
                  <a:lnTo>
                    <a:pt x="6" y="4"/>
                  </a:lnTo>
                  <a:lnTo>
                    <a:pt x="9" y="0"/>
                  </a:lnTo>
                  <a:lnTo>
                    <a:pt x="12" y="0"/>
                  </a:lnTo>
                  <a:lnTo>
                    <a:pt x="16" y="0"/>
                  </a:lnTo>
                  <a:lnTo>
                    <a:pt x="12" y="4"/>
                  </a:lnTo>
                  <a:lnTo>
                    <a:pt x="16" y="8"/>
                  </a:lnTo>
                  <a:lnTo>
                    <a:pt x="12" y="12"/>
                  </a:lnTo>
                  <a:lnTo>
                    <a:pt x="6" y="12"/>
                  </a:lnTo>
                  <a:lnTo>
                    <a:pt x="3" y="16"/>
                  </a:lnTo>
                </a:path>
              </a:pathLst>
            </a:custGeom>
            <a:solidFill>
              <a:srgbClr val="CCFFFF"/>
            </a:solidFill>
            <a:ln w="12700">
              <a:solidFill>
                <a:srgbClr val="FFFF00"/>
              </a:solidFill>
              <a:round/>
              <a:headEnd/>
              <a:tailEnd/>
            </a:ln>
          </p:spPr>
          <p:txBody>
            <a:bodyPr/>
            <a:lstStyle/>
            <a:p>
              <a:endParaRPr lang="zh-CN" altLang="en-US"/>
            </a:p>
          </p:txBody>
        </p:sp>
        <p:sp>
          <p:nvSpPr>
            <p:cNvPr id="61560" name="Freeform 235">
              <a:extLst>
                <a:ext uri="{FF2B5EF4-FFF2-40B4-BE49-F238E27FC236}">
                  <a16:creationId xmlns:a16="http://schemas.microsoft.com/office/drawing/2014/main" id="{67FC4B09-599F-4ECD-A276-67ECB161B134}"/>
                </a:ext>
              </a:extLst>
            </p:cNvPr>
            <p:cNvSpPr>
              <a:spLocks/>
            </p:cNvSpPr>
            <p:nvPr/>
          </p:nvSpPr>
          <p:spPr bwMode="auto">
            <a:xfrm>
              <a:off x="3187" y="2487"/>
              <a:ext cx="17" cy="17"/>
            </a:xfrm>
            <a:custGeom>
              <a:avLst/>
              <a:gdLst>
                <a:gd name="T0" fmla="*/ 0 w 17"/>
                <a:gd name="T1" fmla="*/ 16 h 17"/>
                <a:gd name="T2" fmla="*/ 4 w 17"/>
                <a:gd name="T3" fmla="*/ 0 h 17"/>
                <a:gd name="T4" fmla="*/ 8 w 17"/>
                <a:gd name="T5" fmla="*/ 0 h 17"/>
                <a:gd name="T6" fmla="*/ 12 w 17"/>
                <a:gd name="T7" fmla="*/ 0 h 17"/>
                <a:gd name="T8" fmla="*/ 12 w 17"/>
                <a:gd name="T9" fmla="*/ 16 h 17"/>
                <a:gd name="T10" fmla="*/ 16 w 17"/>
                <a:gd name="T11" fmla="*/ 16 h 17"/>
                <a:gd name="T12" fmla="*/ 12 w 17"/>
                <a:gd name="T13" fmla="*/ 16 h 17"/>
                <a:gd name="T14" fmla="*/ 4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4" y="0"/>
                  </a:lnTo>
                  <a:lnTo>
                    <a:pt x="8" y="0"/>
                  </a:lnTo>
                  <a:lnTo>
                    <a:pt x="12" y="0"/>
                  </a:lnTo>
                  <a:lnTo>
                    <a:pt x="12" y="16"/>
                  </a:lnTo>
                  <a:lnTo>
                    <a:pt x="16" y="16"/>
                  </a:lnTo>
                  <a:lnTo>
                    <a:pt x="12" y="16"/>
                  </a:lnTo>
                  <a:lnTo>
                    <a:pt x="4"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61" name="Freeform 236">
              <a:extLst>
                <a:ext uri="{FF2B5EF4-FFF2-40B4-BE49-F238E27FC236}">
                  <a16:creationId xmlns:a16="http://schemas.microsoft.com/office/drawing/2014/main" id="{5387C252-FF0D-4BB2-9F4F-DCC766EC32D0}"/>
                </a:ext>
              </a:extLst>
            </p:cNvPr>
            <p:cNvSpPr>
              <a:spLocks/>
            </p:cNvSpPr>
            <p:nvPr/>
          </p:nvSpPr>
          <p:spPr bwMode="auto">
            <a:xfrm>
              <a:off x="3023" y="2556"/>
              <a:ext cx="76" cy="62"/>
            </a:xfrm>
            <a:custGeom>
              <a:avLst/>
              <a:gdLst>
                <a:gd name="T0" fmla="*/ 75 w 76"/>
                <a:gd name="T1" fmla="*/ 15 h 62"/>
                <a:gd name="T2" fmla="*/ 69 w 76"/>
                <a:gd name="T3" fmla="*/ 18 h 62"/>
                <a:gd name="T4" fmla="*/ 68 w 76"/>
                <a:gd name="T5" fmla="*/ 16 h 62"/>
                <a:gd name="T6" fmla="*/ 66 w 76"/>
                <a:gd name="T7" fmla="*/ 23 h 62"/>
                <a:gd name="T8" fmla="*/ 62 w 76"/>
                <a:gd name="T9" fmla="*/ 28 h 62"/>
                <a:gd name="T10" fmla="*/ 61 w 76"/>
                <a:gd name="T11" fmla="*/ 32 h 62"/>
                <a:gd name="T12" fmla="*/ 61 w 76"/>
                <a:gd name="T13" fmla="*/ 35 h 62"/>
                <a:gd name="T14" fmla="*/ 58 w 76"/>
                <a:gd name="T15" fmla="*/ 39 h 62"/>
                <a:gd name="T16" fmla="*/ 59 w 76"/>
                <a:gd name="T17" fmla="*/ 39 h 62"/>
                <a:gd name="T18" fmla="*/ 60 w 76"/>
                <a:gd name="T19" fmla="*/ 41 h 62"/>
                <a:gd name="T20" fmla="*/ 58 w 76"/>
                <a:gd name="T21" fmla="*/ 45 h 62"/>
                <a:gd name="T22" fmla="*/ 51 w 76"/>
                <a:gd name="T23" fmla="*/ 46 h 62"/>
                <a:gd name="T24" fmla="*/ 46 w 76"/>
                <a:gd name="T25" fmla="*/ 53 h 62"/>
                <a:gd name="T26" fmla="*/ 43 w 76"/>
                <a:gd name="T27" fmla="*/ 54 h 62"/>
                <a:gd name="T28" fmla="*/ 39 w 76"/>
                <a:gd name="T29" fmla="*/ 53 h 62"/>
                <a:gd name="T30" fmla="*/ 35 w 76"/>
                <a:gd name="T31" fmla="*/ 54 h 62"/>
                <a:gd name="T32" fmla="*/ 34 w 76"/>
                <a:gd name="T33" fmla="*/ 59 h 62"/>
                <a:gd name="T34" fmla="*/ 31 w 76"/>
                <a:gd name="T35" fmla="*/ 60 h 62"/>
                <a:gd name="T36" fmla="*/ 29 w 76"/>
                <a:gd name="T37" fmla="*/ 60 h 62"/>
                <a:gd name="T38" fmla="*/ 26 w 76"/>
                <a:gd name="T39" fmla="*/ 59 h 62"/>
                <a:gd name="T40" fmla="*/ 24 w 76"/>
                <a:gd name="T41" fmla="*/ 57 h 62"/>
                <a:gd name="T42" fmla="*/ 16 w 76"/>
                <a:gd name="T43" fmla="*/ 55 h 62"/>
                <a:gd name="T44" fmla="*/ 11 w 76"/>
                <a:gd name="T45" fmla="*/ 54 h 62"/>
                <a:gd name="T46" fmla="*/ 2 w 76"/>
                <a:gd name="T47" fmla="*/ 50 h 62"/>
                <a:gd name="T48" fmla="*/ 2 w 76"/>
                <a:gd name="T49" fmla="*/ 43 h 62"/>
                <a:gd name="T50" fmla="*/ 1 w 76"/>
                <a:gd name="T51" fmla="*/ 37 h 62"/>
                <a:gd name="T52" fmla="*/ 0 w 76"/>
                <a:gd name="T53" fmla="*/ 30 h 62"/>
                <a:gd name="T54" fmla="*/ 0 w 76"/>
                <a:gd name="T55" fmla="*/ 26 h 62"/>
                <a:gd name="T56" fmla="*/ 6 w 76"/>
                <a:gd name="T57" fmla="*/ 21 h 62"/>
                <a:gd name="T58" fmla="*/ 12 w 76"/>
                <a:gd name="T59" fmla="*/ 17 h 62"/>
                <a:gd name="T60" fmla="*/ 21 w 76"/>
                <a:gd name="T61" fmla="*/ 13 h 62"/>
                <a:gd name="T62" fmla="*/ 17 w 76"/>
                <a:gd name="T63" fmla="*/ 12 h 62"/>
                <a:gd name="T64" fmla="*/ 21 w 76"/>
                <a:gd name="T65" fmla="*/ 7 h 62"/>
                <a:gd name="T66" fmla="*/ 25 w 76"/>
                <a:gd name="T67" fmla="*/ 8 h 62"/>
                <a:gd name="T68" fmla="*/ 28 w 76"/>
                <a:gd name="T69" fmla="*/ 6 h 62"/>
                <a:gd name="T70" fmla="*/ 35 w 76"/>
                <a:gd name="T71" fmla="*/ 4 h 62"/>
                <a:gd name="T72" fmla="*/ 37 w 76"/>
                <a:gd name="T73" fmla="*/ 7 h 62"/>
                <a:gd name="T74" fmla="*/ 40 w 76"/>
                <a:gd name="T75" fmla="*/ 4 h 62"/>
                <a:gd name="T76" fmla="*/ 43 w 76"/>
                <a:gd name="T77" fmla="*/ 7 h 62"/>
                <a:gd name="T78" fmla="*/ 46 w 76"/>
                <a:gd name="T79" fmla="*/ 4 h 62"/>
                <a:gd name="T80" fmla="*/ 51 w 76"/>
                <a:gd name="T81" fmla="*/ 3 h 62"/>
                <a:gd name="T82" fmla="*/ 55 w 76"/>
                <a:gd name="T83" fmla="*/ 2 h 62"/>
                <a:gd name="T84" fmla="*/ 61 w 76"/>
                <a:gd name="T85" fmla="*/ 4 h 62"/>
                <a:gd name="T86" fmla="*/ 62 w 76"/>
                <a:gd name="T87" fmla="*/ 7 h 62"/>
                <a:gd name="T88" fmla="*/ 61 w 76"/>
                <a:gd name="T89" fmla="*/ 2 h 62"/>
                <a:gd name="T90" fmla="*/ 64 w 76"/>
                <a:gd name="T91" fmla="*/ 0 h 62"/>
                <a:gd name="T92" fmla="*/ 69 w 76"/>
                <a:gd name="T93" fmla="*/ 4 h 62"/>
                <a:gd name="T94" fmla="*/ 73 w 76"/>
                <a:gd name="T95" fmla="*/ 8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62"/>
                <a:gd name="T146" fmla="*/ 76 w 76"/>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62">
                  <a:moveTo>
                    <a:pt x="74" y="11"/>
                  </a:moveTo>
                  <a:lnTo>
                    <a:pt x="74" y="14"/>
                  </a:lnTo>
                  <a:lnTo>
                    <a:pt x="75" y="15"/>
                  </a:lnTo>
                  <a:lnTo>
                    <a:pt x="73" y="16"/>
                  </a:lnTo>
                  <a:lnTo>
                    <a:pt x="72" y="17"/>
                  </a:lnTo>
                  <a:lnTo>
                    <a:pt x="69" y="18"/>
                  </a:lnTo>
                  <a:lnTo>
                    <a:pt x="69" y="17"/>
                  </a:lnTo>
                  <a:lnTo>
                    <a:pt x="70" y="16"/>
                  </a:lnTo>
                  <a:lnTo>
                    <a:pt x="68" y="16"/>
                  </a:lnTo>
                  <a:lnTo>
                    <a:pt x="68" y="17"/>
                  </a:lnTo>
                  <a:lnTo>
                    <a:pt x="68" y="19"/>
                  </a:lnTo>
                  <a:lnTo>
                    <a:pt x="66" y="23"/>
                  </a:lnTo>
                  <a:lnTo>
                    <a:pt x="64" y="23"/>
                  </a:lnTo>
                  <a:lnTo>
                    <a:pt x="64" y="26"/>
                  </a:lnTo>
                  <a:lnTo>
                    <a:pt x="62" y="28"/>
                  </a:lnTo>
                  <a:lnTo>
                    <a:pt x="62" y="29"/>
                  </a:lnTo>
                  <a:lnTo>
                    <a:pt x="61" y="30"/>
                  </a:lnTo>
                  <a:lnTo>
                    <a:pt x="61" y="32"/>
                  </a:lnTo>
                  <a:lnTo>
                    <a:pt x="62" y="31"/>
                  </a:lnTo>
                  <a:lnTo>
                    <a:pt x="62" y="33"/>
                  </a:lnTo>
                  <a:lnTo>
                    <a:pt x="61" y="35"/>
                  </a:lnTo>
                  <a:lnTo>
                    <a:pt x="60" y="37"/>
                  </a:lnTo>
                  <a:lnTo>
                    <a:pt x="60" y="38"/>
                  </a:lnTo>
                  <a:lnTo>
                    <a:pt x="58" y="39"/>
                  </a:lnTo>
                  <a:lnTo>
                    <a:pt x="57" y="41"/>
                  </a:lnTo>
                  <a:lnTo>
                    <a:pt x="59" y="41"/>
                  </a:lnTo>
                  <a:lnTo>
                    <a:pt x="59" y="39"/>
                  </a:lnTo>
                  <a:lnTo>
                    <a:pt x="60" y="39"/>
                  </a:lnTo>
                  <a:lnTo>
                    <a:pt x="60" y="40"/>
                  </a:lnTo>
                  <a:lnTo>
                    <a:pt x="60" y="41"/>
                  </a:lnTo>
                  <a:lnTo>
                    <a:pt x="60" y="42"/>
                  </a:lnTo>
                  <a:lnTo>
                    <a:pt x="58" y="43"/>
                  </a:lnTo>
                  <a:lnTo>
                    <a:pt x="58" y="45"/>
                  </a:lnTo>
                  <a:lnTo>
                    <a:pt x="56" y="45"/>
                  </a:lnTo>
                  <a:lnTo>
                    <a:pt x="54" y="45"/>
                  </a:lnTo>
                  <a:lnTo>
                    <a:pt x="51" y="46"/>
                  </a:lnTo>
                  <a:lnTo>
                    <a:pt x="49" y="48"/>
                  </a:lnTo>
                  <a:lnTo>
                    <a:pt x="48" y="49"/>
                  </a:lnTo>
                  <a:lnTo>
                    <a:pt x="46" y="53"/>
                  </a:lnTo>
                  <a:lnTo>
                    <a:pt x="45" y="53"/>
                  </a:lnTo>
                  <a:lnTo>
                    <a:pt x="45" y="54"/>
                  </a:lnTo>
                  <a:lnTo>
                    <a:pt x="43" y="54"/>
                  </a:lnTo>
                  <a:lnTo>
                    <a:pt x="43" y="53"/>
                  </a:lnTo>
                  <a:lnTo>
                    <a:pt x="42" y="53"/>
                  </a:lnTo>
                  <a:lnTo>
                    <a:pt x="39" y="53"/>
                  </a:lnTo>
                  <a:lnTo>
                    <a:pt x="39" y="54"/>
                  </a:lnTo>
                  <a:lnTo>
                    <a:pt x="37" y="54"/>
                  </a:lnTo>
                  <a:lnTo>
                    <a:pt x="35" y="54"/>
                  </a:lnTo>
                  <a:lnTo>
                    <a:pt x="35" y="57"/>
                  </a:lnTo>
                  <a:lnTo>
                    <a:pt x="35" y="58"/>
                  </a:lnTo>
                  <a:lnTo>
                    <a:pt x="34" y="59"/>
                  </a:lnTo>
                  <a:lnTo>
                    <a:pt x="34" y="60"/>
                  </a:lnTo>
                  <a:lnTo>
                    <a:pt x="32" y="59"/>
                  </a:lnTo>
                  <a:lnTo>
                    <a:pt x="31" y="60"/>
                  </a:lnTo>
                  <a:lnTo>
                    <a:pt x="30" y="61"/>
                  </a:lnTo>
                  <a:lnTo>
                    <a:pt x="28" y="61"/>
                  </a:lnTo>
                  <a:lnTo>
                    <a:pt x="29" y="60"/>
                  </a:lnTo>
                  <a:lnTo>
                    <a:pt x="28" y="59"/>
                  </a:lnTo>
                  <a:lnTo>
                    <a:pt x="25" y="60"/>
                  </a:lnTo>
                  <a:lnTo>
                    <a:pt x="26" y="59"/>
                  </a:lnTo>
                  <a:lnTo>
                    <a:pt x="26" y="58"/>
                  </a:lnTo>
                  <a:lnTo>
                    <a:pt x="25" y="57"/>
                  </a:lnTo>
                  <a:lnTo>
                    <a:pt x="24" y="57"/>
                  </a:lnTo>
                  <a:lnTo>
                    <a:pt x="20" y="57"/>
                  </a:lnTo>
                  <a:lnTo>
                    <a:pt x="17" y="57"/>
                  </a:lnTo>
                  <a:lnTo>
                    <a:pt x="16" y="55"/>
                  </a:lnTo>
                  <a:lnTo>
                    <a:pt x="14" y="55"/>
                  </a:lnTo>
                  <a:lnTo>
                    <a:pt x="12" y="54"/>
                  </a:lnTo>
                  <a:lnTo>
                    <a:pt x="11" y="54"/>
                  </a:lnTo>
                  <a:lnTo>
                    <a:pt x="9" y="53"/>
                  </a:lnTo>
                  <a:lnTo>
                    <a:pt x="5" y="50"/>
                  </a:lnTo>
                  <a:lnTo>
                    <a:pt x="2" y="50"/>
                  </a:lnTo>
                  <a:lnTo>
                    <a:pt x="1" y="48"/>
                  </a:lnTo>
                  <a:lnTo>
                    <a:pt x="2" y="45"/>
                  </a:lnTo>
                  <a:lnTo>
                    <a:pt x="2" y="43"/>
                  </a:lnTo>
                  <a:lnTo>
                    <a:pt x="0" y="40"/>
                  </a:lnTo>
                  <a:lnTo>
                    <a:pt x="0" y="39"/>
                  </a:lnTo>
                  <a:lnTo>
                    <a:pt x="1" y="37"/>
                  </a:lnTo>
                  <a:lnTo>
                    <a:pt x="1" y="35"/>
                  </a:lnTo>
                  <a:lnTo>
                    <a:pt x="0" y="33"/>
                  </a:lnTo>
                  <a:lnTo>
                    <a:pt x="0" y="30"/>
                  </a:lnTo>
                  <a:lnTo>
                    <a:pt x="1" y="28"/>
                  </a:lnTo>
                  <a:lnTo>
                    <a:pt x="0" y="28"/>
                  </a:lnTo>
                  <a:lnTo>
                    <a:pt x="0" y="26"/>
                  </a:lnTo>
                  <a:lnTo>
                    <a:pt x="1" y="26"/>
                  </a:lnTo>
                  <a:lnTo>
                    <a:pt x="2" y="23"/>
                  </a:lnTo>
                  <a:lnTo>
                    <a:pt x="6" y="21"/>
                  </a:lnTo>
                  <a:lnTo>
                    <a:pt x="10" y="19"/>
                  </a:lnTo>
                  <a:lnTo>
                    <a:pt x="11" y="17"/>
                  </a:lnTo>
                  <a:lnTo>
                    <a:pt x="12" y="17"/>
                  </a:lnTo>
                  <a:lnTo>
                    <a:pt x="16" y="15"/>
                  </a:lnTo>
                  <a:lnTo>
                    <a:pt x="19" y="13"/>
                  </a:lnTo>
                  <a:lnTo>
                    <a:pt x="21" y="13"/>
                  </a:lnTo>
                  <a:lnTo>
                    <a:pt x="21" y="11"/>
                  </a:lnTo>
                  <a:lnTo>
                    <a:pt x="20" y="11"/>
                  </a:lnTo>
                  <a:lnTo>
                    <a:pt x="17" y="12"/>
                  </a:lnTo>
                  <a:lnTo>
                    <a:pt x="17" y="9"/>
                  </a:lnTo>
                  <a:lnTo>
                    <a:pt x="19" y="8"/>
                  </a:lnTo>
                  <a:lnTo>
                    <a:pt x="21" y="7"/>
                  </a:lnTo>
                  <a:lnTo>
                    <a:pt x="24" y="8"/>
                  </a:lnTo>
                  <a:lnTo>
                    <a:pt x="25" y="8"/>
                  </a:lnTo>
                  <a:lnTo>
                    <a:pt x="28" y="8"/>
                  </a:lnTo>
                  <a:lnTo>
                    <a:pt x="28" y="6"/>
                  </a:lnTo>
                  <a:lnTo>
                    <a:pt x="31" y="4"/>
                  </a:lnTo>
                  <a:lnTo>
                    <a:pt x="34" y="4"/>
                  </a:lnTo>
                  <a:lnTo>
                    <a:pt x="35" y="4"/>
                  </a:lnTo>
                  <a:lnTo>
                    <a:pt x="37" y="6"/>
                  </a:lnTo>
                  <a:lnTo>
                    <a:pt x="37" y="4"/>
                  </a:lnTo>
                  <a:lnTo>
                    <a:pt x="37" y="7"/>
                  </a:lnTo>
                  <a:lnTo>
                    <a:pt x="39" y="6"/>
                  </a:lnTo>
                  <a:lnTo>
                    <a:pt x="39" y="4"/>
                  </a:lnTo>
                  <a:lnTo>
                    <a:pt x="40" y="4"/>
                  </a:lnTo>
                  <a:lnTo>
                    <a:pt x="42" y="4"/>
                  </a:lnTo>
                  <a:lnTo>
                    <a:pt x="42" y="7"/>
                  </a:lnTo>
                  <a:lnTo>
                    <a:pt x="43" y="7"/>
                  </a:lnTo>
                  <a:lnTo>
                    <a:pt x="43" y="6"/>
                  </a:lnTo>
                  <a:lnTo>
                    <a:pt x="46" y="4"/>
                  </a:lnTo>
                  <a:lnTo>
                    <a:pt x="46" y="3"/>
                  </a:lnTo>
                  <a:lnTo>
                    <a:pt x="49" y="2"/>
                  </a:lnTo>
                  <a:lnTo>
                    <a:pt x="51" y="3"/>
                  </a:lnTo>
                  <a:lnTo>
                    <a:pt x="51" y="2"/>
                  </a:lnTo>
                  <a:lnTo>
                    <a:pt x="53" y="2"/>
                  </a:lnTo>
                  <a:lnTo>
                    <a:pt x="55" y="2"/>
                  </a:lnTo>
                  <a:lnTo>
                    <a:pt x="59" y="4"/>
                  </a:lnTo>
                  <a:lnTo>
                    <a:pt x="60" y="4"/>
                  </a:lnTo>
                  <a:lnTo>
                    <a:pt x="61" y="4"/>
                  </a:lnTo>
                  <a:lnTo>
                    <a:pt x="61" y="7"/>
                  </a:lnTo>
                  <a:lnTo>
                    <a:pt x="62" y="8"/>
                  </a:lnTo>
                  <a:lnTo>
                    <a:pt x="62" y="7"/>
                  </a:lnTo>
                  <a:lnTo>
                    <a:pt x="62" y="4"/>
                  </a:lnTo>
                  <a:lnTo>
                    <a:pt x="61" y="2"/>
                  </a:lnTo>
                  <a:lnTo>
                    <a:pt x="62" y="1"/>
                  </a:lnTo>
                  <a:lnTo>
                    <a:pt x="63" y="1"/>
                  </a:lnTo>
                  <a:lnTo>
                    <a:pt x="64" y="0"/>
                  </a:lnTo>
                  <a:lnTo>
                    <a:pt x="65" y="2"/>
                  </a:lnTo>
                  <a:lnTo>
                    <a:pt x="67" y="3"/>
                  </a:lnTo>
                  <a:lnTo>
                    <a:pt x="69" y="4"/>
                  </a:lnTo>
                  <a:lnTo>
                    <a:pt x="72" y="4"/>
                  </a:lnTo>
                  <a:lnTo>
                    <a:pt x="73" y="7"/>
                  </a:lnTo>
                  <a:lnTo>
                    <a:pt x="73" y="8"/>
                  </a:lnTo>
                  <a:lnTo>
                    <a:pt x="74" y="11"/>
                  </a:lnTo>
                </a:path>
              </a:pathLst>
            </a:custGeom>
            <a:solidFill>
              <a:srgbClr val="CCFFFF"/>
            </a:solidFill>
            <a:ln w="12700">
              <a:solidFill>
                <a:srgbClr val="FFFF00"/>
              </a:solidFill>
              <a:round/>
              <a:headEnd/>
              <a:tailEnd/>
            </a:ln>
          </p:spPr>
          <p:txBody>
            <a:bodyPr/>
            <a:lstStyle/>
            <a:p>
              <a:endParaRPr lang="zh-CN" altLang="en-US"/>
            </a:p>
          </p:txBody>
        </p:sp>
        <p:sp>
          <p:nvSpPr>
            <p:cNvPr id="61562" name="Freeform 237">
              <a:extLst>
                <a:ext uri="{FF2B5EF4-FFF2-40B4-BE49-F238E27FC236}">
                  <a16:creationId xmlns:a16="http://schemas.microsoft.com/office/drawing/2014/main" id="{0E52D8C2-79CE-4E37-A07F-A0ADF6074A48}"/>
                </a:ext>
              </a:extLst>
            </p:cNvPr>
            <p:cNvSpPr>
              <a:spLocks/>
            </p:cNvSpPr>
            <p:nvPr/>
          </p:nvSpPr>
          <p:spPr bwMode="auto">
            <a:xfrm>
              <a:off x="3018" y="2137"/>
              <a:ext cx="213" cy="136"/>
            </a:xfrm>
            <a:custGeom>
              <a:avLst/>
              <a:gdLst>
                <a:gd name="T0" fmla="*/ 9 w 213"/>
                <a:gd name="T1" fmla="*/ 87 h 136"/>
                <a:gd name="T2" fmla="*/ 18 w 213"/>
                <a:gd name="T3" fmla="*/ 84 h 136"/>
                <a:gd name="T4" fmla="*/ 26 w 213"/>
                <a:gd name="T5" fmla="*/ 85 h 136"/>
                <a:gd name="T6" fmla="*/ 33 w 213"/>
                <a:gd name="T7" fmla="*/ 84 h 136"/>
                <a:gd name="T8" fmla="*/ 47 w 213"/>
                <a:gd name="T9" fmla="*/ 79 h 136"/>
                <a:gd name="T10" fmla="*/ 49 w 213"/>
                <a:gd name="T11" fmla="*/ 70 h 136"/>
                <a:gd name="T12" fmla="*/ 47 w 213"/>
                <a:gd name="T13" fmla="*/ 60 h 136"/>
                <a:gd name="T14" fmla="*/ 40 w 213"/>
                <a:gd name="T15" fmla="*/ 52 h 136"/>
                <a:gd name="T16" fmla="*/ 34 w 213"/>
                <a:gd name="T17" fmla="*/ 44 h 136"/>
                <a:gd name="T18" fmla="*/ 32 w 213"/>
                <a:gd name="T19" fmla="*/ 33 h 136"/>
                <a:gd name="T20" fmla="*/ 39 w 213"/>
                <a:gd name="T21" fmla="*/ 23 h 136"/>
                <a:gd name="T22" fmla="*/ 49 w 213"/>
                <a:gd name="T23" fmla="*/ 21 h 136"/>
                <a:gd name="T24" fmla="*/ 38 w 213"/>
                <a:gd name="T25" fmla="*/ 12 h 136"/>
                <a:gd name="T26" fmla="*/ 32 w 213"/>
                <a:gd name="T27" fmla="*/ 2 h 136"/>
                <a:gd name="T28" fmla="*/ 49 w 213"/>
                <a:gd name="T29" fmla="*/ 3 h 136"/>
                <a:gd name="T30" fmla="*/ 61 w 213"/>
                <a:gd name="T31" fmla="*/ 3 h 136"/>
                <a:gd name="T32" fmla="*/ 72 w 213"/>
                <a:gd name="T33" fmla="*/ 3 h 136"/>
                <a:gd name="T34" fmla="*/ 78 w 213"/>
                <a:gd name="T35" fmla="*/ 12 h 136"/>
                <a:gd name="T36" fmla="*/ 91 w 213"/>
                <a:gd name="T37" fmla="*/ 22 h 136"/>
                <a:gd name="T38" fmla="*/ 102 w 213"/>
                <a:gd name="T39" fmla="*/ 28 h 136"/>
                <a:gd name="T40" fmla="*/ 118 w 213"/>
                <a:gd name="T41" fmla="*/ 28 h 136"/>
                <a:gd name="T42" fmla="*/ 131 w 213"/>
                <a:gd name="T43" fmla="*/ 28 h 136"/>
                <a:gd name="T44" fmla="*/ 144 w 213"/>
                <a:gd name="T45" fmla="*/ 29 h 136"/>
                <a:gd name="T46" fmla="*/ 150 w 213"/>
                <a:gd name="T47" fmla="*/ 44 h 136"/>
                <a:gd name="T48" fmla="*/ 156 w 213"/>
                <a:gd name="T49" fmla="*/ 44 h 136"/>
                <a:gd name="T50" fmla="*/ 166 w 213"/>
                <a:gd name="T51" fmla="*/ 52 h 136"/>
                <a:gd name="T52" fmla="*/ 181 w 213"/>
                <a:gd name="T53" fmla="*/ 52 h 136"/>
                <a:gd name="T54" fmla="*/ 188 w 213"/>
                <a:gd name="T55" fmla="*/ 58 h 136"/>
                <a:gd name="T56" fmla="*/ 197 w 213"/>
                <a:gd name="T57" fmla="*/ 62 h 136"/>
                <a:gd name="T58" fmla="*/ 204 w 213"/>
                <a:gd name="T59" fmla="*/ 65 h 136"/>
                <a:gd name="T60" fmla="*/ 203 w 213"/>
                <a:gd name="T61" fmla="*/ 73 h 136"/>
                <a:gd name="T62" fmla="*/ 203 w 213"/>
                <a:gd name="T63" fmla="*/ 83 h 136"/>
                <a:gd name="T64" fmla="*/ 207 w 213"/>
                <a:gd name="T65" fmla="*/ 91 h 136"/>
                <a:gd name="T66" fmla="*/ 212 w 213"/>
                <a:gd name="T67" fmla="*/ 104 h 136"/>
                <a:gd name="T68" fmla="*/ 206 w 213"/>
                <a:gd name="T69" fmla="*/ 111 h 136"/>
                <a:gd name="T70" fmla="*/ 194 w 213"/>
                <a:gd name="T71" fmla="*/ 109 h 136"/>
                <a:gd name="T72" fmla="*/ 184 w 213"/>
                <a:gd name="T73" fmla="*/ 115 h 136"/>
                <a:gd name="T74" fmla="*/ 177 w 213"/>
                <a:gd name="T75" fmla="*/ 120 h 136"/>
                <a:gd name="T76" fmla="*/ 164 w 213"/>
                <a:gd name="T77" fmla="*/ 124 h 136"/>
                <a:gd name="T78" fmla="*/ 153 w 213"/>
                <a:gd name="T79" fmla="*/ 134 h 136"/>
                <a:gd name="T80" fmla="*/ 145 w 213"/>
                <a:gd name="T81" fmla="*/ 133 h 136"/>
                <a:gd name="T82" fmla="*/ 147 w 213"/>
                <a:gd name="T83" fmla="*/ 123 h 136"/>
                <a:gd name="T84" fmla="*/ 141 w 213"/>
                <a:gd name="T85" fmla="*/ 109 h 136"/>
                <a:gd name="T86" fmla="*/ 129 w 213"/>
                <a:gd name="T87" fmla="*/ 121 h 136"/>
                <a:gd name="T88" fmla="*/ 124 w 213"/>
                <a:gd name="T89" fmla="*/ 114 h 136"/>
                <a:gd name="T90" fmla="*/ 117 w 213"/>
                <a:gd name="T91" fmla="*/ 117 h 136"/>
                <a:gd name="T92" fmla="*/ 107 w 213"/>
                <a:gd name="T93" fmla="*/ 119 h 136"/>
                <a:gd name="T94" fmla="*/ 93 w 213"/>
                <a:gd name="T95" fmla="*/ 108 h 136"/>
                <a:gd name="T96" fmla="*/ 80 w 213"/>
                <a:gd name="T97" fmla="*/ 105 h 136"/>
                <a:gd name="T98" fmla="*/ 64 w 213"/>
                <a:gd name="T99" fmla="*/ 101 h 136"/>
                <a:gd name="T100" fmla="*/ 60 w 213"/>
                <a:gd name="T101" fmla="*/ 106 h 136"/>
                <a:gd name="T102" fmla="*/ 61 w 213"/>
                <a:gd name="T103" fmla="*/ 115 h 136"/>
                <a:gd name="T104" fmla="*/ 49 w 213"/>
                <a:gd name="T105" fmla="*/ 114 h 136"/>
                <a:gd name="T106" fmla="*/ 33 w 213"/>
                <a:gd name="T107" fmla="*/ 117 h 136"/>
                <a:gd name="T108" fmla="*/ 25 w 213"/>
                <a:gd name="T109" fmla="*/ 131 h 136"/>
                <a:gd name="T110" fmla="*/ 20 w 213"/>
                <a:gd name="T111" fmla="*/ 125 h 136"/>
                <a:gd name="T112" fmla="*/ 14 w 213"/>
                <a:gd name="T113" fmla="*/ 123 h 136"/>
                <a:gd name="T114" fmla="*/ 9 w 213"/>
                <a:gd name="T115" fmla="*/ 115 h 136"/>
                <a:gd name="T116" fmla="*/ 3 w 213"/>
                <a:gd name="T117" fmla="*/ 114 h 136"/>
                <a:gd name="T118" fmla="*/ 4 w 213"/>
                <a:gd name="T119" fmla="*/ 108 h 136"/>
                <a:gd name="T120" fmla="*/ 0 w 213"/>
                <a:gd name="T121" fmla="*/ 93 h 1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3"/>
                <a:gd name="T184" fmla="*/ 0 h 136"/>
                <a:gd name="T185" fmla="*/ 213 w 213"/>
                <a:gd name="T186" fmla="*/ 136 h 1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3" h="136">
                  <a:moveTo>
                    <a:pt x="1" y="91"/>
                  </a:moveTo>
                  <a:lnTo>
                    <a:pt x="1" y="89"/>
                  </a:lnTo>
                  <a:lnTo>
                    <a:pt x="3" y="89"/>
                  </a:lnTo>
                  <a:lnTo>
                    <a:pt x="7" y="89"/>
                  </a:lnTo>
                  <a:lnTo>
                    <a:pt x="9" y="85"/>
                  </a:lnTo>
                  <a:lnTo>
                    <a:pt x="9" y="87"/>
                  </a:lnTo>
                  <a:lnTo>
                    <a:pt x="10" y="88"/>
                  </a:lnTo>
                  <a:lnTo>
                    <a:pt x="11" y="89"/>
                  </a:lnTo>
                  <a:lnTo>
                    <a:pt x="12" y="88"/>
                  </a:lnTo>
                  <a:lnTo>
                    <a:pt x="15" y="87"/>
                  </a:lnTo>
                  <a:lnTo>
                    <a:pt x="17" y="85"/>
                  </a:lnTo>
                  <a:lnTo>
                    <a:pt x="18" y="84"/>
                  </a:lnTo>
                  <a:lnTo>
                    <a:pt x="20" y="84"/>
                  </a:lnTo>
                  <a:lnTo>
                    <a:pt x="20" y="87"/>
                  </a:lnTo>
                  <a:lnTo>
                    <a:pt x="21" y="88"/>
                  </a:lnTo>
                  <a:lnTo>
                    <a:pt x="23" y="87"/>
                  </a:lnTo>
                  <a:lnTo>
                    <a:pt x="25" y="85"/>
                  </a:lnTo>
                  <a:lnTo>
                    <a:pt x="26" y="85"/>
                  </a:lnTo>
                  <a:lnTo>
                    <a:pt x="27" y="88"/>
                  </a:lnTo>
                  <a:lnTo>
                    <a:pt x="27" y="89"/>
                  </a:lnTo>
                  <a:lnTo>
                    <a:pt x="28" y="88"/>
                  </a:lnTo>
                  <a:lnTo>
                    <a:pt x="29" y="87"/>
                  </a:lnTo>
                  <a:lnTo>
                    <a:pt x="31" y="85"/>
                  </a:lnTo>
                  <a:lnTo>
                    <a:pt x="33" y="84"/>
                  </a:lnTo>
                  <a:lnTo>
                    <a:pt x="35" y="81"/>
                  </a:lnTo>
                  <a:lnTo>
                    <a:pt x="36" y="80"/>
                  </a:lnTo>
                  <a:lnTo>
                    <a:pt x="37" y="78"/>
                  </a:lnTo>
                  <a:lnTo>
                    <a:pt x="40" y="76"/>
                  </a:lnTo>
                  <a:lnTo>
                    <a:pt x="44" y="77"/>
                  </a:lnTo>
                  <a:lnTo>
                    <a:pt x="47" y="79"/>
                  </a:lnTo>
                  <a:lnTo>
                    <a:pt x="47" y="78"/>
                  </a:lnTo>
                  <a:lnTo>
                    <a:pt x="49" y="74"/>
                  </a:lnTo>
                  <a:lnTo>
                    <a:pt x="49" y="73"/>
                  </a:lnTo>
                  <a:lnTo>
                    <a:pt x="47" y="72"/>
                  </a:lnTo>
                  <a:lnTo>
                    <a:pt x="47" y="71"/>
                  </a:lnTo>
                  <a:lnTo>
                    <a:pt x="49" y="70"/>
                  </a:lnTo>
                  <a:lnTo>
                    <a:pt x="49" y="68"/>
                  </a:lnTo>
                  <a:lnTo>
                    <a:pt x="49" y="67"/>
                  </a:lnTo>
                  <a:lnTo>
                    <a:pt x="49" y="65"/>
                  </a:lnTo>
                  <a:lnTo>
                    <a:pt x="49" y="63"/>
                  </a:lnTo>
                  <a:lnTo>
                    <a:pt x="49" y="61"/>
                  </a:lnTo>
                  <a:lnTo>
                    <a:pt x="47" y="60"/>
                  </a:lnTo>
                  <a:lnTo>
                    <a:pt x="47" y="58"/>
                  </a:lnTo>
                  <a:lnTo>
                    <a:pt x="45" y="58"/>
                  </a:lnTo>
                  <a:lnTo>
                    <a:pt x="43" y="56"/>
                  </a:lnTo>
                  <a:lnTo>
                    <a:pt x="43" y="54"/>
                  </a:lnTo>
                  <a:lnTo>
                    <a:pt x="42" y="53"/>
                  </a:lnTo>
                  <a:lnTo>
                    <a:pt x="40" y="52"/>
                  </a:lnTo>
                  <a:lnTo>
                    <a:pt x="39" y="51"/>
                  </a:lnTo>
                  <a:lnTo>
                    <a:pt x="38" y="48"/>
                  </a:lnTo>
                  <a:lnTo>
                    <a:pt x="37" y="48"/>
                  </a:lnTo>
                  <a:lnTo>
                    <a:pt x="34" y="49"/>
                  </a:lnTo>
                  <a:lnTo>
                    <a:pt x="35" y="46"/>
                  </a:lnTo>
                  <a:lnTo>
                    <a:pt x="34" y="44"/>
                  </a:lnTo>
                  <a:lnTo>
                    <a:pt x="35" y="42"/>
                  </a:lnTo>
                  <a:lnTo>
                    <a:pt x="34" y="41"/>
                  </a:lnTo>
                  <a:lnTo>
                    <a:pt x="35" y="38"/>
                  </a:lnTo>
                  <a:lnTo>
                    <a:pt x="35" y="36"/>
                  </a:lnTo>
                  <a:lnTo>
                    <a:pt x="33" y="34"/>
                  </a:lnTo>
                  <a:lnTo>
                    <a:pt x="32" y="33"/>
                  </a:lnTo>
                  <a:lnTo>
                    <a:pt x="31" y="30"/>
                  </a:lnTo>
                  <a:lnTo>
                    <a:pt x="33" y="28"/>
                  </a:lnTo>
                  <a:lnTo>
                    <a:pt x="33" y="24"/>
                  </a:lnTo>
                  <a:lnTo>
                    <a:pt x="35" y="22"/>
                  </a:lnTo>
                  <a:lnTo>
                    <a:pt x="36" y="22"/>
                  </a:lnTo>
                  <a:lnTo>
                    <a:pt x="39" y="23"/>
                  </a:lnTo>
                  <a:lnTo>
                    <a:pt x="42" y="22"/>
                  </a:lnTo>
                  <a:lnTo>
                    <a:pt x="45" y="23"/>
                  </a:lnTo>
                  <a:lnTo>
                    <a:pt x="47" y="23"/>
                  </a:lnTo>
                  <a:lnTo>
                    <a:pt x="47" y="21"/>
                  </a:lnTo>
                  <a:lnTo>
                    <a:pt x="49" y="21"/>
                  </a:lnTo>
                  <a:lnTo>
                    <a:pt x="49" y="18"/>
                  </a:lnTo>
                  <a:lnTo>
                    <a:pt x="49" y="15"/>
                  </a:lnTo>
                  <a:lnTo>
                    <a:pt x="47" y="15"/>
                  </a:lnTo>
                  <a:lnTo>
                    <a:pt x="47" y="13"/>
                  </a:lnTo>
                  <a:lnTo>
                    <a:pt x="43" y="12"/>
                  </a:lnTo>
                  <a:lnTo>
                    <a:pt x="38" y="12"/>
                  </a:lnTo>
                  <a:lnTo>
                    <a:pt x="38" y="7"/>
                  </a:lnTo>
                  <a:lnTo>
                    <a:pt x="38" y="6"/>
                  </a:lnTo>
                  <a:lnTo>
                    <a:pt x="35" y="6"/>
                  </a:lnTo>
                  <a:lnTo>
                    <a:pt x="33" y="4"/>
                  </a:lnTo>
                  <a:lnTo>
                    <a:pt x="31" y="3"/>
                  </a:lnTo>
                  <a:lnTo>
                    <a:pt x="32" y="2"/>
                  </a:lnTo>
                  <a:lnTo>
                    <a:pt x="35" y="0"/>
                  </a:lnTo>
                  <a:lnTo>
                    <a:pt x="37" y="1"/>
                  </a:lnTo>
                  <a:lnTo>
                    <a:pt x="40" y="2"/>
                  </a:lnTo>
                  <a:lnTo>
                    <a:pt x="43" y="2"/>
                  </a:lnTo>
                  <a:lnTo>
                    <a:pt x="47" y="2"/>
                  </a:lnTo>
                  <a:lnTo>
                    <a:pt x="49" y="3"/>
                  </a:lnTo>
                  <a:lnTo>
                    <a:pt x="50" y="3"/>
                  </a:lnTo>
                  <a:lnTo>
                    <a:pt x="55" y="3"/>
                  </a:lnTo>
                  <a:lnTo>
                    <a:pt x="56" y="3"/>
                  </a:lnTo>
                  <a:lnTo>
                    <a:pt x="58" y="2"/>
                  </a:lnTo>
                  <a:lnTo>
                    <a:pt x="58" y="1"/>
                  </a:lnTo>
                  <a:lnTo>
                    <a:pt x="61" y="3"/>
                  </a:lnTo>
                  <a:lnTo>
                    <a:pt x="61" y="4"/>
                  </a:lnTo>
                  <a:lnTo>
                    <a:pt x="63" y="4"/>
                  </a:lnTo>
                  <a:lnTo>
                    <a:pt x="63" y="6"/>
                  </a:lnTo>
                  <a:lnTo>
                    <a:pt x="69" y="2"/>
                  </a:lnTo>
                  <a:lnTo>
                    <a:pt x="70" y="0"/>
                  </a:lnTo>
                  <a:lnTo>
                    <a:pt x="72" y="3"/>
                  </a:lnTo>
                  <a:lnTo>
                    <a:pt x="74" y="3"/>
                  </a:lnTo>
                  <a:lnTo>
                    <a:pt x="74" y="6"/>
                  </a:lnTo>
                  <a:lnTo>
                    <a:pt x="77" y="7"/>
                  </a:lnTo>
                  <a:lnTo>
                    <a:pt x="78" y="9"/>
                  </a:lnTo>
                  <a:lnTo>
                    <a:pt x="77" y="10"/>
                  </a:lnTo>
                  <a:lnTo>
                    <a:pt x="78" y="12"/>
                  </a:lnTo>
                  <a:lnTo>
                    <a:pt x="81" y="13"/>
                  </a:lnTo>
                  <a:lnTo>
                    <a:pt x="82" y="15"/>
                  </a:lnTo>
                  <a:lnTo>
                    <a:pt x="83" y="18"/>
                  </a:lnTo>
                  <a:lnTo>
                    <a:pt x="85" y="19"/>
                  </a:lnTo>
                  <a:lnTo>
                    <a:pt x="87" y="20"/>
                  </a:lnTo>
                  <a:lnTo>
                    <a:pt x="91" y="22"/>
                  </a:lnTo>
                  <a:lnTo>
                    <a:pt x="93" y="23"/>
                  </a:lnTo>
                  <a:lnTo>
                    <a:pt x="95" y="24"/>
                  </a:lnTo>
                  <a:lnTo>
                    <a:pt x="96" y="26"/>
                  </a:lnTo>
                  <a:lnTo>
                    <a:pt x="98" y="26"/>
                  </a:lnTo>
                  <a:lnTo>
                    <a:pt x="99" y="26"/>
                  </a:lnTo>
                  <a:lnTo>
                    <a:pt x="102" y="28"/>
                  </a:lnTo>
                  <a:lnTo>
                    <a:pt x="104" y="28"/>
                  </a:lnTo>
                  <a:lnTo>
                    <a:pt x="105" y="30"/>
                  </a:lnTo>
                  <a:lnTo>
                    <a:pt x="110" y="29"/>
                  </a:lnTo>
                  <a:lnTo>
                    <a:pt x="113" y="28"/>
                  </a:lnTo>
                  <a:lnTo>
                    <a:pt x="117" y="29"/>
                  </a:lnTo>
                  <a:lnTo>
                    <a:pt x="118" y="28"/>
                  </a:lnTo>
                  <a:lnTo>
                    <a:pt x="122" y="27"/>
                  </a:lnTo>
                  <a:lnTo>
                    <a:pt x="125" y="27"/>
                  </a:lnTo>
                  <a:lnTo>
                    <a:pt x="126" y="27"/>
                  </a:lnTo>
                  <a:lnTo>
                    <a:pt x="127" y="28"/>
                  </a:lnTo>
                  <a:lnTo>
                    <a:pt x="129" y="27"/>
                  </a:lnTo>
                  <a:lnTo>
                    <a:pt x="131" y="28"/>
                  </a:lnTo>
                  <a:lnTo>
                    <a:pt x="132" y="30"/>
                  </a:lnTo>
                  <a:lnTo>
                    <a:pt x="134" y="30"/>
                  </a:lnTo>
                  <a:lnTo>
                    <a:pt x="139" y="28"/>
                  </a:lnTo>
                  <a:lnTo>
                    <a:pt x="141" y="27"/>
                  </a:lnTo>
                  <a:lnTo>
                    <a:pt x="142" y="27"/>
                  </a:lnTo>
                  <a:lnTo>
                    <a:pt x="144" y="29"/>
                  </a:lnTo>
                  <a:lnTo>
                    <a:pt x="142" y="31"/>
                  </a:lnTo>
                  <a:lnTo>
                    <a:pt x="144" y="34"/>
                  </a:lnTo>
                  <a:lnTo>
                    <a:pt x="142" y="35"/>
                  </a:lnTo>
                  <a:lnTo>
                    <a:pt x="144" y="37"/>
                  </a:lnTo>
                  <a:lnTo>
                    <a:pt x="147" y="44"/>
                  </a:lnTo>
                  <a:lnTo>
                    <a:pt x="150" y="44"/>
                  </a:lnTo>
                  <a:lnTo>
                    <a:pt x="150" y="46"/>
                  </a:lnTo>
                  <a:lnTo>
                    <a:pt x="150" y="47"/>
                  </a:lnTo>
                  <a:lnTo>
                    <a:pt x="153" y="46"/>
                  </a:lnTo>
                  <a:lnTo>
                    <a:pt x="153" y="45"/>
                  </a:lnTo>
                  <a:lnTo>
                    <a:pt x="153" y="44"/>
                  </a:lnTo>
                  <a:lnTo>
                    <a:pt x="156" y="44"/>
                  </a:lnTo>
                  <a:lnTo>
                    <a:pt x="159" y="46"/>
                  </a:lnTo>
                  <a:lnTo>
                    <a:pt x="161" y="47"/>
                  </a:lnTo>
                  <a:lnTo>
                    <a:pt x="166" y="46"/>
                  </a:lnTo>
                  <a:lnTo>
                    <a:pt x="167" y="47"/>
                  </a:lnTo>
                  <a:lnTo>
                    <a:pt x="166" y="50"/>
                  </a:lnTo>
                  <a:lnTo>
                    <a:pt x="166" y="52"/>
                  </a:lnTo>
                  <a:lnTo>
                    <a:pt x="168" y="52"/>
                  </a:lnTo>
                  <a:lnTo>
                    <a:pt x="172" y="54"/>
                  </a:lnTo>
                  <a:lnTo>
                    <a:pt x="175" y="56"/>
                  </a:lnTo>
                  <a:lnTo>
                    <a:pt x="177" y="55"/>
                  </a:lnTo>
                  <a:lnTo>
                    <a:pt x="179" y="55"/>
                  </a:lnTo>
                  <a:lnTo>
                    <a:pt x="181" y="52"/>
                  </a:lnTo>
                  <a:lnTo>
                    <a:pt x="182" y="50"/>
                  </a:lnTo>
                  <a:lnTo>
                    <a:pt x="184" y="52"/>
                  </a:lnTo>
                  <a:lnTo>
                    <a:pt x="184" y="54"/>
                  </a:lnTo>
                  <a:lnTo>
                    <a:pt x="185" y="57"/>
                  </a:lnTo>
                  <a:lnTo>
                    <a:pt x="188" y="57"/>
                  </a:lnTo>
                  <a:lnTo>
                    <a:pt x="188" y="58"/>
                  </a:lnTo>
                  <a:lnTo>
                    <a:pt x="191" y="60"/>
                  </a:lnTo>
                  <a:lnTo>
                    <a:pt x="193" y="61"/>
                  </a:lnTo>
                  <a:lnTo>
                    <a:pt x="194" y="63"/>
                  </a:lnTo>
                  <a:lnTo>
                    <a:pt x="196" y="62"/>
                  </a:lnTo>
                  <a:lnTo>
                    <a:pt x="197" y="62"/>
                  </a:lnTo>
                  <a:lnTo>
                    <a:pt x="200" y="64"/>
                  </a:lnTo>
                  <a:lnTo>
                    <a:pt x="200" y="65"/>
                  </a:lnTo>
                  <a:lnTo>
                    <a:pt x="201" y="64"/>
                  </a:lnTo>
                  <a:lnTo>
                    <a:pt x="202" y="64"/>
                  </a:lnTo>
                  <a:lnTo>
                    <a:pt x="203" y="65"/>
                  </a:lnTo>
                  <a:lnTo>
                    <a:pt x="204" y="65"/>
                  </a:lnTo>
                  <a:lnTo>
                    <a:pt x="204" y="66"/>
                  </a:lnTo>
                  <a:lnTo>
                    <a:pt x="206" y="67"/>
                  </a:lnTo>
                  <a:lnTo>
                    <a:pt x="207" y="67"/>
                  </a:lnTo>
                  <a:lnTo>
                    <a:pt x="207" y="69"/>
                  </a:lnTo>
                  <a:lnTo>
                    <a:pt x="206" y="71"/>
                  </a:lnTo>
                  <a:lnTo>
                    <a:pt x="203" y="73"/>
                  </a:lnTo>
                  <a:lnTo>
                    <a:pt x="203" y="74"/>
                  </a:lnTo>
                  <a:lnTo>
                    <a:pt x="202" y="76"/>
                  </a:lnTo>
                  <a:lnTo>
                    <a:pt x="201" y="77"/>
                  </a:lnTo>
                  <a:lnTo>
                    <a:pt x="200" y="79"/>
                  </a:lnTo>
                  <a:lnTo>
                    <a:pt x="201" y="80"/>
                  </a:lnTo>
                  <a:lnTo>
                    <a:pt x="203" y="83"/>
                  </a:lnTo>
                  <a:lnTo>
                    <a:pt x="204" y="85"/>
                  </a:lnTo>
                  <a:lnTo>
                    <a:pt x="206" y="87"/>
                  </a:lnTo>
                  <a:lnTo>
                    <a:pt x="205" y="88"/>
                  </a:lnTo>
                  <a:lnTo>
                    <a:pt x="204" y="88"/>
                  </a:lnTo>
                  <a:lnTo>
                    <a:pt x="205" y="90"/>
                  </a:lnTo>
                  <a:lnTo>
                    <a:pt x="207" y="91"/>
                  </a:lnTo>
                  <a:lnTo>
                    <a:pt x="208" y="94"/>
                  </a:lnTo>
                  <a:lnTo>
                    <a:pt x="210" y="95"/>
                  </a:lnTo>
                  <a:lnTo>
                    <a:pt x="210" y="98"/>
                  </a:lnTo>
                  <a:lnTo>
                    <a:pt x="211" y="100"/>
                  </a:lnTo>
                  <a:lnTo>
                    <a:pt x="212" y="103"/>
                  </a:lnTo>
                  <a:lnTo>
                    <a:pt x="212" y="104"/>
                  </a:lnTo>
                  <a:lnTo>
                    <a:pt x="212" y="105"/>
                  </a:lnTo>
                  <a:lnTo>
                    <a:pt x="212" y="107"/>
                  </a:lnTo>
                  <a:lnTo>
                    <a:pt x="211" y="108"/>
                  </a:lnTo>
                  <a:lnTo>
                    <a:pt x="210" y="109"/>
                  </a:lnTo>
                  <a:lnTo>
                    <a:pt x="207" y="110"/>
                  </a:lnTo>
                  <a:lnTo>
                    <a:pt x="206" y="111"/>
                  </a:lnTo>
                  <a:lnTo>
                    <a:pt x="204" y="110"/>
                  </a:lnTo>
                  <a:lnTo>
                    <a:pt x="201" y="108"/>
                  </a:lnTo>
                  <a:lnTo>
                    <a:pt x="200" y="107"/>
                  </a:lnTo>
                  <a:lnTo>
                    <a:pt x="199" y="107"/>
                  </a:lnTo>
                  <a:lnTo>
                    <a:pt x="194" y="108"/>
                  </a:lnTo>
                  <a:lnTo>
                    <a:pt x="194" y="109"/>
                  </a:lnTo>
                  <a:lnTo>
                    <a:pt x="194" y="111"/>
                  </a:lnTo>
                  <a:lnTo>
                    <a:pt x="191" y="112"/>
                  </a:lnTo>
                  <a:lnTo>
                    <a:pt x="191" y="115"/>
                  </a:lnTo>
                  <a:lnTo>
                    <a:pt x="188" y="114"/>
                  </a:lnTo>
                  <a:lnTo>
                    <a:pt x="185" y="114"/>
                  </a:lnTo>
                  <a:lnTo>
                    <a:pt x="184" y="115"/>
                  </a:lnTo>
                  <a:lnTo>
                    <a:pt x="185" y="116"/>
                  </a:lnTo>
                  <a:lnTo>
                    <a:pt x="185" y="117"/>
                  </a:lnTo>
                  <a:lnTo>
                    <a:pt x="180" y="117"/>
                  </a:lnTo>
                  <a:lnTo>
                    <a:pt x="180" y="118"/>
                  </a:lnTo>
                  <a:lnTo>
                    <a:pt x="178" y="119"/>
                  </a:lnTo>
                  <a:lnTo>
                    <a:pt x="177" y="120"/>
                  </a:lnTo>
                  <a:lnTo>
                    <a:pt x="176" y="123"/>
                  </a:lnTo>
                  <a:lnTo>
                    <a:pt x="174" y="123"/>
                  </a:lnTo>
                  <a:lnTo>
                    <a:pt x="172" y="124"/>
                  </a:lnTo>
                  <a:lnTo>
                    <a:pt x="168" y="125"/>
                  </a:lnTo>
                  <a:lnTo>
                    <a:pt x="166" y="125"/>
                  </a:lnTo>
                  <a:lnTo>
                    <a:pt x="164" y="124"/>
                  </a:lnTo>
                  <a:lnTo>
                    <a:pt x="162" y="125"/>
                  </a:lnTo>
                  <a:lnTo>
                    <a:pt x="162" y="127"/>
                  </a:lnTo>
                  <a:lnTo>
                    <a:pt x="162" y="128"/>
                  </a:lnTo>
                  <a:lnTo>
                    <a:pt x="157" y="129"/>
                  </a:lnTo>
                  <a:lnTo>
                    <a:pt x="153" y="132"/>
                  </a:lnTo>
                  <a:lnTo>
                    <a:pt x="153" y="134"/>
                  </a:lnTo>
                  <a:lnTo>
                    <a:pt x="153" y="135"/>
                  </a:lnTo>
                  <a:lnTo>
                    <a:pt x="151" y="135"/>
                  </a:lnTo>
                  <a:lnTo>
                    <a:pt x="151" y="134"/>
                  </a:lnTo>
                  <a:lnTo>
                    <a:pt x="150" y="133"/>
                  </a:lnTo>
                  <a:lnTo>
                    <a:pt x="148" y="134"/>
                  </a:lnTo>
                  <a:lnTo>
                    <a:pt x="145" y="133"/>
                  </a:lnTo>
                  <a:lnTo>
                    <a:pt x="145" y="131"/>
                  </a:lnTo>
                  <a:lnTo>
                    <a:pt x="147" y="128"/>
                  </a:lnTo>
                  <a:lnTo>
                    <a:pt x="144" y="127"/>
                  </a:lnTo>
                  <a:lnTo>
                    <a:pt x="145" y="125"/>
                  </a:lnTo>
                  <a:lnTo>
                    <a:pt x="147" y="124"/>
                  </a:lnTo>
                  <a:lnTo>
                    <a:pt x="147" y="123"/>
                  </a:lnTo>
                  <a:lnTo>
                    <a:pt x="147" y="121"/>
                  </a:lnTo>
                  <a:lnTo>
                    <a:pt x="145" y="119"/>
                  </a:lnTo>
                  <a:lnTo>
                    <a:pt x="147" y="117"/>
                  </a:lnTo>
                  <a:lnTo>
                    <a:pt x="145" y="115"/>
                  </a:lnTo>
                  <a:lnTo>
                    <a:pt x="141" y="115"/>
                  </a:lnTo>
                  <a:lnTo>
                    <a:pt x="141" y="109"/>
                  </a:lnTo>
                  <a:lnTo>
                    <a:pt x="140" y="110"/>
                  </a:lnTo>
                  <a:lnTo>
                    <a:pt x="139" y="112"/>
                  </a:lnTo>
                  <a:lnTo>
                    <a:pt x="136" y="115"/>
                  </a:lnTo>
                  <a:lnTo>
                    <a:pt x="132" y="119"/>
                  </a:lnTo>
                  <a:lnTo>
                    <a:pt x="130" y="123"/>
                  </a:lnTo>
                  <a:lnTo>
                    <a:pt x="129" y="121"/>
                  </a:lnTo>
                  <a:lnTo>
                    <a:pt x="129" y="122"/>
                  </a:lnTo>
                  <a:lnTo>
                    <a:pt x="128" y="121"/>
                  </a:lnTo>
                  <a:lnTo>
                    <a:pt x="125" y="121"/>
                  </a:lnTo>
                  <a:lnTo>
                    <a:pt x="125" y="119"/>
                  </a:lnTo>
                  <a:lnTo>
                    <a:pt x="125" y="116"/>
                  </a:lnTo>
                  <a:lnTo>
                    <a:pt x="124" y="114"/>
                  </a:lnTo>
                  <a:lnTo>
                    <a:pt x="123" y="112"/>
                  </a:lnTo>
                  <a:lnTo>
                    <a:pt x="122" y="114"/>
                  </a:lnTo>
                  <a:lnTo>
                    <a:pt x="119" y="116"/>
                  </a:lnTo>
                  <a:lnTo>
                    <a:pt x="118" y="117"/>
                  </a:lnTo>
                  <a:lnTo>
                    <a:pt x="117" y="117"/>
                  </a:lnTo>
                  <a:lnTo>
                    <a:pt x="114" y="117"/>
                  </a:lnTo>
                  <a:lnTo>
                    <a:pt x="112" y="117"/>
                  </a:lnTo>
                  <a:lnTo>
                    <a:pt x="110" y="118"/>
                  </a:lnTo>
                  <a:lnTo>
                    <a:pt x="109" y="121"/>
                  </a:lnTo>
                  <a:lnTo>
                    <a:pt x="107" y="121"/>
                  </a:lnTo>
                  <a:lnTo>
                    <a:pt x="107" y="119"/>
                  </a:lnTo>
                  <a:lnTo>
                    <a:pt x="106" y="117"/>
                  </a:lnTo>
                  <a:lnTo>
                    <a:pt x="105" y="117"/>
                  </a:lnTo>
                  <a:lnTo>
                    <a:pt x="102" y="115"/>
                  </a:lnTo>
                  <a:lnTo>
                    <a:pt x="101" y="112"/>
                  </a:lnTo>
                  <a:lnTo>
                    <a:pt x="95" y="109"/>
                  </a:lnTo>
                  <a:lnTo>
                    <a:pt x="93" y="108"/>
                  </a:lnTo>
                  <a:lnTo>
                    <a:pt x="90" y="109"/>
                  </a:lnTo>
                  <a:lnTo>
                    <a:pt x="87" y="110"/>
                  </a:lnTo>
                  <a:lnTo>
                    <a:pt x="83" y="109"/>
                  </a:lnTo>
                  <a:lnTo>
                    <a:pt x="81" y="107"/>
                  </a:lnTo>
                  <a:lnTo>
                    <a:pt x="81" y="106"/>
                  </a:lnTo>
                  <a:lnTo>
                    <a:pt x="80" y="105"/>
                  </a:lnTo>
                  <a:lnTo>
                    <a:pt x="79" y="104"/>
                  </a:lnTo>
                  <a:lnTo>
                    <a:pt x="75" y="104"/>
                  </a:lnTo>
                  <a:lnTo>
                    <a:pt x="70" y="103"/>
                  </a:lnTo>
                  <a:lnTo>
                    <a:pt x="70" y="102"/>
                  </a:lnTo>
                  <a:lnTo>
                    <a:pt x="69" y="102"/>
                  </a:lnTo>
                  <a:lnTo>
                    <a:pt x="64" y="101"/>
                  </a:lnTo>
                  <a:lnTo>
                    <a:pt x="64" y="104"/>
                  </a:lnTo>
                  <a:lnTo>
                    <a:pt x="63" y="104"/>
                  </a:lnTo>
                  <a:lnTo>
                    <a:pt x="58" y="103"/>
                  </a:lnTo>
                  <a:lnTo>
                    <a:pt x="58" y="104"/>
                  </a:lnTo>
                  <a:lnTo>
                    <a:pt x="58" y="105"/>
                  </a:lnTo>
                  <a:lnTo>
                    <a:pt x="60" y="106"/>
                  </a:lnTo>
                  <a:lnTo>
                    <a:pt x="58" y="107"/>
                  </a:lnTo>
                  <a:lnTo>
                    <a:pt x="58" y="108"/>
                  </a:lnTo>
                  <a:lnTo>
                    <a:pt x="60" y="110"/>
                  </a:lnTo>
                  <a:lnTo>
                    <a:pt x="63" y="112"/>
                  </a:lnTo>
                  <a:lnTo>
                    <a:pt x="61" y="114"/>
                  </a:lnTo>
                  <a:lnTo>
                    <a:pt x="61" y="115"/>
                  </a:lnTo>
                  <a:lnTo>
                    <a:pt x="60" y="115"/>
                  </a:lnTo>
                  <a:lnTo>
                    <a:pt x="58" y="115"/>
                  </a:lnTo>
                  <a:lnTo>
                    <a:pt x="56" y="117"/>
                  </a:lnTo>
                  <a:lnTo>
                    <a:pt x="55" y="117"/>
                  </a:lnTo>
                  <a:lnTo>
                    <a:pt x="52" y="115"/>
                  </a:lnTo>
                  <a:lnTo>
                    <a:pt x="49" y="114"/>
                  </a:lnTo>
                  <a:lnTo>
                    <a:pt x="47" y="112"/>
                  </a:lnTo>
                  <a:lnTo>
                    <a:pt x="42" y="112"/>
                  </a:lnTo>
                  <a:lnTo>
                    <a:pt x="39" y="114"/>
                  </a:lnTo>
                  <a:lnTo>
                    <a:pt x="38" y="116"/>
                  </a:lnTo>
                  <a:lnTo>
                    <a:pt x="37" y="116"/>
                  </a:lnTo>
                  <a:lnTo>
                    <a:pt x="33" y="117"/>
                  </a:lnTo>
                  <a:lnTo>
                    <a:pt x="32" y="119"/>
                  </a:lnTo>
                  <a:lnTo>
                    <a:pt x="31" y="119"/>
                  </a:lnTo>
                  <a:lnTo>
                    <a:pt x="31" y="120"/>
                  </a:lnTo>
                  <a:lnTo>
                    <a:pt x="27" y="127"/>
                  </a:lnTo>
                  <a:lnTo>
                    <a:pt x="27" y="128"/>
                  </a:lnTo>
                  <a:lnTo>
                    <a:pt x="25" y="131"/>
                  </a:lnTo>
                  <a:lnTo>
                    <a:pt x="24" y="134"/>
                  </a:lnTo>
                  <a:lnTo>
                    <a:pt x="23" y="133"/>
                  </a:lnTo>
                  <a:lnTo>
                    <a:pt x="23" y="132"/>
                  </a:lnTo>
                  <a:lnTo>
                    <a:pt x="21" y="131"/>
                  </a:lnTo>
                  <a:lnTo>
                    <a:pt x="21" y="128"/>
                  </a:lnTo>
                  <a:lnTo>
                    <a:pt x="20" y="125"/>
                  </a:lnTo>
                  <a:lnTo>
                    <a:pt x="18" y="126"/>
                  </a:lnTo>
                  <a:lnTo>
                    <a:pt x="18" y="127"/>
                  </a:lnTo>
                  <a:lnTo>
                    <a:pt x="15" y="127"/>
                  </a:lnTo>
                  <a:lnTo>
                    <a:pt x="15" y="125"/>
                  </a:lnTo>
                  <a:lnTo>
                    <a:pt x="15" y="123"/>
                  </a:lnTo>
                  <a:lnTo>
                    <a:pt x="14" y="123"/>
                  </a:lnTo>
                  <a:lnTo>
                    <a:pt x="14" y="121"/>
                  </a:lnTo>
                  <a:lnTo>
                    <a:pt x="15" y="120"/>
                  </a:lnTo>
                  <a:lnTo>
                    <a:pt x="15" y="118"/>
                  </a:lnTo>
                  <a:lnTo>
                    <a:pt x="12" y="116"/>
                  </a:lnTo>
                  <a:lnTo>
                    <a:pt x="11" y="115"/>
                  </a:lnTo>
                  <a:lnTo>
                    <a:pt x="9" y="115"/>
                  </a:lnTo>
                  <a:lnTo>
                    <a:pt x="9" y="112"/>
                  </a:lnTo>
                  <a:lnTo>
                    <a:pt x="9" y="111"/>
                  </a:lnTo>
                  <a:lnTo>
                    <a:pt x="9" y="110"/>
                  </a:lnTo>
                  <a:lnTo>
                    <a:pt x="6" y="110"/>
                  </a:lnTo>
                  <a:lnTo>
                    <a:pt x="4" y="112"/>
                  </a:lnTo>
                  <a:lnTo>
                    <a:pt x="3" y="114"/>
                  </a:lnTo>
                  <a:lnTo>
                    <a:pt x="3" y="112"/>
                  </a:lnTo>
                  <a:lnTo>
                    <a:pt x="1" y="112"/>
                  </a:lnTo>
                  <a:lnTo>
                    <a:pt x="0" y="111"/>
                  </a:lnTo>
                  <a:lnTo>
                    <a:pt x="0" y="110"/>
                  </a:lnTo>
                  <a:lnTo>
                    <a:pt x="3" y="109"/>
                  </a:lnTo>
                  <a:lnTo>
                    <a:pt x="4" y="108"/>
                  </a:lnTo>
                  <a:lnTo>
                    <a:pt x="4" y="105"/>
                  </a:lnTo>
                  <a:lnTo>
                    <a:pt x="4" y="102"/>
                  </a:lnTo>
                  <a:lnTo>
                    <a:pt x="6" y="100"/>
                  </a:lnTo>
                  <a:lnTo>
                    <a:pt x="6" y="97"/>
                  </a:lnTo>
                  <a:lnTo>
                    <a:pt x="3" y="95"/>
                  </a:lnTo>
                  <a:lnTo>
                    <a:pt x="0" y="93"/>
                  </a:lnTo>
                  <a:lnTo>
                    <a:pt x="1" y="91"/>
                  </a:lnTo>
                </a:path>
              </a:pathLst>
            </a:custGeom>
            <a:solidFill>
              <a:srgbClr val="CCFFFF"/>
            </a:solidFill>
            <a:ln w="12700">
              <a:solidFill>
                <a:srgbClr val="FFFF00"/>
              </a:solidFill>
              <a:round/>
              <a:headEnd/>
              <a:tailEnd/>
            </a:ln>
          </p:spPr>
          <p:txBody>
            <a:bodyPr/>
            <a:lstStyle/>
            <a:p>
              <a:endParaRPr lang="zh-CN" altLang="en-US"/>
            </a:p>
          </p:txBody>
        </p:sp>
        <p:sp>
          <p:nvSpPr>
            <p:cNvPr id="61563" name="Freeform 238">
              <a:extLst>
                <a:ext uri="{FF2B5EF4-FFF2-40B4-BE49-F238E27FC236}">
                  <a16:creationId xmlns:a16="http://schemas.microsoft.com/office/drawing/2014/main" id="{0A136C46-A51C-4D61-B0BF-15A5C2930589}"/>
                </a:ext>
              </a:extLst>
            </p:cNvPr>
            <p:cNvSpPr>
              <a:spLocks/>
            </p:cNvSpPr>
            <p:nvPr/>
          </p:nvSpPr>
          <p:spPr bwMode="auto">
            <a:xfrm>
              <a:off x="3030" y="2239"/>
              <a:ext cx="156" cy="176"/>
            </a:xfrm>
            <a:custGeom>
              <a:avLst/>
              <a:gdLst>
                <a:gd name="T0" fmla="*/ 6 w 156"/>
                <a:gd name="T1" fmla="*/ 91 h 176"/>
                <a:gd name="T2" fmla="*/ 16 w 156"/>
                <a:gd name="T3" fmla="*/ 84 h 176"/>
                <a:gd name="T4" fmla="*/ 14 w 156"/>
                <a:gd name="T5" fmla="*/ 77 h 176"/>
                <a:gd name="T6" fmla="*/ 13 w 156"/>
                <a:gd name="T7" fmla="*/ 67 h 176"/>
                <a:gd name="T8" fmla="*/ 13 w 156"/>
                <a:gd name="T9" fmla="*/ 57 h 176"/>
                <a:gd name="T10" fmla="*/ 11 w 156"/>
                <a:gd name="T11" fmla="*/ 48 h 176"/>
                <a:gd name="T12" fmla="*/ 13 w 156"/>
                <a:gd name="T13" fmla="*/ 38 h 176"/>
                <a:gd name="T14" fmla="*/ 16 w 156"/>
                <a:gd name="T15" fmla="*/ 25 h 176"/>
                <a:gd name="T16" fmla="*/ 25 w 156"/>
                <a:gd name="T17" fmla="*/ 15 h 176"/>
                <a:gd name="T18" fmla="*/ 38 w 156"/>
                <a:gd name="T19" fmla="*/ 12 h 176"/>
                <a:gd name="T20" fmla="*/ 48 w 156"/>
                <a:gd name="T21" fmla="*/ 14 h 176"/>
                <a:gd name="T22" fmla="*/ 47 w 156"/>
                <a:gd name="T23" fmla="*/ 7 h 176"/>
                <a:gd name="T24" fmla="*/ 47 w 156"/>
                <a:gd name="T25" fmla="*/ 2 h 176"/>
                <a:gd name="T26" fmla="*/ 58 w 156"/>
                <a:gd name="T27" fmla="*/ 1 h 176"/>
                <a:gd name="T28" fmla="*/ 70 w 156"/>
                <a:gd name="T29" fmla="*/ 5 h 176"/>
                <a:gd name="T30" fmla="*/ 82 w 156"/>
                <a:gd name="T31" fmla="*/ 7 h 176"/>
                <a:gd name="T32" fmla="*/ 95 w 156"/>
                <a:gd name="T33" fmla="*/ 16 h 176"/>
                <a:gd name="T34" fmla="*/ 96 w 156"/>
                <a:gd name="T35" fmla="*/ 20 h 176"/>
                <a:gd name="T36" fmla="*/ 106 w 156"/>
                <a:gd name="T37" fmla="*/ 16 h 176"/>
                <a:gd name="T38" fmla="*/ 112 w 156"/>
                <a:gd name="T39" fmla="*/ 10 h 176"/>
                <a:gd name="T40" fmla="*/ 117 w 156"/>
                <a:gd name="T41" fmla="*/ 20 h 176"/>
                <a:gd name="T42" fmla="*/ 124 w 156"/>
                <a:gd name="T43" fmla="*/ 14 h 176"/>
                <a:gd name="T44" fmla="*/ 135 w 156"/>
                <a:gd name="T45" fmla="*/ 16 h 176"/>
                <a:gd name="T46" fmla="*/ 134 w 156"/>
                <a:gd name="T47" fmla="*/ 23 h 176"/>
                <a:gd name="T48" fmla="*/ 137 w 156"/>
                <a:gd name="T49" fmla="*/ 32 h 176"/>
                <a:gd name="T50" fmla="*/ 143 w 156"/>
                <a:gd name="T51" fmla="*/ 35 h 176"/>
                <a:gd name="T52" fmla="*/ 148 w 156"/>
                <a:gd name="T53" fmla="*/ 41 h 176"/>
                <a:gd name="T54" fmla="*/ 152 w 156"/>
                <a:gd name="T55" fmla="*/ 54 h 176"/>
                <a:gd name="T56" fmla="*/ 145 w 156"/>
                <a:gd name="T57" fmla="*/ 62 h 176"/>
                <a:gd name="T58" fmla="*/ 138 w 156"/>
                <a:gd name="T59" fmla="*/ 70 h 176"/>
                <a:gd name="T60" fmla="*/ 134 w 156"/>
                <a:gd name="T61" fmla="*/ 82 h 176"/>
                <a:gd name="T62" fmla="*/ 138 w 156"/>
                <a:gd name="T63" fmla="*/ 86 h 176"/>
                <a:gd name="T64" fmla="*/ 140 w 156"/>
                <a:gd name="T65" fmla="*/ 95 h 176"/>
                <a:gd name="T66" fmla="*/ 143 w 156"/>
                <a:gd name="T67" fmla="*/ 107 h 176"/>
                <a:gd name="T68" fmla="*/ 150 w 156"/>
                <a:gd name="T69" fmla="*/ 117 h 176"/>
                <a:gd name="T70" fmla="*/ 154 w 156"/>
                <a:gd name="T71" fmla="*/ 124 h 176"/>
                <a:gd name="T72" fmla="*/ 149 w 156"/>
                <a:gd name="T73" fmla="*/ 132 h 176"/>
                <a:gd name="T74" fmla="*/ 145 w 156"/>
                <a:gd name="T75" fmla="*/ 141 h 176"/>
                <a:gd name="T76" fmla="*/ 144 w 156"/>
                <a:gd name="T77" fmla="*/ 151 h 176"/>
                <a:gd name="T78" fmla="*/ 130 w 156"/>
                <a:gd name="T79" fmla="*/ 149 h 176"/>
                <a:gd name="T80" fmla="*/ 121 w 156"/>
                <a:gd name="T81" fmla="*/ 152 h 176"/>
                <a:gd name="T82" fmla="*/ 121 w 156"/>
                <a:gd name="T83" fmla="*/ 157 h 176"/>
                <a:gd name="T84" fmla="*/ 115 w 156"/>
                <a:gd name="T85" fmla="*/ 167 h 176"/>
                <a:gd name="T86" fmla="*/ 108 w 156"/>
                <a:gd name="T87" fmla="*/ 159 h 176"/>
                <a:gd name="T88" fmla="*/ 96 w 156"/>
                <a:gd name="T89" fmla="*/ 157 h 176"/>
                <a:gd name="T90" fmla="*/ 96 w 156"/>
                <a:gd name="T91" fmla="*/ 167 h 176"/>
                <a:gd name="T92" fmla="*/ 83 w 156"/>
                <a:gd name="T93" fmla="*/ 171 h 176"/>
                <a:gd name="T94" fmla="*/ 76 w 156"/>
                <a:gd name="T95" fmla="*/ 172 h 176"/>
                <a:gd name="T96" fmla="*/ 76 w 156"/>
                <a:gd name="T97" fmla="*/ 163 h 176"/>
                <a:gd name="T98" fmla="*/ 70 w 156"/>
                <a:gd name="T99" fmla="*/ 159 h 176"/>
                <a:gd name="T100" fmla="*/ 62 w 156"/>
                <a:gd name="T101" fmla="*/ 165 h 176"/>
                <a:gd name="T102" fmla="*/ 67 w 156"/>
                <a:gd name="T103" fmla="*/ 154 h 176"/>
                <a:gd name="T104" fmla="*/ 71 w 156"/>
                <a:gd name="T105" fmla="*/ 144 h 176"/>
                <a:gd name="T106" fmla="*/ 74 w 156"/>
                <a:gd name="T107" fmla="*/ 136 h 176"/>
                <a:gd name="T108" fmla="*/ 71 w 156"/>
                <a:gd name="T109" fmla="*/ 129 h 176"/>
                <a:gd name="T110" fmla="*/ 62 w 156"/>
                <a:gd name="T111" fmla="*/ 120 h 176"/>
                <a:gd name="T112" fmla="*/ 50 w 156"/>
                <a:gd name="T113" fmla="*/ 122 h 176"/>
                <a:gd name="T114" fmla="*/ 43 w 156"/>
                <a:gd name="T115" fmla="*/ 133 h 176"/>
                <a:gd name="T116" fmla="*/ 36 w 156"/>
                <a:gd name="T117" fmla="*/ 129 h 176"/>
                <a:gd name="T118" fmla="*/ 28 w 156"/>
                <a:gd name="T119" fmla="*/ 132 h 176"/>
                <a:gd name="T120" fmla="*/ 25 w 156"/>
                <a:gd name="T121" fmla="*/ 135 h 176"/>
                <a:gd name="T122" fmla="*/ 17 w 156"/>
                <a:gd name="T123" fmla="*/ 132 h 176"/>
                <a:gd name="T124" fmla="*/ 16 w 156"/>
                <a:gd name="T125" fmla="*/ 124 h 1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
                <a:gd name="T190" fmla="*/ 0 h 176"/>
                <a:gd name="T191" fmla="*/ 156 w 156"/>
                <a:gd name="T192" fmla="*/ 176 h 1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 h="176">
                  <a:moveTo>
                    <a:pt x="0" y="98"/>
                  </a:moveTo>
                  <a:lnTo>
                    <a:pt x="0" y="96"/>
                  </a:lnTo>
                  <a:lnTo>
                    <a:pt x="2" y="94"/>
                  </a:lnTo>
                  <a:lnTo>
                    <a:pt x="4" y="92"/>
                  </a:lnTo>
                  <a:lnTo>
                    <a:pt x="6" y="91"/>
                  </a:lnTo>
                  <a:lnTo>
                    <a:pt x="8" y="89"/>
                  </a:lnTo>
                  <a:lnTo>
                    <a:pt x="10" y="86"/>
                  </a:lnTo>
                  <a:lnTo>
                    <a:pt x="13" y="86"/>
                  </a:lnTo>
                  <a:lnTo>
                    <a:pt x="13" y="85"/>
                  </a:lnTo>
                  <a:lnTo>
                    <a:pt x="16" y="84"/>
                  </a:lnTo>
                  <a:lnTo>
                    <a:pt x="19" y="82"/>
                  </a:lnTo>
                  <a:lnTo>
                    <a:pt x="17" y="79"/>
                  </a:lnTo>
                  <a:lnTo>
                    <a:pt x="17" y="78"/>
                  </a:lnTo>
                  <a:lnTo>
                    <a:pt x="17" y="77"/>
                  </a:lnTo>
                  <a:lnTo>
                    <a:pt x="14" y="77"/>
                  </a:lnTo>
                  <a:lnTo>
                    <a:pt x="13" y="74"/>
                  </a:lnTo>
                  <a:lnTo>
                    <a:pt x="13" y="71"/>
                  </a:lnTo>
                  <a:lnTo>
                    <a:pt x="16" y="67"/>
                  </a:lnTo>
                  <a:lnTo>
                    <a:pt x="13" y="67"/>
                  </a:lnTo>
                  <a:lnTo>
                    <a:pt x="16" y="62"/>
                  </a:lnTo>
                  <a:lnTo>
                    <a:pt x="16" y="61"/>
                  </a:lnTo>
                  <a:lnTo>
                    <a:pt x="14" y="59"/>
                  </a:lnTo>
                  <a:lnTo>
                    <a:pt x="13" y="59"/>
                  </a:lnTo>
                  <a:lnTo>
                    <a:pt x="13" y="57"/>
                  </a:lnTo>
                  <a:lnTo>
                    <a:pt x="13" y="55"/>
                  </a:lnTo>
                  <a:lnTo>
                    <a:pt x="13" y="52"/>
                  </a:lnTo>
                  <a:lnTo>
                    <a:pt x="13" y="50"/>
                  </a:lnTo>
                  <a:lnTo>
                    <a:pt x="14" y="50"/>
                  </a:lnTo>
                  <a:lnTo>
                    <a:pt x="11" y="48"/>
                  </a:lnTo>
                  <a:lnTo>
                    <a:pt x="13" y="47"/>
                  </a:lnTo>
                  <a:lnTo>
                    <a:pt x="13" y="45"/>
                  </a:lnTo>
                  <a:lnTo>
                    <a:pt x="13" y="44"/>
                  </a:lnTo>
                  <a:lnTo>
                    <a:pt x="13" y="40"/>
                  </a:lnTo>
                  <a:lnTo>
                    <a:pt x="13" y="38"/>
                  </a:lnTo>
                  <a:lnTo>
                    <a:pt x="16" y="35"/>
                  </a:lnTo>
                  <a:lnTo>
                    <a:pt x="13" y="32"/>
                  </a:lnTo>
                  <a:lnTo>
                    <a:pt x="13" y="29"/>
                  </a:lnTo>
                  <a:lnTo>
                    <a:pt x="16" y="27"/>
                  </a:lnTo>
                  <a:lnTo>
                    <a:pt x="16" y="25"/>
                  </a:lnTo>
                  <a:lnTo>
                    <a:pt x="19" y="19"/>
                  </a:lnTo>
                  <a:lnTo>
                    <a:pt x="19" y="18"/>
                  </a:lnTo>
                  <a:lnTo>
                    <a:pt x="20" y="18"/>
                  </a:lnTo>
                  <a:lnTo>
                    <a:pt x="22" y="16"/>
                  </a:lnTo>
                  <a:lnTo>
                    <a:pt x="25" y="15"/>
                  </a:lnTo>
                  <a:lnTo>
                    <a:pt x="27" y="15"/>
                  </a:lnTo>
                  <a:lnTo>
                    <a:pt x="28" y="12"/>
                  </a:lnTo>
                  <a:lnTo>
                    <a:pt x="31" y="11"/>
                  </a:lnTo>
                  <a:lnTo>
                    <a:pt x="35" y="11"/>
                  </a:lnTo>
                  <a:lnTo>
                    <a:pt x="38" y="12"/>
                  </a:lnTo>
                  <a:lnTo>
                    <a:pt x="41" y="14"/>
                  </a:lnTo>
                  <a:lnTo>
                    <a:pt x="44" y="16"/>
                  </a:lnTo>
                  <a:lnTo>
                    <a:pt x="45" y="16"/>
                  </a:lnTo>
                  <a:lnTo>
                    <a:pt x="46" y="14"/>
                  </a:lnTo>
                  <a:lnTo>
                    <a:pt x="48" y="14"/>
                  </a:lnTo>
                  <a:lnTo>
                    <a:pt x="49" y="13"/>
                  </a:lnTo>
                  <a:lnTo>
                    <a:pt x="50" y="12"/>
                  </a:lnTo>
                  <a:lnTo>
                    <a:pt x="51" y="10"/>
                  </a:lnTo>
                  <a:lnTo>
                    <a:pt x="48" y="8"/>
                  </a:lnTo>
                  <a:lnTo>
                    <a:pt x="47" y="7"/>
                  </a:lnTo>
                  <a:lnTo>
                    <a:pt x="47" y="6"/>
                  </a:lnTo>
                  <a:lnTo>
                    <a:pt x="48" y="5"/>
                  </a:lnTo>
                  <a:lnTo>
                    <a:pt x="47" y="4"/>
                  </a:lnTo>
                  <a:lnTo>
                    <a:pt x="47" y="3"/>
                  </a:lnTo>
                  <a:lnTo>
                    <a:pt x="47" y="2"/>
                  </a:lnTo>
                  <a:lnTo>
                    <a:pt x="51" y="3"/>
                  </a:lnTo>
                  <a:lnTo>
                    <a:pt x="53" y="3"/>
                  </a:lnTo>
                  <a:lnTo>
                    <a:pt x="52" y="0"/>
                  </a:lnTo>
                  <a:lnTo>
                    <a:pt x="57" y="1"/>
                  </a:lnTo>
                  <a:lnTo>
                    <a:pt x="58" y="1"/>
                  </a:lnTo>
                  <a:lnTo>
                    <a:pt x="59" y="2"/>
                  </a:lnTo>
                  <a:lnTo>
                    <a:pt x="63" y="3"/>
                  </a:lnTo>
                  <a:lnTo>
                    <a:pt x="68" y="3"/>
                  </a:lnTo>
                  <a:lnTo>
                    <a:pt x="69" y="4"/>
                  </a:lnTo>
                  <a:lnTo>
                    <a:pt x="70" y="5"/>
                  </a:lnTo>
                  <a:lnTo>
                    <a:pt x="70" y="6"/>
                  </a:lnTo>
                  <a:lnTo>
                    <a:pt x="72" y="8"/>
                  </a:lnTo>
                  <a:lnTo>
                    <a:pt x="76" y="8"/>
                  </a:lnTo>
                  <a:lnTo>
                    <a:pt x="79" y="8"/>
                  </a:lnTo>
                  <a:lnTo>
                    <a:pt x="82" y="7"/>
                  </a:lnTo>
                  <a:lnTo>
                    <a:pt x="83" y="8"/>
                  </a:lnTo>
                  <a:lnTo>
                    <a:pt x="89" y="11"/>
                  </a:lnTo>
                  <a:lnTo>
                    <a:pt x="91" y="14"/>
                  </a:lnTo>
                  <a:lnTo>
                    <a:pt x="94" y="16"/>
                  </a:lnTo>
                  <a:lnTo>
                    <a:pt x="95" y="16"/>
                  </a:lnTo>
                  <a:lnTo>
                    <a:pt x="96" y="18"/>
                  </a:lnTo>
                  <a:lnTo>
                    <a:pt x="96" y="21"/>
                  </a:lnTo>
                  <a:lnTo>
                    <a:pt x="96" y="20"/>
                  </a:lnTo>
                  <a:lnTo>
                    <a:pt x="97" y="20"/>
                  </a:lnTo>
                  <a:lnTo>
                    <a:pt x="96" y="20"/>
                  </a:lnTo>
                  <a:lnTo>
                    <a:pt x="97" y="20"/>
                  </a:lnTo>
                  <a:lnTo>
                    <a:pt x="99" y="17"/>
                  </a:lnTo>
                  <a:lnTo>
                    <a:pt x="100" y="16"/>
                  </a:lnTo>
                  <a:lnTo>
                    <a:pt x="103" y="16"/>
                  </a:lnTo>
                  <a:lnTo>
                    <a:pt x="106" y="16"/>
                  </a:lnTo>
                  <a:lnTo>
                    <a:pt x="107" y="16"/>
                  </a:lnTo>
                  <a:lnTo>
                    <a:pt x="108" y="15"/>
                  </a:lnTo>
                  <a:lnTo>
                    <a:pt x="111" y="12"/>
                  </a:lnTo>
                  <a:lnTo>
                    <a:pt x="112" y="11"/>
                  </a:lnTo>
                  <a:lnTo>
                    <a:pt x="112" y="10"/>
                  </a:lnTo>
                  <a:lnTo>
                    <a:pt x="113" y="12"/>
                  </a:lnTo>
                  <a:lnTo>
                    <a:pt x="114" y="15"/>
                  </a:lnTo>
                  <a:lnTo>
                    <a:pt x="114" y="18"/>
                  </a:lnTo>
                  <a:lnTo>
                    <a:pt x="114" y="20"/>
                  </a:lnTo>
                  <a:lnTo>
                    <a:pt x="117" y="20"/>
                  </a:lnTo>
                  <a:lnTo>
                    <a:pt x="118" y="20"/>
                  </a:lnTo>
                  <a:lnTo>
                    <a:pt x="119" y="20"/>
                  </a:lnTo>
                  <a:lnTo>
                    <a:pt x="119" y="21"/>
                  </a:lnTo>
                  <a:lnTo>
                    <a:pt x="121" y="18"/>
                  </a:lnTo>
                  <a:lnTo>
                    <a:pt x="124" y="14"/>
                  </a:lnTo>
                  <a:lnTo>
                    <a:pt x="128" y="10"/>
                  </a:lnTo>
                  <a:lnTo>
                    <a:pt x="131" y="8"/>
                  </a:lnTo>
                  <a:lnTo>
                    <a:pt x="131" y="13"/>
                  </a:lnTo>
                  <a:lnTo>
                    <a:pt x="134" y="14"/>
                  </a:lnTo>
                  <a:lnTo>
                    <a:pt x="135" y="16"/>
                  </a:lnTo>
                  <a:lnTo>
                    <a:pt x="134" y="18"/>
                  </a:lnTo>
                  <a:lnTo>
                    <a:pt x="135" y="20"/>
                  </a:lnTo>
                  <a:lnTo>
                    <a:pt x="135" y="21"/>
                  </a:lnTo>
                  <a:lnTo>
                    <a:pt x="135" y="23"/>
                  </a:lnTo>
                  <a:lnTo>
                    <a:pt x="134" y="23"/>
                  </a:lnTo>
                  <a:lnTo>
                    <a:pt x="132" y="26"/>
                  </a:lnTo>
                  <a:lnTo>
                    <a:pt x="135" y="27"/>
                  </a:lnTo>
                  <a:lnTo>
                    <a:pt x="134" y="30"/>
                  </a:lnTo>
                  <a:lnTo>
                    <a:pt x="134" y="32"/>
                  </a:lnTo>
                  <a:lnTo>
                    <a:pt x="137" y="32"/>
                  </a:lnTo>
                  <a:lnTo>
                    <a:pt x="138" y="32"/>
                  </a:lnTo>
                  <a:lnTo>
                    <a:pt x="140" y="32"/>
                  </a:lnTo>
                  <a:lnTo>
                    <a:pt x="140" y="34"/>
                  </a:lnTo>
                  <a:lnTo>
                    <a:pt x="143" y="34"/>
                  </a:lnTo>
                  <a:lnTo>
                    <a:pt x="143" y="35"/>
                  </a:lnTo>
                  <a:lnTo>
                    <a:pt x="143" y="36"/>
                  </a:lnTo>
                  <a:lnTo>
                    <a:pt x="144" y="37"/>
                  </a:lnTo>
                  <a:lnTo>
                    <a:pt x="146" y="39"/>
                  </a:lnTo>
                  <a:lnTo>
                    <a:pt x="148" y="40"/>
                  </a:lnTo>
                  <a:lnTo>
                    <a:pt x="148" y="41"/>
                  </a:lnTo>
                  <a:lnTo>
                    <a:pt x="148" y="45"/>
                  </a:lnTo>
                  <a:lnTo>
                    <a:pt x="148" y="48"/>
                  </a:lnTo>
                  <a:lnTo>
                    <a:pt x="151" y="51"/>
                  </a:lnTo>
                  <a:lnTo>
                    <a:pt x="150" y="52"/>
                  </a:lnTo>
                  <a:lnTo>
                    <a:pt x="152" y="54"/>
                  </a:lnTo>
                  <a:lnTo>
                    <a:pt x="153" y="55"/>
                  </a:lnTo>
                  <a:lnTo>
                    <a:pt x="152" y="56"/>
                  </a:lnTo>
                  <a:lnTo>
                    <a:pt x="150" y="59"/>
                  </a:lnTo>
                  <a:lnTo>
                    <a:pt x="148" y="61"/>
                  </a:lnTo>
                  <a:lnTo>
                    <a:pt x="145" y="62"/>
                  </a:lnTo>
                  <a:lnTo>
                    <a:pt x="146" y="64"/>
                  </a:lnTo>
                  <a:lnTo>
                    <a:pt x="144" y="66"/>
                  </a:lnTo>
                  <a:lnTo>
                    <a:pt x="143" y="66"/>
                  </a:lnTo>
                  <a:lnTo>
                    <a:pt x="140" y="68"/>
                  </a:lnTo>
                  <a:lnTo>
                    <a:pt x="138" y="70"/>
                  </a:lnTo>
                  <a:lnTo>
                    <a:pt x="138" y="71"/>
                  </a:lnTo>
                  <a:lnTo>
                    <a:pt x="140" y="74"/>
                  </a:lnTo>
                  <a:lnTo>
                    <a:pt x="137" y="77"/>
                  </a:lnTo>
                  <a:lnTo>
                    <a:pt x="134" y="80"/>
                  </a:lnTo>
                  <a:lnTo>
                    <a:pt x="134" y="82"/>
                  </a:lnTo>
                  <a:lnTo>
                    <a:pt x="134" y="85"/>
                  </a:lnTo>
                  <a:lnTo>
                    <a:pt x="135" y="86"/>
                  </a:lnTo>
                  <a:lnTo>
                    <a:pt x="134" y="88"/>
                  </a:lnTo>
                  <a:lnTo>
                    <a:pt x="137" y="88"/>
                  </a:lnTo>
                  <a:lnTo>
                    <a:pt x="138" y="86"/>
                  </a:lnTo>
                  <a:lnTo>
                    <a:pt x="141" y="88"/>
                  </a:lnTo>
                  <a:lnTo>
                    <a:pt x="143" y="88"/>
                  </a:lnTo>
                  <a:lnTo>
                    <a:pt x="143" y="90"/>
                  </a:lnTo>
                  <a:lnTo>
                    <a:pt x="140" y="94"/>
                  </a:lnTo>
                  <a:lnTo>
                    <a:pt x="140" y="95"/>
                  </a:lnTo>
                  <a:lnTo>
                    <a:pt x="140" y="97"/>
                  </a:lnTo>
                  <a:lnTo>
                    <a:pt x="143" y="99"/>
                  </a:lnTo>
                  <a:lnTo>
                    <a:pt x="144" y="101"/>
                  </a:lnTo>
                  <a:lnTo>
                    <a:pt x="143" y="105"/>
                  </a:lnTo>
                  <a:lnTo>
                    <a:pt x="143" y="107"/>
                  </a:lnTo>
                  <a:lnTo>
                    <a:pt x="143" y="110"/>
                  </a:lnTo>
                  <a:lnTo>
                    <a:pt x="146" y="111"/>
                  </a:lnTo>
                  <a:lnTo>
                    <a:pt x="150" y="112"/>
                  </a:lnTo>
                  <a:lnTo>
                    <a:pt x="151" y="114"/>
                  </a:lnTo>
                  <a:lnTo>
                    <a:pt x="150" y="117"/>
                  </a:lnTo>
                  <a:lnTo>
                    <a:pt x="148" y="122"/>
                  </a:lnTo>
                  <a:lnTo>
                    <a:pt x="146" y="125"/>
                  </a:lnTo>
                  <a:lnTo>
                    <a:pt x="148" y="125"/>
                  </a:lnTo>
                  <a:lnTo>
                    <a:pt x="150" y="125"/>
                  </a:lnTo>
                  <a:lnTo>
                    <a:pt x="154" y="124"/>
                  </a:lnTo>
                  <a:lnTo>
                    <a:pt x="155" y="124"/>
                  </a:lnTo>
                  <a:lnTo>
                    <a:pt x="155" y="125"/>
                  </a:lnTo>
                  <a:lnTo>
                    <a:pt x="150" y="128"/>
                  </a:lnTo>
                  <a:lnTo>
                    <a:pt x="149" y="129"/>
                  </a:lnTo>
                  <a:lnTo>
                    <a:pt x="149" y="132"/>
                  </a:lnTo>
                  <a:lnTo>
                    <a:pt x="150" y="133"/>
                  </a:lnTo>
                  <a:lnTo>
                    <a:pt x="149" y="133"/>
                  </a:lnTo>
                  <a:lnTo>
                    <a:pt x="148" y="135"/>
                  </a:lnTo>
                  <a:lnTo>
                    <a:pt x="146" y="139"/>
                  </a:lnTo>
                  <a:lnTo>
                    <a:pt x="145" y="141"/>
                  </a:lnTo>
                  <a:lnTo>
                    <a:pt x="149" y="144"/>
                  </a:lnTo>
                  <a:lnTo>
                    <a:pt x="148" y="146"/>
                  </a:lnTo>
                  <a:lnTo>
                    <a:pt x="147" y="148"/>
                  </a:lnTo>
                  <a:lnTo>
                    <a:pt x="145" y="149"/>
                  </a:lnTo>
                  <a:lnTo>
                    <a:pt x="144" y="151"/>
                  </a:lnTo>
                  <a:lnTo>
                    <a:pt x="143" y="152"/>
                  </a:lnTo>
                  <a:lnTo>
                    <a:pt x="137" y="153"/>
                  </a:lnTo>
                  <a:lnTo>
                    <a:pt x="134" y="151"/>
                  </a:lnTo>
                  <a:lnTo>
                    <a:pt x="131" y="151"/>
                  </a:lnTo>
                  <a:lnTo>
                    <a:pt x="130" y="149"/>
                  </a:lnTo>
                  <a:lnTo>
                    <a:pt x="129" y="146"/>
                  </a:lnTo>
                  <a:lnTo>
                    <a:pt x="128" y="147"/>
                  </a:lnTo>
                  <a:lnTo>
                    <a:pt x="125" y="148"/>
                  </a:lnTo>
                  <a:lnTo>
                    <a:pt x="123" y="150"/>
                  </a:lnTo>
                  <a:lnTo>
                    <a:pt x="121" y="152"/>
                  </a:lnTo>
                  <a:lnTo>
                    <a:pt x="119" y="154"/>
                  </a:lnTo>
                  <a:lnTo>
                    <a:pt x="116" y="154"/>
                  </a:lnTo>
                  <a:lnTo>
                    <a:pt x="117" y="156"/>
                  </a:lnTo>
                  <a:lnTo>
                    <a:pt x="120" y="156"/>
                  </a:lnTo>
                  <a:lnTo>
                    <a:pt x="121" y="157"/>
                  </a:lnTo>
                  <a:lnTo>
                    <a:pt x="119" y="158"/>
                  </a:lnTo>
                  <a:lnTo>
                    <a:pt x="119" y="159"/>
                  </a:lnTo>
                  <a:lnTo>
                    <a:pt x="121" y="164"/>
                  </a:lnTo>
                  <a:lnTo>
                    <a:pt x="121" y="166"/>
                  </a:lnTo>
                  <a:lnTo>
                    <a:pt x="115" y="167"/>
                  </a:lnTo>
                  <a:lnTo>
                    <a:pt x="114" y="167"/>
                  </a:lnTo>
                  <a:lnTo>
                    <a:pt x="112" y="162"/>
                  </a:lnTo>
                  <a:lnTo>
                    <a:pt x="111" y="160"/>
                  </a:lnTo>
                  <a:lnTo>
                    <a:pt x="111" y="159"/>
                  </a:lnTo>
                  <a:lnTo>
                    <a:pt x="108" y="159"/>
                  </a:lnTo>
                  <a:lnTo>
                    <a:pt x="105" y="157"/>
                  </a:lnTo>
                  <a:lnTo>
                    <a:pt x="103" y="159"/>
                  </a:lnTo>
                  <a:lnTo>
                    <a:pt x="103" y="158"/>
                  </a:lnTo>
                  <a:lnTo>
                    <a:pt x="99" y="158"/>
                  </a:lnTo>
                  <a:lnTo>
                    <a:pt x="96" y="157"/>
                  </a:lnTo>
                  <a:lnTo>
                    <a:pt x="96" y="161"/>
                  </a:lnTo>
                  <a:lnTo>
                    <a:pt x="95" y="163"/>
                  </a:lnTo>
                  <a:lnTo>
                    <a:pt x="95" y="165"/>
                  </a:lnTo>
                  <a:lnTo>
                    <a:pt x="96" y="167"/>
                  </a:lnTo>
                  <a:lnTo>
                    <a:pt x="96" y="168"/>
                  </a:lnTo>
                  <a:lnTo>
                    <a:pt x="95" y="169"/>
                  </a:lnTo>
                  <a:lnTo>
                    <a:pt x="94" y="171"/>
                  </a:lnTo>
                  <a:lnTo>
                    <a:pt x="92" y="172"/>
                  </a:lnTo>
                  <a:lnTo>
                    <a:pt x="83" y="171"/>
                  </a:lnTo>
                  <a:lnTo>
                    <a:pt x="82" y="174"/>
                  </a:lnTo>
                  <a:lnTo>
                    <a:pt x="79" y="175"/>
                  </a:lnTo>
                  <a:lnTo>
                    <a:pt x="77" y="174"/>
                  </a:lnTo>
                  <a:lnTo>
                    <a:pt x="76" y="172"/>
                  </a:lnTo>
                  <a:lnTo>
                    <a:pt x="77" y="169"/>
                  </a:lnTo>
                  <a:lnTo>
                    <a:pt x="76" y="168"/>
                  </a:lnTo>
                  <a:lnTo>
                    <a:pt x="75" y="167"/>
                  </a:lnTo>
                  <a:lnTo>
                    <a:pt x="76" y="164"/>
                  </a:lnTo>
                  <a:lnTo>
                    <a:pt x="76" y="163"/>
                  </a:lnTo>
                  <a:lnTo>
                    <a:pt x="75" y="162"/>
                  </a:lnTo>
                  <a:lnTo>
                    <a:pt x="74" y="160"/>
                  </a:lnTo>
                  <a:lnTo>
                    <a:pt x="72" y="161"/>
                  </a:lnTo>
                  <a:lnTo>
                    <a:pt x="71" y="159"/>
                  </a:lnTo>
                  <a:lnTo>
                    <a:pt x="70" y="159"/>
                  </a:lnTo>
                  <a:lnTo>
                    <a:pt x="69" y="161"/>
                  </a:lnTo>
                  <a:lnTo>
                    <a:pt x="65" y="163"/>
                  </a:lnTo>
                  <a:lnTo>
                    <a:pt x="65" y="166"/>
                  </a:lnTo>
                  <a:lnTo>
                    <a:pt x="62" y="167"/>
                  </a:lnTo>
                  <a:lnTo>
                    <a:pt x="62" y="165"/>
                  </a:lnTo>
                  <a:lnTo>
                    <a:pt x="60" y="161"/>
                  </a:lnTo>
                  <a:lnTo>
                    <a:pt x="62" y="159"/>
                  </a:lnTo>
                  <a:lnTo>
                    <a:pt x="65" y="157"/>
                  </a:lnTo>
                  <a:lnTo>
                    <a:pt x="65" y="156"/>
                  </a:lnTo>
                  <a:lnTo>
                    <a:pt x="67" y="154"/>
                  </a:lnTo>
                  <a:lnTo>
                    <a:pt x="68" y="153"/>
                  </a:lnTo>
                  <a:lnTo>
                    <a:pt x="71" y="151"/>
                  </a:lnTo>
                  <a:lnTo>
                    <a:pt x="71" y="149"/>
                  </a:lnTo>
                  <a:lnTo>
                    <a:pt x="71" y="148"/>
                  </a:lnTo>
                  <a:lnTo>
                    <a:pt x="71" y="144"/>
                  </a:lnTo>
                  <a:lnTo>
                    <a:pt x="71" y="141"/>
                  </a:lnTo>
                  <a:lnTo>
                    <a:pt x="74" y="140"/>
                  </a:lnTo>
                  <a:lnTo>
                    <a:pt x="74" y="138"/>
                  </a:lnTo>
                  <a:lnTo>
                    <a:pt x="74" y="136"/>
                  </a:lnTo>
                  <a:lnTo>
                    <a:pt x="71" y="135"/>
                  </a:lnTo>
                  <a:lnTo>
                    <a:pt x="70" y="137"/>
                  </a:lnTo>
                  <a:lnTo>
                    <a:pt x="68" y="134"/>
                  </a:lnTo>
                  <a:lnTo>
                    <a:pt x="69" y="132"/>
                  </a:lnTo>
                  <a:lnTo>
                    <a:pt x="71" y="129"/>
                  </a:lnTo>
                  <a:lnTo>
                    <a:pt x="70" y="125"/>
                  </a:lnTo>
                  <a:lnTo>
                    <a:pt x="70" y="124"/>
                  </a:lnTo>
                  <a:lnTo>
                    <a:pt x="67" y="122"/>
                  </a:lnTo>
                  <a:lnTo>
                    <a:pt x="62" y="122"/>
                  </a:lnTo>
                  <a:lnTo>
                    <a:pt x="62" y="120"/>
                  </a:lnTo>
                  <a:lnTo>
                    <a:pt x="60" y="120"/>
                  </a:lnTo>
                  <a:lnTo>
                    <a:pt x="59" y="124"/>
                  </a:lnTo>
                  <a:lnTo>
                    <a:pt x="55" y="125"/>
                  </a:lnTo>
                  <a:lnTo>
                    <a:pt x="55" y="123"/>
                  </a:lnTo>
                  <a:lnTo>
                    <a:pt x="50" y="122"/>
                  </a:lnTo>
                  <a:lnTo>
                    <a:pt x="50" y="123"/>
                  </a:lnTo>
                  <a:lnTo>
                    <a:pt x="48" y="125"/>
                  </a:lnTo>
                  <a:lnTo>
                    <a:pt x="46" y="128"/>
                  </a:lnTo>
                  <a:lnTo>
                    <a:pt x="45" y="129"/>
                  </a:lnTo>
                  <a:lnTo>
                    <a:pt x="43" y="133"/>
                  </a:lnTo>
                  <a:lnTo>
                    <a:pt x="42" y="133"/>
                  </a:lnTo>
                  <a:lnTo>
                    <a:pt x="41" y="133"/>
                  </a:lnTo>
                  <a:lnTo>
                    <a:pt x="40" y="132"/>
                  </a:lnTo>
                  <a:lnTo>
                    <a:pt x="36" y="132"/>
                  </a:lnTo>
                  <a:lnTo>
                    <a:pt x="36" y="129"/>
                  </a:lnTo>
                  <a:lnTo>
                    <a:pt x="36" y="127"/>
                  </a:lnTo>
                  <a:lnTo>
                    <a:pt x="34" y="125"/>
                  </a:lnTo>
                  <a:lnTo>
                    <a:pt x="31" y="129"/>
                  </a:lnTo>
                  <a:lnTo>
                    <a:pt x="28" y="132"/>
                  </a:lnTo>
                  <a:lnTo>
                    <a:pt x="28" y="133"/>
                  </a:lnTo>
                  <a:lnTo>
                    <a:pt x="28" y="137"/>
                  </a:lnTo>
                  <a:lnTo>
                    <a:pt x="27" y="137"/>
                  </a:lnTo>
                  <a:lnTo>
                    <a:pt x="25" y="136"/>
                  </a:lnTo>
                  <a:lnTo>
                    <a:pt x="25" y="135"/>
                  </a:lnTo>
                  <a:lnTo>
                    <a:pt x="25" y="132"/>
                  </a:lnTo>
                  <a:lnTo>
                    <a:pt x="22" y="132"/>
                  </a:lnTo>
                  <a:lnTo>
                    <a:pt x="20" y="132"/>
                  </a:lnTo>
                  <a:lnTo>
                    <a:pt x="17" y="132"/>
                  </a:lnTo>
                  <a:lnTo>
                    <a:pt x="19" y="132"/>
                  </a:lnTo>
                  <a:lnTo>
                    <a:pt x="19" y="128"/>
                  </a:lnTo>
                  <a:lnTo>
                    <a:pt x="17" y="127"/>
                  </a:lnTo>
                  <a:lnTo>
                    <a:pt x="17" y="122"/>
                  </a:lnTo>
                  <a:lnTo>
                    <a:pt x="16" y="124"/>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64" name="Freeform 239">
              <a:extLst>
                <a:ext uri="{FF2B5EF4-FFF2-40B4-BE49-F238E27FC236}">
                  <a16:creationId xmlns:a16="http://schemas.microsoft.com/office/drawing/2014/main" id="{43C28A23-9569-4D52-A49D-F50653018B44}"/>
                </a:ext>
              </a:extLst>
            </p:cNvPr>
            <p:cNvSpPr>
              <a:spLocks/>
            </p:cNvSpPr>
            <p:nvPr/>
          </p:nvSpPr>
          <p:spPr bwMode="auto">
            <a:xfrm>
              <a:off x="3029" y="2334"/>
              <a:ext cx="23" cy="30"/>
            </a:xfrm>
            <a:custGeom>
              <a:avLst/>
              <a:gdLst>
                <a:gd name="T0" fmla="*/ 17 w 23"/>
                <a:gd name="T1" fmla="*/ 29 h 30"/>
                <a:gd name="T2" fmla="*/ 14 w 23"/>
                <a:gd name="T3" fmla="*/ 29 h 30"/>
                <a:gd name="T4" fmla="*/ 13 w 23"/>
                <a:gd name="T5" fmla="*/ 26 h 30"/>
                <a:gd name="T6" fmla="*/ 15 w 23"/>
                <a:gd name="T7" fmla="*/ 25 h 30"/>
                <a:gd name="T8" fmla="*/ 15 w 23"/>
                <a:gd name="T9" fmla="*/ 23 h 30"/>
                <a:gd name="T10" fmla="*/ 18 w 23"/>
                <a:gd name="T11" fmla="*/ 20 h 30"/>
                <a:gd name="T12" fmla="*/ 17 w 23"/>
                <a:gd name="T13" fmla="*/ 17 h 30"/>
                <a:gd name="T14" fmla="*/ 15 w 23"/>
                <a:gd name="T15" fmla="*/ 16 h 30"/>
                <a:gd name="T16" fmla="*/ 15 w 23"/>
                <a:gd name="T17" fmla="*/ 15 h 30"/>
                <a:gd name="T18" fmla="*/ 16 w 23"/>
                <a:gd name="T19" fmla="*/ 14 h 30"/>
                <a:gd name="T20" fmla="*/ 21 w 23"/>
                <a:gd name="T21" fmla="*/ 12 h 30"/>
                <a:gd name="T22" fmla="*/ 21 w 23"/>
                <a:gd name="T23" fmla="*/ 11 h 30"/>
                <a:gd name="T24" fmla="*/ 22 w 23"/>
                <a:gd name="T25" fmla="*/ 9 h 30"/>
                <a:gd name="T26" fmla="*/ 19 w 23"/>
                <a:gd name="T27" fmla="*/ 8 h 30"/>
                <a:gd name="T28" fmla="*/ 21 w 23"/>
                <a:gd name="T29" fmla="*/ 6 h 30"/>
                <a:gd name="T30" fmla="*/ 22 w 23"/>
                <a:gd name="T31" fmla="*/ 4 h 30"/>
                <a:gd name="T32" fmla="*/ 21 w 23"/>
                <a:gd name="T33" fmla="*/ 3 h 30"/>
                <a:gd name="T34" fmla="*/ 20 w 23"/>
                <a:gd name="T35" fmla="*/ 3 h 30"/>
                <a:gd name="T36" fmla="*/ 19 w 23"/>
                <a:gd name="T37" fmla="*/ 1 h 30"/>
                <a:gd name="T38" fmla="*/ 17 w 23"/>
                <a:gd name="T39" fmla="*/ 1 h 30"/>
                <a:gd name="T40" fmla="*/ 16 w 23"/>
                <a:gd name="T41" fmla="*/ 0 h 30"/>
                <a:gd name="T42" fmla="*/ 13 w 23"/>
                <a:gd name="T43" fmla="*/ 1 h 30"/>
                <a:gd name="T44" fmla="*/ 11 w 23"/>
                <a:gd name="T45" fmla="*/ 3 h 30"/>
                <a:gd name="T46" fmla="*/ 9 w 23"/>
                <a:gd name="T47" fmla="*/ 3 h 30"/>
                <a:gd name="T48" fmla="*/ 9 w 23"/>
                <a:gd name="T49" fmla="*/ 1 h 30"/>
                <a:gd name="T50" fmla="*/ 6 w 23"/>
                <a:gd name="T51" fmla="*/ 3 h 30"/>
                <a:gd name="T52" fmla="*/ 5 w 23"/>
                <a:gd name="T53" fmla="*/ 3 h 30"/>
                <a:gd name="T54" fmla="*/ 3 w 23"/>
                <a:gd name="T55" fmla="*/ 4 h 30"/>
                <a:gd name="T56" fmla="*/ 0 w 23"/>
                <a:gd name="T57" fmla="*/ 3 h 30"/>
                <a:gd name="T58" fmla="*/ 0 w 23"/>
                <a:gd name="T59" fmla="*/ 3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0"/>
                <a:gd name="T92" fmla="*/ 23 w 2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0">
                  <a:moveTo>
                    <a:pt x="17" y="29"/>
                  </a:moveTo>
                  <a:lnTo>
                    <a:pt x="14" y="29"/>
                  </a:lnTo>
                  <a:lnTo>
                    <a:pt x="13" y="26"/>
                  </a:lnTo>
                  <a:lnTo>
                    <a:pt x="15" y="25"/>
                  </a:lnTo>
                  <a:lnTo>
                    <a:pt x="15" y="23"/>
                  </a:lnTo>
                  <a:lnTo>
                    <a:pt x="18" y="20"/>
                  </a:lnTo>
                  <a:lnTo>
                    <a:pt x="17" y="17"/>
                  </a:lnTo>
                  <a:lnTo>
                    <a:pt x="15" y="16"/>
                  </a:lnTo>
                  <a:lnTo>
                    <a:pt x="15" y="15"/>
                  </a:lnTo>
                  <a:lnTo>
                    <a:pt x="16" y="14"/>
                  </a:lnTo>
                  <a:lnTo>
                    <a:pt x="21" y="12"/>
                  </a:lnTo>
                  <a:lnTo>
                    <a:pt x="21" y="11"/>
                  </a:lnTo>
                  <a:lnTo>
                    <a:pt x="22" y="9"/>
                  </a:lnTo>
                  <a:lnTo>
                    <a:pt x="19" y="8"/>
                  </a:lnTo>
                  <a:lnTo>
                    <a:pt x="21" y="6"/>
                  </a:lnTo>
                  <a:lnTo>
                    <a:pt x="22" y="4"/>
                  </a:lnTo>
                  <a:lnTo>
                    <a:pt x="21" y="3"/>
                  </a:lnTo>
                  <a:lnTo>
                    <a:pt x="20" y="3"/>
                  </a:lnTo>
                  <a:lnTo>
                    <a:pt x="19" y="1"/>
                  </a:lnTo>
                  <a:lnTo>
                    <a:pt x="17" y="1"/>
                  </a:lnTo>
                  <a:lnTo>
                    <a:pt x="16" y="0"/>
                  </a:lnTo>
                  <a:lnTo>
                    <a:pt x="13" y="1"/>
                  </a:lnTo>
                  <a:lnTo>
                    <a:pt x="11" y="3"/>
                  </a:lnTo>
                  <a:lnTo>
                    <a:pt x="9" y="3"/>
                  </a:lnTo>
                  <a:lnTo>
                    <a:pt x="9" y="1"/>
                  </a:lnTo>
                  <a:lnTo>
                    <a:pt x="6" y="3"/>
                  </a:lnTo>
                  <a:lnTo>
                    <a:pt x="5" y="3"/>
                  </a:lnTo>
                  <a:lnTo>
                    <a:pt x="3" y="4"/>
                  </a:lnTo>
                  <a:lnTo>
                    <a:pt x="0" y="3"/>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65" name="Freeform 240">
              <a:extLst>
                <a:ext uri="{FF2B5EF4-FFF2-40B4-BE49-F238E27FC236}">
                  <a16:creationId xmlns:a16="http://schemas.microsoft.com/office/drawing/2014/main" id="{D77C246E-209C-4223-A7FC-11596065590A}"/>
                </a:ext>
              </a:extLst>
            </p:cNvPr>
            <p:cNvSpPr>
              <a:spLocks/>
            </p:cNvSpPr>
            <p:nvPr/>
          </p:nvSpPr>
          <p:spPr bwMode="auto">
            <a:xfrm>
              <a:off x="3163" y="2236"/>
              <a:ext cx="137" cy="181"/>
            </a:xfrm>
            <a:custGeom>
              <a:avLst/>
              <a:gdLst>
                <a:gd name="T0" fmla="*/ 4 w 137"/>
                <a:gd name="T1" fmla="*/ 76 h 181"/>
                <a:gd name="T2" fmla="*/ 9 w 137"/>
                <a:gd name="T3" fmla="*/ 69 h 181"/>
                <a:gd name="T4" fmla="*/ 17 w 137"/>
                <a:gd name="T5" fmla="*/ 59 h 181"/>
                <a:gd name="T6" fmla="*/ 13 w 137"/>
                <a:gd name="T7" fmla="*/ 51 h 181"/>
                <a:gd name="T8" fmla="*/ 9 w 137"/>
                <a:gd name="T9" fmla="*/ 40 h 181"/>
                <a:gd name="T10" fmla="*/ 8 w 137"/>
                <a:gd name="T11" fmla="*/ 33 h 181"/>
                <a:gd name="T12" fmla="*/ 17 w 137"/>
                <a:gd name="T13" fmla="*/ 25 h 181"/>
                <a:gd name="T14" fmla="*/ 30 w 137"/>
                <a:gd name="T15" fmla="*/ 24 h 181"/>
                <a:gd name="T16" fmla="*/ 39 w 137"/>
                <a:gd name="T17" fmla="*/ 19 h 181"/>
                <a:gd name="T18" fmla="*/ 46 w 137"/>
                <a:gd name="T19" fmla="*/ 16 h 181"/>
                <a:gd name="T20" fmla="*/ 52 w 137"/>
                <a:gd name="T21" fmla="*/ 8 h 181"/>
                <a:gd name="T22" fmla="*/ 61 w 137"/>
                <a:gd name="T23" fmla="*/ 11 h 181"/>
                <a:gd name="T24" fmla="*/ 69 w 137"/>
                <a:gd name="T25" fmla="*/ 8 h 181"/>
                <a:gd name="T26" fmla="*/ 77 w 137"/>
                <a:gd name="T27" fmla="*/ 4 h 181"/>
                <a:gd name="T28" fmla="*/ 84 w 137"/>
                <a:gd name="T29" fmla="*/ 1 h 181"/>
                <a:gd name="T30" fmla="*/ 81 w 137"/>
                <a:gd name="T31" fmla="*/ 9 h 181"/>
                <a:gd name="T32" fmla="*/ 89 w 137"/>
                <a:gd name="T33" fmla="*/ 11 h 181"/>
                <a:gd name="T34" fmla="*/ 97 w 137"/>
                <a:gd name="T35" fmla="*/ 2 h 181"/>
                <a:gd name="T36" fmla="*/ 106 w 137"/>
                <a:gd name="T37" fmla="*/ 13 h 181"/>
                <a:gd name="T38" fmla="*/ 118 w 137"/>
                <a:gd name="T39" fmla="*/ 12 h 181"/>
                <a:gd name="T40" fmla="*/ 123 w 137"/>
                <a:gd name="T41" fmla="*/ 20 h 181"/>
                <a:gd name="T42" fmla="*/ 123 w 137"/>
                <a:gd name="T43" fmla="*/ 31 h 181"/>
                <a:gd name="T44" fmla="*/ 128 w 137"/>
                <a:gd name="T45" fmla="*/ 33 h 181"/>
                <a:gd name="T46" fmla="*/ 135 w 137"/>
                <a:gd name="T47" fmla="*/ 48 h 181"/>
                <a:gd name="T48" fmla="*/ 132 w 137"/>
                <a:gd name="T49" fmla="*/ 54 h 181"/>
                <a:gd name="T50" fmla="*/ 126 w 137"/>
                <a:gd name="T51" fmla="*/ 61 h 181"/>
                <a:gd name="T52" fmla="*/ 118 w 137"/>
                <a:gd name="T53" fmla="*/ 65 h 181"/>
                <a:gd name="T54" fmla="*/ 110 w 137"/>
                <a:gd name="T55" fmla="*/ 64 h 181"/>
                <a:gd name="T56" fmla="*/ 103 w 137"/>
                <a:gd name="T57" fmla="*/ 71 h 181"/>
                <a:gd name="T58" fmla="*/ 97 w 137"/>
                <a:gd name="T59" fmla="*/ 75 h 181"/>
                <a:gd name="T60" fmla="*/ 98 w 137"/>
                <a:gd name="T61" fmla="*/ 86 h 181"/>
                <a:gd name="T62" fmla="*/ 98 w 137"/>
                <a:gd name="T63" fmla="*/ 94 h 181"/>
                <a:gd name="T64" fmla="*/ 86 w 137"/>
                <a:gd name="T65" fmla="*/ 102 h 181"/>
                <a:gd name="T66" fmla="*/ 88 w 137"/>
                <a:gd name="T67" fmla="*/ 114 h 181"/>
                <a:gd name="T68" fmla="*/ 84 w 137"/>
                <a:gd name="T69" fmla="*/ 123 h 181"/>
                <a:gd name="T70" fmla="*/ 81 w 137"/>
                <a:gd name="T71" fmla="*/ 129 h 181"/>
                <a:gd name="T72" fmla="*/ 76 w 137"/>
                <a:gd name="T73" fmla="*/ 137 h 181"/>
                <a:gd name="T74" fmla="*/ 71 w 137"/>
                <a:gd name="T75" fmla="*/ 148 h 181"/>
                <a:gd name="T76" fmla="*/ 68 w 137"/>
                <a:gd name="T77" fmla="*/ 156 h 181"/>
                <a:gd name="T78" fmla="*/ 69 w 137"/>
                <a:gd name="T79" fmla="*/ 165 h 181"/>
                <a:gd name="T80" fmla="*/ 69 w 137"/>
                <a:gd name="T81" fmla="*/ 175 h 181"/>
                <a:gd name="T82" fmla="*/ 55 w 137"/>
                <a:gd name="T83" fmla="*/ 169 h 181"/>
                <a:gd name="T84" fmla="*/ 49 w 137"/>
                <a:gd name="T85" fmla="*/ 173 h 181"/>
                <a:gd name="T86" fmla="*/ 39 w 137"/>
                <a:gd name="T87" fmla="*/ 176 h 181"/>
                <a:gd name="T88" fmla="*/ 29 w 137"/>
                <a:gd name="T89" fmla="*/ 180 h 181"/>
                <a:gd name="T90" fmla="*/ 24 w 137"/>
                <a:gd name="T91" fmla="*/ 176 h 181"/>
                <a:gd name="T92" fmla="*/ 26 w 137"/>
                <a:gd name="T93" fmla="*/ 165 h 181"/>
                <a:gd name="T94" fmla="*/ 35 w 137"/>
                <a:gd name="T95" fmla="*/ 158 h 181"/>
                <a:gd name="T96" fmla="*/ 28 w 137"/>
                <a:gd name="T97" fmla="*/ 152 h 181"/>
                <a:gd name="T98" fmla="*/ 17 w 137"/>
                <a:gd name="T99" fmla="*/ 155 h 181"/>
                <a:gd name="T100" fmla="*/ 13 w 137"/>
                <a:gd name="T101" fmla="*/ 148 h 181"/>
                <a:gd name="T102" fmla="*/ 14 w 137"/>
                <a:gd name="T103" fmla="*/ 136 h 181"/>
                <a:gd name="T104" fmla="*/ 20 w 137"/>
                <a:gd name="T105" fmla="*/ 128 h 181"/>
                <a:gd name="T106" fmla="*/ 12 w 137"/>
                <a:gd name="T107" fmla="*/ 128 h 181"/>
                <a:gd name="T108" fmla="*/ 12 w 137"/>
                <a:gd name="T109" fmla="*/ 113 h 181"/>
                <a:gd name="T110" fmla="*/ 8 w 137"/>
                <a:gd name="T111" fmla="*/ 101 h 181"/>
                <a:gd name="T112" fmla="*/ 7 w 137"/>
                <a:gd name="T113" fmla="*/ 90 h 181"/>
                <a:gd name="T114" fmla="*/ 0 w 137"/>
                <a:gd name="T115" fmla="*/ 89 h 1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181"/>
                <a:gd name="T176" fmla="*/ 137 w 137"/>
                <a:gd name="T177" fmla="*/ 181 h 1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181">
                  <a:moveTo>
                    <a:pt x="0" y="87"/>
                  </a:moveTo>
                  <a:lnTo>
                    <a:pt x="0" y="85"/>
                  </a:lnTo>
                  <a:lnTo>
                    <a:pt x="0" y="83"/>
                  </a:lnTo>
                  <a:lnTo>
                    <a:pt x="1" y="80"/>
                  </a:lnTo>
                  <a:lnTo>
                    <a:pt x="4" y="76"/>
                  </a:lnTo>
                  <a:lnTo>
                    <a:pt x="3" y="74"/>
                  </a:lnTo>
                  <a:lnTo>
                    <a:pt x="3" y="72"/>
                  </a:lnTo>
                  <a:lnTo>
                    <a:pt x="5" y="71"/>
                  </a:lnTo>
                  <a:lnTo>
                    <a:pt x="8" y="69"/>
                  </a:lnTo>
                  <a:lnTo>
                    <a:pt x="9" y="69"/>
                  </a:lnTo>
                  <a:lnTo>
                    <a:pt x="12" y="67"/>
                  </a:lnTo>
                  <a:lnTo>
                    <a:pt x="10" y="64"/>
                  </a:lnTo>
                  <a:lnTo>
                    <a:pt x="13" y="63"/>
                  </a:lnTo>
                  <a:lnTo>
                    <a:pt x="14" y="61"/>
                  </a:lnTo>
                  <a:lnTo>
                    <a:pt x="17" y="59"/>
                  </a:lnTo>
                  <a:lnTo>
                    <a:pt x="17" y="58"/>
                  </a:lnTo>
                  <a:lnTo>
                    <a:pt x="17" y="57"/>
                  </a:lnTo>
                  <a:lnTo>
                    <a:pt x="14" y="55"/>
                  </a:lnTo>
                  <a:lnTo>
                    <a:pt x="16" y="54"/>
                  </a:lnTo>
                  <a:lnTo>
                    <a:pt x="13" y="51"/>
                  </a:lnTo>
                  <a:lnTo>
                    <a:pt x="13" y="47"/>
                  </a:lnTo>
                  <a:lnTo>
                    <a:pt x="13" y="44"/>
                  </a:lnTo>
                  <a:lnTo>
                    <a:pt x="13" y="43"/>
                  </a:lnTo>
                  <a:lnTo>
                    <a:pt x="12" y="42"/>
                  </a:lnTo>
                  <a:lnTo>
                    <a:pt x="9" y="40"/>
                  </a:lnTo>
                  <a:lnTo>
                    <a:pt x="8" y="39"/>
                  </a:lnTo>
                  <a:lnTo>
                    <a:pt x="8" y="37"/>
                  </a:lnTo>
                  <a:lnTo>
                    <a:pt x="7" y="36"/>
                  </a:lnTo>
                  <a:lnTo>
                    <a:pt x="7" y="35"/>
                  </a:lnTo>
                  <a:lnTo>
                    <a:pt x="8" y="33"/>
                  </a:lnTo>
                  <a:lnTo>
                    <a:pt x="12" y="31"/>
                  </a:lnTo>
                  <a:lnTo>
                    <a:pt x="16" y="30"/>
                  </a:lnTo>
                  <a:lnTo>
                    <a:pt x="16" y="29"/>
                  </a:lnTo>
                  <a:lnTo>
                    <a:pt x="16" y="26"/>
                  </a:lnTo>
                  <a:lnTo>
                    <a:pt x="17" y="25"/>
                  </a:lnTo>
                  <a:lnTo>
                    <a:pt x="20" y="26"/>
                  </a:lnTo>
                  <a:lnTo>
                    <a:pt x="23" y="26"/>
                  </a:lnTo>
                  <a:lnTo>
                    <a:pt x="26" y="25"/>
                  </a:lnTo>
                  <a:lnTo>
                    <a:pt x="28" y="24"/>
                  </a:lnTo>
                  <a:lnTo>
                    <a:pt x="30" y="24"/>
                  </a:lnTo>
                  <a:lnTo>
                    <a:pt x="32" y="21"/>
                  </a:lnTo>
                  <a:lnTo>
                    <a:pt x="33" y="20"/>
                  </a:lnTo>
                  <a:lnTo>
                    <a:pt x="35" y="20"/>
                  </a:lnTo>
                  <a:lnTo>
                    <a:pt x="35" y="19"/>
                  </a:lnTo>
                  <a:lnTo>
                    <a:pt x="39" y="19"/>
                  </a:lnTo>
                  <a:lnTo>
                    <a:pt x="39" y="18"/>
                  </a:lnTo>
                  <a:lnTo>
                    <a:pt x="38" y="16"/>
                  </a:lnTo>
                  <a:lnTo>
                    <a:pt x="39" y="15"/>
                  </a:lnTo>
                  <a:lnTo>
                    <a:pt x="41" y="15"/>
                  </a:lnTo>
                  <a:lnTo>
                    <a:pt x="46" y="16"/>
                  </a:lnTo>
                  <a:lnTo>
                    <a:pt x="46" y="14"/>
                  </a:lnTo>
                  <a:lnTo>
                    <a:pt x="49" y="12"/>
                  </a:lnTo>
                  <a:lnTo>
                    <a:pt x="49" y="10"/>
                  </a:lnTo>
                  <a:lnTo>
                    <a:pt x="49" y="9"/>
                  </a:lnTo>
                  <a:lnTo>
                    <a:pt x="52" y="8"/>
                  </a:lnTo>
                  <a:lnTo>
                    <a:pt x="54" y="8"/>
                  </a:lnTo>
                  <a:lnTo>
                    <a:pt x="55" y="9"/>
                  </a:lnTo>
                  <a:lnTo>
                    <a:pt x="59" y="11"/>
                  </a:lnTo>
                  <a:lnTo>
                    <a:pt x="61" y="12"/>
                  </a:lnTo>
                  <a:lnTo>
                    <a:pt x="61" y="11"/>
                  </a:lnTo>
                  <a:lnTo>
                    <a:pt x="64" y="10"/>
                  </a:lnTo>
                  <a:lnTo>
                    <a:pt x="65" y="9"/>
                  </a:lnTo>
                  <a:lnTo>
                    <a:pt x="66" y="8"/>
                  </a:lnTo>
                  <a:lnTo>
                    <a:pt x="69" y="8"/>
                  </a:lnTo>
                  <a:lnTo>
                    <a:pt x="71" y="9"/>
                  </a:lnTo>
                  <a:lnTo>
                    <a:pt x="72" y="8"/>
                  </a:lnTo>
                  <a:lnTo>
                    <a:pt x="74" y="7"/>
                  </a:lnTo>
                  <a:lnTo>
                    <a:pt x="76" y="4"/>
                  </a:lnTo>
                  <a:lnTo>
                    <a:pt x="77" y="4"/>
                  </a:lnTo>
                  <a:lnTo>
                    <a:pt x="78" y="2"/>
                  </a:lnTo>
                  <a:lnTo>
                    <a:pt x="80" y="1"/>
                  </a:lnTo>
                  <a:lnTo>
                    <a:pt x="80" y="0"/>
                  </a:lnTo>
                  <a:lnTo>
                    <a:pt x="81" y="0"/>
                  </a:lnTo>
                  <a:lnTo>
                    <a:pt x="84" y="1"/>
                  </a:lnTo>
                  <a:lnTo>
                    <a:pt x="86" y="2"/>
                  </a:lnTo>
                  <a:lnTo>
                    <a:pt x="86" y="4"/>
                  </a:lnTo>
                  <a:lnTo>
                    <a:pt x="86" y="8"/>
                  </a:lnTo>
                  <a:lnTo>
                    <a:pt x="83" y="8"/>
                  </a:lnTo>
                  <a:lnTo>
                    <a:pt x="81" y="9"/>
                  </a:lnTo>
                  <a:lnTo>
                    <a:pt x="81" y="14"/>
                  </a:lnTo>
                  <a:lnTo>
                    <a:pt x="83" y="15"/>
                  </a:lnTo>
                  <a:lnTo>
                    <a:pt x="86" y="15"/>
                  </a:lnTo>
                  <a:lnTo>
                    <a:pt x="86" y="13"/>
                  </a:lnTo>
                  <a:lnTo>
                    <a:pt x="89" y="11"/>
                  </a:lnTo>
                  <a:lnTo>
                    <a:pt x="92" y="10"/>
                  </a:lnTo>
                  <a:lnTo>
                    <a:pt x="94" y="8"/>
                  </a:lnTo>
                  <a:lnTo>
                    <a:pt x="92" y="4"/>
                  </a:lnTo>
                  <a:lnTo>
                    <a:pt x="97" y="2"/>
                  </a:lnTo>
                  <a:lnTo>
                    <a:pt x="98" y="5"/>
                  </a:lnTo>
                  <a:lnTo>
                    <a:pt x="100" y="4"/>
                  </a:lnTo>
                  <a:lnTo>
                    <a:pt x="101" y="5"/>
                  </a:lnTo>
                  <a:lnTo>
                    <a:pt x="104" y="10"/>
                  </a:lnTo>
                  <a:lnTo>
                    <a:pt x="106" y="13"/>
                  </a:lnTo>
                  <a:lnTo>
                    <a:pt x="108" y="12"/>
                  </a:lnTo>
                  <a:lnTo>
                    <a:pt x="110" y="13"/>
                  </a:lnTo>
                  <a:lnTo>
                    <a:pt x="110" y="14"/>
                  </a:lnTo>
                  <a:lnTo>
                    <a:pt x="113" y="13"/>
                  </a:lnTo>
                  <a:lnTo>
                    <a:pt x="118" y="12"/>
                  </a:lnTo>
                  <a:lnTo>
                    <a:pt x="122" y="13"/>
                  </a:lnTo>
                  <a:lnTo>
                    <a:pt x="123" y="16"/>
                  </a:lnTo>
                  <a:lnTo>
                    <a:pt x="123" y="18"/>
                  </a:lnTo>
                  <a:lnTo>
                    <a:pt x="123" y="20"/>
                  </a:lnTo>
                  <a:lnTo>
                    <a:pt x="122" y="20"/>
                  </a:lnTo>
                  <a:lnTo>
                    <a:pt x="121" y="23"/>
                  </a:lnTo>
                  <a:lnTo>
                    <a:pt x="120" y="24"/>
                  </a:lnTo>
                  <a:lnTo>
                    <a:pt x="120" y="25"/>
                  </a:lnTo>
                  <a:lnTo>
                    <a:pt x="123" y="31"/>
                  </a:lnTo>
                  <a:lnTo>
                    <a:pt x="125" y="31"/>
                  </a:lnTo>
                  <a:lnTo>
                    <a:pt x="126" y="31"/>
                  </a:lnTo>
                  <a:lnTo>
                    <a:pt x="125" y="32"/>
                  </a:lnTo>
                  <a:lnTo>
                    <a:pt x="128" y="32"/>
                  </a:lnTo>
                  <a:lnTo>
                    <a:pt x="128" y="33"/>
                  </a:lnTo>
                  <a:lnTo>
                    <a:pt x="132" y="36"/>
                  </a:lnTo>
                  <a:lnTo>
                    <a:pt x="132" y="41"/>
                  </a:lnTo>
                  <a:lnTo>
                    <a:pt x="134" y="44"/>
                  </a:lnTo>
                  <a:lnTo>
                    <a:pt x="135" y="47"/>
                  </a:lnTo>
                  <a:lnTo>
                    <a:pt x="135" y="48"/>
                  </a:lnTo>
                  <a:lnTo>
                    <a:pt x="136" y="50"/>
                  </a:lnTo>
                  <a:lnTo>
                    <a:pt x="135" y="52"/>
                  </a:lnTo>
                  <a:lnTo>
                    <a:pt x="134" y="52"/>
                  </a:lnTo>
                  <a:lnTo>
                    <a:pt x="134" y="53"/>
                  </a:lnTo>
                  <a:lnTo>
                    <a:pt x="132" y="54"/>
                  </a:lnTo>
                  <a:lnTo>
                    <a:pt x="132" y="57"/>
                  </a:lnTo>
                  <a:lnTo>
                    <a:pt x="132" y="59"/>
                  </a:lnTo>
                  <a:lnTo>
                    <a:pt x="129" y="59"/>
                  </a:lnTo>
                  <a:lnTo>
                    <a:pt x="126" y="61"/>
                  </a:lnTo>
                  <a:lnTo>
                    <a:pt x="125" y="63"/>
                  </a:lnTo>
                  <a:lnTo>
                    <a:pt x="123" y="63"/>
                  </a:lnTo>
                  <a:lnTo>
                    <a:pt x="122" y="63"/>
                  </a:lnTo>
                  <a:lnTo>
                    <a:pt x="121" y="63"/>
                  </a:lnTo>
                  <a:lnTo>
                    <a:pt x="118" y="65"/>
                  </a:lnTo>
                  <a:lnTo>
                    <a:pt x="117" y="66"/>
                  </a:lnTo>
                  <a:lnTo>
                    <a:pt x="116" y="68"/>
                  </a:lnTo>
                  <a:lnTo>
                    <a:pt x="114" y="70"/>
                  </a:lnTo>
                  <a:lnTo>
                    <a:pt x="111" y="67"/>
                  </a:lnTo>
                  <a:lnTo>
                    <a:pt x="110" y="64"/>
                  </a:lnTo>
                  <a:lnTo>
                    <a:pt x="109" y="65"/>
                  </a:lnTo>
                  <a:lnTo>
                    <a:pt x="108" y="66"/>
                  </a:lnTo>
                  <a:lnTo>
                    <a:pt x="106" y="67"/>
                  </a:lnTo>
                  <a:lnTo>
                    <a:pt x="103" y="69"/>
                  </a:lnTo>
                  <a:lnTo>
                    <a:pt x="103" y="71"/>
                  </a:lnTo>
                  <a:lnTo>
                    <a:pt x="102" y="72"/>
                  </a:lnTo>
                  <a:lnTo>
                    <a:pt x="100" y="74"/>
                  </a:lnTo>
                  <a:lnTo>
                    <a:pt x="98" y="75"/>
                  </a:lnTo>
                  <a:lnTo>
                    <a:pt x="98" y="76"/>
                  </a:lnTo>
                  <a:lnTo>
                    <a:pt x="97" y="75"/>
                  </a:lnTo>
                  <a:lnTo>
                    <a:pt x="95" y="75"/>
                  </a:lnTo>
                  <a:lnTo>
                    <a:pt x="97" y="79"/>
                  </a:lnTo>
                  <a:lnTo>
                    <a:pt x="98" y="80"/>
                  </a:lnTo>
                  <a:lnTo>
                    <a:pt x="99" y="83"/>
                  </a:lnTo>
                  <a:lnTo>
                    <a:pt x="98" y="86"/>
                  </a:lnTo>
                  <a:lnTo>
                    <a:pt x="100" y="86"/>
                  </a:lnTo>
                  <a:lnTo>
                    <a:pt x="100" y="88"/>
                  </a:lnTo>
                  <a:lnTo>
                    <a:pt x="98" y="91"/>
                  </a:lnTo>
                  <a:lnTo>
                    <a:pt x="98" y="93"/>
                  </a:lnTo>
                  <a:lnTo>
                    <a:pt x="98" y="94"/>
                  </a:lnTo>
                  <a:lnTo>
                    <a:pt x="94" y="95"/>
                  </a:lnTo>
                  <a:lnTo>
                    <a:pt x="92" y="95"/>
                  </a:lnTo>
                  <a:lnTo>
                    <a:pt x="89" y="97"/>
                  </a:lnTo>
                  <a:lnTo>
                    <a:pt x="86" y="100"/>
                  </a:lnTo>
                  <a:lnTo>
                    <a:pt x="86" y="102"/>
                  </a:lnTo>
                  <a:lnTo>
                    <a:pt x="84" y="102"/>
                  </a:lnTo>
                  <a:lnTo>
                    <a:pt x="84" y="107"/>
                  </a:lnTo>
                  <a:lnTo>
                    <a:pt x="86" y="109"/>
                  </a:lnTo>
                  <a:lnTo>
                    <a:pt x="86" y="111"/>
                  </a:lnTo>
                  <a:lnTo>
                    <a:pt x="88" y="114"/>
                  </a:lnTo>
                  <a:lnTo>
                    <a:pt x="86" y="117"/>
                  </a:lnTo>
                  <a:lnTo>
                    <a:pt x="83" y="120"/>
                  </a:lnTo>
                  <a:lnTo>
                    <a:pt x="81" y="122"/>
                  </a:lnTo>
                  <a:lnTo>
                    <a:pt x="84" y="123"/>
                  </a:lnTo>
                  <a:lnTo>
                    <a:pt x="84" y="125"/>
                  </a:lnTo>
                  <a:lnTo>
                    <a:pt x="84" y="126"/>
                  </a:lnTo>
                  <a:lnTo>
                    <a:pt x="83" y="128"/>
                  </a:lnTo>
                  <a:lnTo>
                    <a:pt x="81" y="129"/>
                  </a:lnTo>
                  <a:lnTo>
                    <a:pt x="81" y="130"/>
                  </a:lnTo>
                  <a:lnTo>
                    <a:pt x="80" y="131"/>
                  </a:lnTo>
                  <a:lnTo>
                    <a:pt x="76" y="133"/>
                  </a:lnTo>
                  <a:lnTo>
                    <a:pt x="74" y="134"/>
                  </a:lnTo>
                  <a:lnTo>
                    <a:pt x="76" y="137"/>
                  </a:lnTo>
                  <a:lnTo>
                    <a:pt x="74" y="138"/>
                  </a:lnTo>
                  <a:lnTo>
                    <a:pt x="74" y="139"/>
                  </a:lnTo>
                  <a:lnTo>
                    <a:pt x="73" y="143"/>
                  </a:lnTo>
                  <a:lnTo>
                    <a:pt x="73" y="146"/>
                  </a:lnTo>
                  <a:lnTo>
                    <a:pt x="71" y="148"/>
                  </a:lnTo>
                  <a:lnTo>
                    <a:pt x="73" y="149"/>
                  </a:lnTo>
                  <a:lnTo>
                    <a:pt x="72" y="150"/>
                  </a:lnTo>
                  <a:lnTo>
                    <a:pt x="70" y="153"/>
                  </a:lnTo>
                  <a:lnTo>
                    <a:pt x="68" y="155"/>
                  </a:lnTo>
                  <a:lnTo>
                    <a:pt x="68" y="156"/>
                  </a:lnTo>
                  <a:lnTo>
                    <a:pt x="70" y="160"/>
                  </a:lnTo>
                  <a:lnTo>
                    <a:pt x="68" y="161"/>
                  </a:lnTo>
                  <a:lnTo>
                    <a:pt x="70" y="164"/>
                  </a:lnTo>
                  <a:lnTo>
                    <a:pt x="69" y="164"/>
                  </a:lnTo>
                  <a:lnTo>
                    <a:pt x="69" y="165"/>
                  </a:lnTo>
                  <a:lnTo>
                    <a:pt x="67" y="165"/>
                  </a:lnTo>
                  <a:lnTo>
                    <a:pt x="66" y="167"/>
                  </a:lnTo>
                  <a:lnTo>
                    <a:pt x="66" y="171"/>
                  </a:lnTo>
                  <a:lnTo>
                    <a:pt x="67" y="173"/>
                  </a:lnTo>
                  <a:lnTo>
                    <a:pt x="69" y="175"/>
                  </a:lnTo>
                  <a:lnTo>
                    <a:pt x="65" y="176"/>
                  </a:lnTo>
                  <a:lnTo>
                    <a:pt x="62" y="175"/>
                  </a:lnTo>
                  <a:lnTo>
                    <a:pt x="61" y="173"/>
                  </a:lnTo>
                  <a:lnTo>
                    <a:pt x="60" y="171"/>
                  </a:lnTo>
                  <a:lnTo>
                    <a:pt x="55" y="169"/>
                  </a:lnTo>
                  <a:lnTo>
                    <a:pt x="55" y="170"/>
                  </a:lnTo>
                  <a:lnTo>
                    <a:pt x="55" y="171"/>
                  </a:lnTo>
                  <a:lnTo>
                    <a:pt x="52" y="171"/>
                  </a:lnTo>
                  <a:lnTo>
                    <a:pt x="51" y="172"/>
                  </a:lnTo>
                  <a:lnTo>
                    <a:pt x="49" y="173"/>
                  </a:lnTo>
                  <a:lnTo>
                    <a:pt x="47" y="173"/>
                  </a:lnTo>
                  <a:lnTo>
                    <a:pt x="42" y="175"/>
                  </a:lnTo>
                  <a:lnTo>
                    <a:pt x="41" y="176"/>
                  </a:lnTo>
                  <a:lnTo>
                    <a:pt x="39" y="176"/>
                  </a:lnTo>
                  <a:lnTo>
                    <a:pt x="37" y="176"/>
                  </a:lnTo>
                  <a:lnTo>
                    <a:pt x="36" y="178"/>
                  </a:lnTo>
                  <a:lnTo>
                    <a:pt x="34" y="177"/>
                  </a:lnTo>
                  <a:lnTo>
                    <a:pt x="33" y="178"/>
                  </a:lnTo>
                  <a:lnTo>
                    <a:pt x="29" y="180"/>
                  </a:lnTo>
                  <a:lnTo>
                    <a:pt x="28" y="180"/>
                  </a:lnTo>
                  <a:lnTo>
                    <a:pt x="27" y="180"/>
                  </a:lnTo>
                  <a:lnTo>
                    <a:pt x="27" y="178"/>
                  </a:lnTo>
                  <a:lnTo>
                    <a:pt x="26" y="178"/>
                  </a:lnTo>
                  <a:lnTo>
                    <a:pt x="24" y="176"/>
                  </a:lnTo>
                  <a:lnTo>
                    <a:pt x="22" y="175"/>
                  </a:lnTo>
                  <a:lnTo>
                    <a:pt x="24" y="173"/>
                  </a:lnTo>
                  <a:lnTo>
                    <a:pt x="25" y="171"/>
                  </a:lnTo>
                  <a:lnTo>
                    <a:pt x="26" y="168"/>
                  </a:lnTo>
                  <a:lnTo>
                    <a:pt x="26" y="165"/>
                  </a:lnTo>
                  <a:lnTo>
                    <a:pt x="29" y="164"/>
                  </a:lnTo>
                  <a:lnTo>
                    <a:pt x="30" y="161"/>
                  </a:lnTo>
                  <a:lnTo>
                    <a:pt x="34" y="161"/>
                  </a:lnTo>
                  <a:lnTo>
                    <a:pt x="36" y="160"/>
                  </a:lnTo>
                  <a:lnTo>
                    <a:pt x="35" y="158"/>
                  </a:lnTo>
                  <a:lnTo>
                    <a:pt x="36" y="156"/>
                  </a:lnTo>
                  <a:lnTo>
                    <a:pt x="35" y="154"/>
                  </a:lnTo>
                  <a:lnTo>
                    <a:pt x="32" y="153"/>
                  </a:lnTo>
                  <a:lnTo>
                    <a:pt x="30" y="151"/>
                  </a:lnTo>
                  <a:lnTo>
                    <a:pt x="28" y="152"/>
                  </a:lnTo>
                  <a:lnTo>
                    <a:pt x="26" y="152"/>
                  </a:lnTo>
                  <a:lnTo>
                    <a:pt x="24" y="153"/>
                  </a:lnTo>
                  <a:lnTo>
                    <a:pt x="22" y="155"/>
                  </a:lnTo>
                  <a:lnTo>
                    <a:pt x="20" y="154"/>
                  </a:lnTo>
                  <a:lnTo>
                    <a:pt x="17" y="155"/>
                  </a:lnTo>
                  <a:lnTo>
                    <a:pt x="16" y="156"/>
                  </a:lnTo>
                  <a:lnTo>
                    <a:pt x="14" y="152"/>
                  </a:lnTo>
                  <a:lnTo>
                    <a:pt x="12" y="150"/>
                  </a:lnTo>
                  <a:lnTo>
                    <a:pt x="13" y="149"/>
                  </a:lnTo>
                  <a:lnTo>
                    <a:pt x="13" y="148"/>
                  </a:lnTo>
                  <a:lnTo>
                    <a:pt x="14" y="147"/>
                  </a:lnTo>
                  <a:lnTo>
                    <a:pt x="10" y="143"/>
                  </a:lnTo>
                  <a:lnTo>
                    <a:pt x="12" y="141"/>
                  </a:lnTo>
                  <a:lnTo>
                    <a:pt x="13" y="137"/>
                  </a:lnTo>
                  <a:lnTo>
                    <a:pt x="14" y="136"/>
                  </a:lnTo>
                  <a:lnTo>
                    <a:pt x="14" y="134"/>
                  </a:lnTo>
                  <a:lnTo>
                    <a:pt x="14" y="132"/>
                  </a:lnTo>
                  <a:lnTo>
                    <a:pt x="14" y="130"/>
                  </a:lnTo>
                  <a:lnTo>
                    <a:pt x="20" y="128"/>
                  </a:lnTo>
                  <a:lnTo>
                    <a:pt x="20" y="126"/>
                  </a:lnTo>
                  <a:lnTo>
                    <a:pt x="19" y="126"/>
                  </a:lnTo>
                  <a:lnTo>
                    <a:pt x="14" y="128"/>
                  </a:lnTo>
                  <a:lnTo>
                    <a:pt x="13" y="127"/>
                  </a:lnTo>
                  <a:lnTo>
                    <a:pt x="12" y="128"/>
                  </a:lnTo>
                  <a:lnTo>
                    <a:pt x="13" y="125"/>
                  </a:lnTo>
                  <a:lnTo>
                    <a:pt x="14" y="120"/>
                  </a:lnTo>
                  <a:lnTo>
                    <a:pt x="16" y="117"/>
                  </a:lnTo>
                  <a:lnTo>
                    <a:pt x="14" y="114"/>
                  </a:lnTo>
                  <a:lnTo>
                    <a:pt x="12" y="113"/>
                  </a:lnTo>
                  <a:lnTo>
                    <a:pt x="8" y="113"/>
                  </a:lnTo>
                  <a:lnTo>
                    <a:pt x="7" y="110"/>
                  </a:lnTo>
                  <a:lnTo>
                    <a:pt x="7" y="108"/>
                  </a:lnTo>
                  <a:lnTo>
                    <a:pt x="9" y="103"/>
                  </a:lnTo>
                  <a:lnTo>
                    <a:pt x="8" y="101"/>
                  </a:lnTo>
                  <a:lnTo>
                    <a:pt x="5" y="99"/>
                  </a:lnTo>
                  <a:lnTo>
                    <a:pt x="5" y="98"/>
                  </a:lnTo>
                  <a:lnTo>
                    <a:pt x="5" y="97"/>
                  </a:lnTo>
                  <a:lnTo>
                    <a:pt x="7" y="93"/>
                  </a:lnTo>
                  <a:lnTo>
                    <a:pt x="7" y="90"/>
                  </a:lnTo>
                  <a:lnTo>
                    <a:pt x="6" y="90"/>
                  </a:lnTo>
                  <a:lnTo>
                    <a:pt x="3" y="89"/>
                  </a:lnTo>
                  <a:lnTo>
                    <a:pt x="1" y="90"/>
                  </a:lnTo>
                  <a:lnTo>
                    <a:pt x="0" y="90"/>
                  </a:lnTo>
                  <a:lnTo>
                    <a:pt x="0" y="89"/>
                  </a:lnTo>
                  <a:lnTo>
                    <a:pt x="0" y="87"/>
                  </a:lnTo>
                </a:path>
              </a:pathLst>
            </a:custGeom>
            <a:solidFill>
              <a:srgbClr val="CCFFFF"/>
            </a:solidFill>
            <a:ln w="12700">
              <a:solidFill>
                <a:srgbClr val="FFFF00"/>
              </a:solidFill>
              <a:round/>
              <a:headEnd/>
              <a:tailEnd/>
            </a:ln>
          </p:spPr>
          <p:txBody>
            <a:bodyPr/>
            <a:lstStyle/>
            <a:p>
              <a:endParaRPr lang="zh-CN" altLang="en-US"/>
            </a:p>
          </p:txBody>
        </p:sp>
        <p:sp>
          <p:nvSpPr>
            <p:cNvPr id="61566" name="Freeform 241">
              <a:extLst>
                <a:ext uri="{FF2B5EF4-FFF2-40B4-BE49-F238E27FC236}">
                  <a16:creationId xmlns:a16="http://schemas.microsoft.com/office/drawing/2014/main" id="{15C8A5AB-BC18-4640-B19A-32412B8EB2A2}"/>
                </a:ext>
              </a:extLst>
            </p:cNvPr>
            <p:cNvSpPr>
              <a:spLocks/>
            </p:cNvSpPr>
            <p:nvPr/>
          </p:nvSpPr>
          <p:spPr bwMode="auto">
            <a:xfrm>
              <a:off x="3231" y="2287"/>
              <a:ext cx="128" cy="154"/>
            </a:xfrm>
            <a:custGeom>
              <a:avLst/>
              <a:gdLst>
                <a:gd name="T0" fmla="*/ 4 w 128"/>
                <a:gd name="T1" fmla="*/ 95 h 154"/>
                <a:gd name="T2" fmla="*/ 11 w 128"/>
                <a:gd name="T3" fmla="*/ 80 h 154"/>
                <a:gd name="T4" fmla="*/ 16 w 128"/>
                <a:gd name="T5" fmla="*/ 73 h 154"/>
                <a:gd name="T6" fmla="*/ 17 w 128"/>
                <a:gd name="T7" fmla="*/ 58 h 154"/>
                <a:gd name="T8" fmla="*/ 25 w 128"/>
                <a:gd name="T9" fmla="*/ 45 h 154"/>
                <a:gd name="T10" fmla="*/ 31 w 128"/>
                <a:gd name="T11" fmla="*/ 32 h 154"/>
                <a:gd name="T12" fmla="*/ 32 w 128"/>
                <a:gd name="T13" fmla="*/ 23 h 154"/>
                <a:gd name="T14" fmla="*/ 42 w 128"/>
                <a:gd name="T15" fmla="*/ 13 h 154"/>
                <a:gd name="T16" fmla="*/ 54 w 128"/>
                <a:gd name="T17" fmla="*/ 12 h 154"/>
                <a:gd name="T18" fmla="*/ 64 w 128"/>
                <a:gd name="T19" fmla="*/ 6 h 154"/>
                <a:gd name="T20" fmla="*/ 76 w 128"/>
                <a:gd name="T21" fmla="*/ 1 h 154"/>
                <a:gd name="T22" fmla="*/ 79 w 128"/>
                <a:gd name="T23" fmla="*/ 15 h 154"/>
                <a:gd name="T24" fmla="*/ 89 w 128"/>
                <a:gd name="T25" fmla="*/ 25 h 154"/>
                <a:gd name="T26" fmla="*/ 102 w 128"/>
                <a:gd name="T27" fmla="*/ 18 h 154"/>
                <a:gd name="T28" fmla="*/ 111 w 128"/>
                <a:gd name="T29" fmla="*/ 28 h 154"/>
                <a:gd name="T30" fmla="*/ 125 w 128"/>
                <a:gd name="T31" fmla="*/ 27 h 154"/>
                <a:gd name="T32" fmla="*/ 119 w 128"/>
                <a:gd name="T33" fmla="*/ 28 h 154"/>
                <a:gd name="T34" fmla="*/ 126 w 128"/>
                <a:gd name="T35" fmla="*/ 32 h 154"/>
                <a:gd name="T36" fmla="*/ 122 w 128"/>
                <a:gd name="T37" fmla="*/ 38 h 154"/>
                <a:gd name="T38" fmla="*/ 119 w 128"/>
                <a:gd name="T39" fmla="*/ 46 h 154"/>
                <a:gd name="T40" fmla="*/ 115 w 128"/>
                <a:gd name="T41" fmla="*/ 50 h 154"/>
                <a:gd name="T42" fmla="*/ 117 w 128"/>
                <a:gd name="T43" fmla="*/ 44 h 154"/>
                <a:gd name="T44" fmla="*/ 111 w 128"/>
                <a:gd name="T45" fmla="*/ 45 h 154"/>
                <a:gd name="T46" fmla="*/ 107 w 128"/>
                <a:gd name="T47" fmla="*/ 46 h 154"/>
                <a:gd name="T48" fmla="*/ 104 w 128"/>
                <a:gd name="T49" fmla="*/ 45 h 154"/>
                <a:gd name="T50" fmla="*/ 110 w 128"/>
                <a:gd name="T51" fmla="*/ 52 h 154"/>
                <a:gd name="T52" fmla="*/ 104 w 128"/>
                <a:gd name="T53" fmla="*/ 57 h 154"/>
                <a:gd name="T54" fmla="*/ 112 w 128"/>
                <a:gd name="T55" fmla="*/ 57 h 154"/>
                <a:gd name="T56" fmla="*/ 107 w 128"/>
                <a:gd name="T57" fmla="*/ 65 h 154"/>
                <a:gd name="T58" fmla="*/ 96 w 128"/>
                <a:gd name="T59" fmla="*/ 68 h 154"/>
                <a:gd name="T60" fmla="*/ 110 w 128"/>
                <a:gd name="T61" fmla="*/ 72 h 154"/>
                <a:gd name="T62" fmla="*/ 107 w 128"/>
                <a:gd name="T63" fmla="*/ 81 h 154"/>
                <a:gd name="T64" fmla="*/ 107 w 128"/>
                <a:gd name="T65" fmla="*/ 86 h 154"/>
                <a:gd name="T66" fmla="*/ 107 w 128"/>
                <a:gd name="T67" fmla="*/ 90 h 154"/>
                <a:gd name="T68" fmla="*/ 104 w 128"/>
                <a:gd name="T69" fmla="*/ 86 h 154"/>
                <a:gd name="T70" fmla="*/ 96 w 128"/>
                <a:gd name="T71" fmla="*/ 91 h 154"/>
                <a:gd name="T72" fmla="*/ 102 w 128"/>
                <a:gd name="T73" fmla="*/ 96 h 154"/>
                <a:gd name="T74" fmla="*/ 94 w 128"/>
                <a:gd name="T75" fmla="*/ 100 h 154"/>
                <a:gd name="T76" fmla="*/ 90 w 128"/>
                <a:gd name="T77" fmla="*/ 96 h 154"/>
                <a:gd name="T78" fmla="*/ 91 w 128"/>
                <a:gd name="T79" fmla="*/ 103 h 154"/>
                <a:gd name="T80" fmla="*/ 88 w 128"/>
                <a:gd name="T81" fmla="*/ 107 h 154"/>
                <a:gd name="T82" fmla="*/ 83 w 128"/>
                <a:gd name="T83" fmla="*/ 109 h 154"/>
                <a:gd name="T84" fmla="*/ 85 w 128"/>
                <a:gd name="T85" fmla="*/ 114 h 154"/>
                <a:gd name="T86" fmla="*/ 79 w 128"/>
                <a:gd name="T87" fmla="*/ 117 h 154"/>
                <a:gd name="T88" fmla="*/ 71 w 128"/>
                <a:gd name="T89" fmla="*/ 120 h 154"/>
                <a:gd name="T90" fmla="*/ 68 w 128"/>
                <a:gd name="T91" fmla="*/ 120 h 154"/>
                <a:gd name="T92" fmla="*/ 65 w 128"/>
                <a:gd name="T93" fmla="*/ 120 h 154"/>
                <a:gd name="T94" fmla="*/ 62 w 128"/>
                <a:gd name="T95" fmla="*/ 124 h 154"/>
                <a:gd name="T96" fmla="*/ 69 w 128"/>
                <a:gd name="T97" fmla="*/ 129 h 154"/>
                <a:gd name="T98" fmla="*/ 62 w 128"/>
                <a:gd name="T99" fmla="*/ 138 h 154"/>
                <a:gd name="T100" fmla="*/ 59 w 128"/>
                <a:gd name="T101" fmla="*/ 138 h 154"/>
                <a:gd name="T102" fmla="*/ 54 w 128"/>
                <a:gd name="T103" fmla="*/ 147 h 154"/>
                <a:gd name="T104" fmla="*/ 48 w 128"/>
                <a:gd name="T105" fmla="*/ 141 h 154"/>
                <a:gd name="T106" fmla="*/ 52 w 128"/>
                <a:gd name="T107" fmla="*/ 147 h 154"/>
                <a:gd name="T108" fmla="*/ 48 w 128"/>
                <a:gd name="T109" fmla="*/ 150 h 154"/>
                <a:gd name="T110" fmla="*/ 39 w 128"/>
                <a:gd name="T111" fmla="*/ 150 h 154"/>
                <a:gd name="T112" fmla="*/ 34 w 128"/>
                <a:gd name="T113" fmla="*/ 133 h 154"/>
                <a:gd name="T114" fmla="*/ 24 w 128"/>
                <a:gd name="T115" fmla="*/ 120 h 154"/>
                <a:gd name="T116" fmla="*/ 14 w 128"/>
                <a:gd name="T117" fmla="*/ 114 h 154"/>
                <a:gd name="T118" fmla="*/ 5 w 128"/>
                <a:gd name="T119" fmla="*/ 114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
                <a:gd name="T181" fmla="*/ 0 h 154"/>
                <a:gd name="T182" fmla="*/ 128 w 128"/>
                <a:gd name="T183" fmla="*/ 154 h 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 h="154">
                  <a:moveTo>
                    <a:pt x="0" y="105"/>
                  </a:moveTo>
                  <a:lnTo>
                    <a:pt x="0" y="105"/>
                  </a:lnTo>
                  <a:lnTo>
                    <a:pt x="1" y="102"/>
                  </a:lnTo>
                  <a:lnTo>
                    <a:pt x="3" y="100"/>
                  </a:lnTo>
                  <a:lnTo>
                    <a:pt x="4" y="98"/>
                  </a:lnTo>
                  <a:lnTo>
                    <a:pt x="2" y="97"/>
                  </a:lnTo>
                  <a:lnTo>
                    <a:pt x="4" y="95"/>
                  </a:lnTo>
                  <a:lnTo>
                    <a:pt x="4" y="92"/>
                  </a:lnTo>
                  <a:lnTo>
                    <a:pt x="5" y="89"/>
                  </a:lnTo>
                  <a:lnTo>
                    <a:pt x="6" y="88"/>
                  </a:lnTo>
                  <a:lnTo>
                    <a:pt x="8" y="86"/>
                  </a:lnTo>
                  <a:lnTo>
                    <a:pt x="6" y="84"/>
                  </a:lnTo>
                  <a:lnTo>
                    <a:pt x="8" y="82"/>
                  </a:lnTo>
                  <a:lnTo>
                    <a:pt x="11" y="80"/>
                  </a:lnTo>
                  <a:lnTo>
                    <a:pt x="13" y="79"/>
                  </a:lnTo>
                  <a:lnTo>
                    <a:pt x="13" y="78"/>
                  </a:lnTo>
                  <a:lnTo>
                    <a:pt x="14" y="77"/>
                  </a:lnTo>
                  <a:lnTo>
                    <a:pt x="16" y="75"/>
                  </a:lnTo>
                  <a:lnTo>
                    <a:pt x="16" y="74"/>
                  </a:lnTo>
                  <a:lnTo>
                    <a:pt x="16" y="73"/>
                  </a:lnTo>
                  <a:lnTo>
                    <a:pt x="13" y="72"/>
                  </a:lnTo>
                  <a:lnTo>
                    <a:pt x="14" y="69"/>
                  </a:lnTo>
                  <a:lnTo>
                    <a:pt x="17" y="66"/>
                  </a:lnTo>
                  <a:lnTo>
                    <a:pt x="19" y="66"/>
                  </a:lnTo>
                  <a:lnTo>
                    <a:pt x="20" y="63"/>
                  </a:lnTo>
                  <a:lnTo>
                    <a:pt x="17" y="61"/>
                  </a:lnTo>
                  <a:lnTo>
                    <a:pt x="17" y="58"/>
                  </a:lnTo>
                  <a:lnTo>
                    <a:pt x="16" y="56"/>
                  </a:lnTo>
                  <a:lnTo>
                    <a:pt x="16" y="51"/>
                  </a:lnTo>
                  <a:lnTo>
                    <a:pt x="17" y="51"/>
                  </a:lnTo>
                  <a:lnTo>
                    <a:pt x="17" y="50"/>
                  </a:lnTo>
                  <a:lnTo>
                    <a:pt x="22" y="46"/>
                  </a:lnTo>
                  <a:lnTo>
                    <a:pt x="23" y="45"/>
                  </a:lnTo>
                  <a:lnTo>
                    <a:pt x="25" y="45"/>
                  </a:lnTo>
                  <a:lnTo>
                    <a:pt x="29" y="43"/>
                  </a:lnTo>
                  <a:lnTo>
                    <a:pt x="30" y="42"/>
                  </a:lnTo>
                  <a:lnTo>
                    <a:pt x="30" y="40"/>
                  </a:lnTo>
                  <a:lnTo>
                    <a:pt x="32" y="37"/>
                  </a:lnTo>
                  <a:lnTo>
                    <a:pt x="32" y="35"/>
                  </a:lnTo>
                  <a:lnTo>
                    <a:pt x="30" y="35"/>
                  </a:lnTo>
                  <a:lnTo>
                    <a:pt x="31" y="32"/>
                  </a:lnTo>
                  <a:lnTo>
                    <a:pt x="30" y="29"/>
                  </a:lnTo>
                  <a:lnTo>
                    <a:pt x="28" y="28"/>
                  </a:lnTo>
                  <a:lnTo>
                    <a:pt x="27" y="24"/>
                  </a:lnTo>
                  <a:lnTo>
                    <a:pt x="28" y="24"/>
                  </a:lnTo>
                  <a:lnTo>
                    <a:pt x="30" y="25"/>
                  </a:lnTo>
                  <a:lnTo>
                    <a:pt x="30" y="24"/>
                  </a:lnTo>
                  <a:lnTo>
                    <a:pt x="32" y="23"/>
                  </a:lnTo>
                  <a:lnTo>
                    <a:pt x="34" y="21"/>
                  </a:lnTo>
                  <a:lnTo>
                    <a:pt x="34" y="20"/>
                  </a:lnTo>
                  <a:lnTo>
                    <a:pt x="34" y="18"/>
                  </a:lnTo>
                  <a:lnTo>
                    <a:pt x="37" y="16"/>
                  </a:lnTo>
                  <a:lnTo>
                    <a:pt x="39" y="15"/>
                  </a:lnTo>
                  <a:lnTo>
                    <a:pt x="40" y="14"/>
                  </a:lnTo>
                  <a:lnTo>
                    <a:pt x="42" y="13"/>
                  </a:lnTo>
                  <a:lnTo>
                    <a:pt x="43" y="16"/>
                  </a:lnTo>
                  <a:lnTo>
                    <a:pt x="46" y="19"/>
                  </a:lnTo>
                  <a:lnTo>
                    <a:pt x="48" y="17"/>
                  </a:lnTo>
                  <a:lnTo>
                    <a:pt x="48" y="15"/>
                  </a:lnTo>
                  <a:lnTo>
                    <a:pt x="50" y="14"/>
                  </a:lnTo>
                  <a:lnTo>
                    <a:pt x="53" y="12"/>
                  </a:lnTo>
                  <a:lnTo>
                    <a:pt x="54" y="12"/>
                  </a:lnTo>
                  <a:lnTo>
                    <a:pt x="55" y="12"/>
                  </a:lnTo>
                  <a:lnTo>
                    <a:pt x="57" y="12"/>
                  </a:lnTo>
                  <a:lnTo>
                    <a:pt x="58" y="10"/>
                  </a:lnTo>
                  <a:lnTo>
                    <a:pt x="60" y="8"/>
                  </a:lnTo>
                  <a:lnTo>
                    <a:pt x="61" y="8"/>
                  </a:lnTo>
                  <a:lnTo>
                    <a:pt x="63" y="8"/>
                  </a:lnTo>
                  <a:lnTo>
                    <a:pt x="64" y="6"/>
                  </a:lnTo>
                  <a:lnTo>
                    <a:pt x="63" y="3"/>
                  </a:lnTo>
                  <a:lnTo>
                    <a:pt x="65" y="2"/>
                  </a:lnTo>
                  <a:lnTo>
                    <a:pt x="68" y="3"/>
                  </a:lnTo>
                  <a:lnTo>
                    <a:pt x="68" y="1"/>
                  </a:lnTo>
                  <a:lnTo>
                    <a:pt x="70" y="1"/>
                  </a:lnTo>
                  <a:lnTo>
                    <a:pt x="73" y="0"/>
                  </a:lnTo>
                  <a:lnTo>
                    <a:pt x="76" y="1"/>
                  </a:lnTo>
                  <a:lnTo>
                    <a:pt x="77" y="3"/>
                  </a:lnTo>
                  <a:lnTo>
                    <a:pt x="76" y="4"/>
                  </a:lnTo>
                  <a:lnTo>
                    <a:pt x="77" y="5"/>
                  </a:lnTo>
                  <a:lnTo>
                    <a:pt x="74" y="8"/>
                  </a:lnTo>
                  <a:lnTo>
                    <a:pt x="76" y="11"/>
                  </a:lnTo>
                  <a:lnTo>
                    <a:pt x="78" y="12"/>
                  </a:lnTo>
                  <a:lnTo>
                    <a:pt x="79" y="15"/>
                  </a:lnTo>
                  <a:lnTo>
                    <a:pt x="80" y="16"/>
                  </a:lnTo>
                  <a:lnTo>
                    <a:pt x="81" y="23"/>
                  </a:lnTo>
                  <a:lnTo>
                    <a:pt x="80" y="24"/>
                  </a:lnTo>
                  <a:lnTo>
                    <a:pt x="81" y="26"/>
                  </a:lnTo>
                  <a:lnTo>
                    <a:pt x="82" y="26"/>
                  </a:lnTo>
                  <a:lnTo>
                    <a:pt x="87" y="25"/>
                  </a:lnTo>
                  <a:lnTo>
                    <a:pt x="89" y="25"/>
                  </a:lnTo>
                  <a:lnTo>
                    <a:pt x="89" y="27"/>
                  </a:lnTo>
                  <a:lnTo>
                    <a:pt x="92" y="26"/>
                  </a:lnTo>
                  <a:lnTo>
                    <a:pt x="93" y="24"/>
                  </a:lnTo>
                  <a:lnTo>
                    <a:pt x="95" y="23"/>
                  </a:lnTo>
                  <a:lnTo>
                    <a:pt x="96" y="23"/>
                  </a:lnTo>
                  <a:lnTo>
                    <a:pt x="99" y="18"/>
                  </a:lnTo>
                  <a:lnTo>
                    <a:pt x="102" y="18"/>
                  </a:lnTo>
                  <a:lnTo>
                    <a:pt x="102" y="20"/>
                  </a:lnTo>
                  <a:lnTo>
                    <a:pt x="104" y="21"/>
                  </a:lnTo>
                  <a:lnTo>
                    <a:pt x="106" y="25"/>
                  </a:lnTo>
                  <a:lnTo>
                    <a:pt x="106" y="26"/>
                  </a:lnTo>
                  <a:lnTo>
                    <a:pt x="107" y="29"/>
                  </a:lnTo>
                  <a:lnTo>
                    <a:pt x="110" y="29"/>
                  </a:lnTo>
                  <a:lnTo>
                    <a:pt x="111" y="28"/>
                  </a:lnTo>
                  <a:lnTo>
                    <a:pt x="112" y="27"/>
                  </a:lnTo>
                  <a:lnTo>
                    <a:pt x="113" y="27"/>
                  </a:lnTo>
                  <a:lnTo>
                    <a:pt x="115" y="26"/>
                  </a:lnTo>
                  <a:lnTo>
                    <a:pt x="117" y="25"/>
                  </a:lnTo>
                  <a:lnTo>
                    <a:pt x="120" y="24"/>
                  </a:lnTo>
                  <a:lnTo>
                    <a:pt x="123" y="24"/>
                  </a:lnTo>
                  <a:lnTo>
                    <a:pt x="125" y="27"/>
                  </a:lnTo>
                  <a:lnTo>
                    <a:pt x="126" y="28"/>
                  </a:lnTo>
                  <a:lnTo>
                    <a:pt x="126" y="29"/>
                  </a:lnTo>
                  <a:lnTo>
                    <a:pt x="125" y="29"/>
                  </a:lnTo>
                  <a:lnTo>
                    <a:pt x="123" y="29"/>
                  </a:lnTo>
                  <a:lnTo>
                    <a:pt x="123" y="27"/>
                  </a:lnTo>
                  <a:lnTo>
                    <a:pt x="121" y="27"/>
                  </a:lnTo>
                  <a:lnTo>
                    <a:pt x="119" y="28"/>
                  </a:lnTo>
                  <a:lnTo>
                    <a:pt x="119" y="31"/>
                  </a:lnTo>
                  <a:lnTo>
                    <a:pt x="121" y="29"/>
                  </a:lnTo>
                  <a:lnTo>
                    <a:pt x="123" y="31"/>
                  </a:lnTo>
                  <a:lnTo>
                    <a:pt x="125" y="30"/>
                  </a:lnTo>
                  <a:lnTo>
                    <a:pt x="125" y="31"/>
                  </a:lnTo>
                  <a:lnTo>
                    <a:pt x="127" y="32"/>
                  </a:lnTo>
                  <a:lnTo>
                    <a:pt x="126" y="32"/>
                  </a:lnTo>
                  <a:lnTo>
                    <a:pt x="125" y="35"/>
                  </a:lnTo>
                  <a:lnTo>
                    <a:pt x="123" y="34"/>
                  </a:lnTo>
                  <a:lnTo>
                    <a:pt x="123" y="35"/>
                  </a:lnTo>
                  <a:lnTo>
                    <a:pt x="122" y="36"/>
                  </a:lnTo>
                  <a:lnTo>
                    <a:pt x="121" y="37"/>
                  </a:lnTo>
                  <a:lnTo>
                    <a:pt x="121" y="38"/>
                  </a:lnTo>
                  <a:lnTo>
                    <a:pt x="122" y="38"/>
                  </a:lnTo>
                  <a:lnTo>
                    <a:pt x="122" y="39"/>
                  </a:lnTo>
                  <a:lnTo>
                    <a:pt x="120" y="40"/>
                  </a:lnTo>
                  <a:lnTo>
                    <a:pt x="119" y="40"/>
                  </a:lnTo>
                  <a:lnTo>
                    <a:pt x="117" y="41"/>
                  </a:lnTo>
                  <a:lnTo>
                    <a:pt x="117" y="44"/>
                  </a:lnTo>
                  <a:lnTo>
                    <a:pt x="119" y="43"/>
                  </a:lnTo>
                  <a:lnTo>
                    <a:pt x="119" y="46"/>
                  </a:lnTo>
                  <a:lnTo>
                    <a:pt x="120" y="46"/>
                  </a:lnTo>
                  <a:lnTo>
                    <a:pt x="119" y="47"/>
                  </a:lnTo>
                  <a:lnTo>
                    <a:pt x="119" y="48"/>
                  </a:lnTo>
                  <a:lnTo>
                    <a:pt x="118" y="50"/>
                  </a:lnTo>
                  <a:lnTo>
                    <a:pt x="118" y="48"/>
                  </a:lnTo>
                  <a:lnTo>
                    <a:pt x="117" y="50"/>
                  </a:lnTo>
                  <a:lnTo>
                    <a:pt x="115" y="50"/>
                  </a:lnTo>
                  <a:lnTo>
                    <a:pt x="115" y="52"/>
                  </a:lnTo>
                  <a:lnTo>
                    <a:pt x="113" y="53"/>
                  </a:lnTo>
                  <a:lnTo>
                    <a:pt x="113" y="51"/>
                  </a:lnTo>
                  <a:lnTo>
                    <a:pt x="113" y="50"/>
                  </a:lnTo>
                  <a:lnTo>
                    <a:pt x="115" y="50"/>
                  </a:lnTo>
                  <a:lnTo>
                    <a:pt x="115" y="48"/>
                  </a:lnTo>
                  <a:lnTo>
                    <a:pt x="117" y="44"/>
                  </a:lnTo>
                  <a:lnTo>
                    <a:pt x="115" y="44"/>
                  </a:lnTo>
                  <a:lnTo>
                    <a:pt x="114" y="46"/>
                  </a:lnTo>
                  <a:lnTo>
                    <a:pt x="114" y="48"/>
                  </a:lnTo>
                  <a:lnTo>
                    <a:pt x="113" y="50"/>
                  </a:lnTo>
                  <a:lnTo>
                    <a:pt x="112" y="47"/>
                  </a:lnTo>
                  <a:lnTo>
                    <a:pt x="111" y="47"/>
                  </a:lnTo>
                  <a:lnTo>
                    <a:pt x="111" y="45"/>
                  </a:lnTo>
                  <a:lnTo>
                    <a:pt x="112" y="44"/>
                  </a:lnTo>
                  <a:lnTo>
                    <a:pt x="111" y="44"/>
                  </a:lnTo>
                  <a:lnTo>
                    <a:pt x="110" y="44"/>
                  </a:lnTo>
                  <a:lnTo>
                    <a:pt x="107" y="47"/>
                  </a:lnTo>
                  <a:lnTo>
                    <a:pt x="107" y="44"/>
                  </a:lnTo>
                  <a:lnTo>
                    <a:pt x="106" y="43"/>
                  </a:lnTo>
                  <a:lnTo>
                    <a:pt x="107" y="46"/>
                  </a:lnTo>
                  <a:lnTo>
                    <a:pt x="107" y="47"/>
                  </a:lnTo>
                  <a:lnTo>
                    <a:pt x="109" y="48"/>
                  </a:lnTo>
                  <a:lnTo>
                    <a:pt x="109" y="50"/>
                  </a:lnTo>
                  <a:lnTo>
                    <a:pt x="107" y="50"/>
                  </a:lnTo>
                  <a:lnTo>
                    <a:pt x="107" y="47"/>
                  </a:lnTo>
                  <a:lnTo>
                    <a:pt x="104" y="46"/>
                  </a:lnTo>
                  <a:lnTo>
                    <a:pt x="104" y="45"/>
                  </a:lnTo>
                  <a:lnTo>
                    <a:pt x="104" y="46"/>
                  </a:lnTo>
                  <a:lnTo>
                    <a:pt x="103" y="47"/>
                  </a:lnTo>
                  <a:lnTo>
                    <a:pt x="103" y="50"/>
                  </a:lnTo>
                  <a:lnTo>
                    <a:pt x="104" y="51"/>
                  </a:lnTo>
                  <a:lnTo>
                    <a:pt x="106" y="51"/>
                  </a:lnTo>
                  <a:lnTo>
                    <a:pt x="107" y="51"/>
                  </a:lnTo>
                  <a:lnTo>
                    <a:pt x="110" y="52"/>
                  </a:lnTo>
                  <a:lnTo>
                    <a:pt x="111" y="54"/>
                  </a:lnTo>
                  <a:lnTo>
                    <a:pt x="112" y="56"/>
                  </a:lnTo>
                  <a:lnTo>
                    <a:pt x="111" y="56"/>
                  </a:lnTo>
                  <a:lnTo>
                    <a:pt x="107" y="55"/>
                  </a:lnTo>
                  <a:lnTo>
                    <a:pt x="107" y="54"/>
                  </a:lnTo>
                  <a:lnTo>
                    <a:pt x="104" y="55"/>
                  </a:lnTo>
                  <a:lnTo>
                    <a:pt x="104" y="57"/>
                  </a:lnTo>
                  <a:lnTo>
                    <a:pt x="107" y="57"/>
                  </a:lnTo>
                  <a:lnTo>
                    <a:pt x="107" y="58"/>
                  </a:lnTo>
                  <a:lnTo>
                    <a:pt x="107" y="59"/>
                  </a:lnTo>
                  <a:lnTo>
                    <a:pt x="109" y="59"/>
                  </a:lnTo>
                  <a:lnTo>
                    <a:pt x="110" y="59"/>
                  </a:lnTo>
                  <a:lnTo>
                    <a:pt x="111" y="58"/>
                  </a:lnTo>
                  <a:lnTo>
                    <a:pt x="112" y="57"/>
                  </a:lnTo>
                  <a:lnTo>
                    <a:pt x="114" y="59"/>
                  </a:lnTo>
                  <a:lnTo>
                    <a:pt x="115" y="59"/>
                  </a:lnTo>
                  <a:lnTo>
                    <a:pt x="113" y="59"/>
                  </a:lnTo>
                  <a:lnTo>
                    <a:pt x="112" y="61"/>
                  </a:lnTo>
                  <a:lnTo>
                    <a:pt x="109" y="62"/>
                  </a:lnTo>
                  <a:lnTo>
                    <a:pt x="107" y="62"/>
                  </a:lnTo>
                  <a:lnTo>
                    <a:pt x="107" y="65"/>
                  </a:lnTo>
                  <a:lnTo>
                    <a:pt x="106" y="66"/>
                  </a:lnTo>
                  <a:lnTo>
                    <a:pt x="104" y="66"/>
                  </a:lnTo>
                  <a:lnTo>
                    <a:pt x="104" y="67"/>
                  </a:lnTo>
                  <a:lnTo>
                    <a:pt x="104" y="68"/>
                  </a:lnTo>
                  <a:lnTo>
                    <a:pt x="102" y="70"/>
                  </a:lnTo>
                  <a:lnTo>
                    <a:pt x="96" y="68"/>
                  </a:lnTo>
                  <a:lnTo>
                    <a:pt x="95" y="69"/>
                  </a:lnTo>
                  <a:lnTo>
                    <a:pt x="96" y="73"/>
                  </a:lnTo>
                  <a:lnTo>
                    <a:pt x="102" y="73"/>
                  </a:lnTo>
                  <a:lnTo>
                    <a:pt x="104" y="71"/>
                  </a:lnTo>
                  <a:lnTo>
                    <a:pt x="104" y="70"/>
                  </a:lnTo>
                  <a:lnTo>
                    <a:pt x="111" y="70"/>
                  </a:lnTo>
                  <a:lnTo>
                    <a:pt x="110" y="72"/>
                  </a:lnTo>
                  <a:lnTo>
                    <a:pt x="110" y="73"/>
                  </a:lnTo>
                  <a:lnTo>
                    <a:pt x="107" y="74"/>
                  </a:lnTo>
                  <a:lnTo>
                    <a:pt x="107" y="75"/>
                  </a:lnTo>
                  <a:lnTo>
                    <a:pt x="109" y="77"/>
                  </a:lnTo>
                  <a:lnTo>
                    <a:pt x="109" y="79"/>
                  </a:lnTo>
                  <a:lnTo>
                    <a:pt x="107" y="81"/>
                  </a:lnTo>
                  <a:lnTo>
                    <a:pt x="106" y="80"/>
                  </a:lnTo>
                  <a:lnTo>
                    <a:pt x="104" y="80"/>
                  </a:lnTo>
                  <a:lnTo>
                    <a:pt x="103" y="83"/>
                  </a:lnTo>
                  <a:lnTo>
                    <a:pt x="104" y="83"/>
                  </a:lnTo>
                  <a:lnTo>
                    <a:pt x="106" y="85"/>
                  </a:lnTo>
                  <a:lnTo>
                    <a:pt x="107" y="85"/>
                  </a:lnTo>
                  <a:lnTo>
                    <a:pt x="107" y="86"/>
                  </a:lnTo>
                  <a:lnTo>
                    <a:pt x="111" y="89"/>
                  </a:lnTo>
                  <a:lnTo>
                    <a:pt x="111" y="90"/>
                  </a:lnTo>
                  <a:lnTo>
                    <a:pt x="110" y="91"/>
                  </a:lnTo>
                  <a:lnTo>
                    <a:pt x="109" y="89"/>
                  </a:lnTo>
                  <a:lnTo>
                    <a:pt x="110" y="89"/>
                  </a:lnTo>
                  <a:lnTo>
                    <a:pt x="107" y="89"/>
                  </a:lnTo>
                  <a:lnTo>
                    <a:pt x="107" y="90"/>
                  </a:lnTo>
                  <a:lnTo>
                    <a:pt x="107" y="91"/>
                  </a:lnTo>
                  <a:lnTo>
                    <a:pt x="106" y="90"/>
                  </a:lnTo>
                  <a:lnTo>
                    <a:pt x="106" y="89"/>
                  </a:lnTo>
                  <a:lnTo>
                    <a:pt x="106" y="88"/>
                  </a:lnTo>
                  <a:lnTo>
                    <a:pt x="104" y="88"/>
                  </a:lnTo>
                  <a:lnTo>
                    <a:pt x="104" y="89"/>
                  </a:lnTo>
                  <a:lnTo>
                    <a:pt x="104" y="86"/>
                  </a:lnTo>
                  <a:lnTo>
                    <a:pt x="102" y="86"/>
                  </a:lnTo>
                  <a:lnTo>
                    <a:pt x="102" y="84"/>
                  </a:lnTo>
                  <a:lnTo>
                    <a:pt x="99" y="86"/>
                  </a:lnTo>
                  <a:lnTo>
                    <a:pt x="99" y="89"/>
                  </a:lnTo>
                  <a:lnTo>
                    <a:pt x="97" y="89"/>
                  </a:lnTo>
                  <a:lnTo>
                    <a:pt x="95" y="90"/>
                  </a:lnTo>
                  <a:lnTo>
                    <a:pt x="96" y="91"/>
                  </a:lnTo>
                  <a:lnTo>
                    <a:pt x="96" y="92"/>
                  </a:lnTo>
                  <a:lnTo>
                    <a:pt x="99" y="92"/>
                  </a:lnTo>
                  <a:lnTo>
                    <a:pt x="97" y="94"/>
                  </a:lnTo>
                  <a:lnTo>
                    <a:pt x="99" y="95"/>
                  </a:lnTo>
                  <a:lnTo>
                    <a:pt x="100" y="92"/>
                  </a:lnTo>
                  <a:lnTo>
                    <a:pt x="102" y="94"/>
                  </a:lnTo>
                  <a:lnTo>
                    <a:pt x="102" y="96"/>
                  </a:lnTo>
                  <a:lnTo>
                    <a:pt x="100" y="97"/>
                  </a:lnTo>
                  <a:lnTo>
                    <a:pt x="97" y="97"/>
                  </a:lnTo>
                  <a:lnTo>
                    <a:pt x="96" y="95"/>
                  </a:lnTo>
                  <a:lnTo>
                    <a:pt x="95" y="98"/>
                  </a:lnTo>
                  <a:lnTo>
                    <a:pt x="97" y="99"/>
                  </a:lnTo>
                  <a:lnTo>
                    <a:pt x="96" y="100"/>
                  </a:lnTo>
                  <a:lnTo>
                    <a:pt x="94" y="100"/>
                  </a:lnTo>
                  <a:lnTo>
                    <a:pt x="93" y="98"/>
                  </a:lnTo>
                  <a:lnTo>
                    <a:pt x="94" y="96"/>
                  </a:lnTo>
                  <a:lnTo>
                    <a:pt x="92" y="97"/>
                  </a:lnTo>
                  <a:lnTo>
                    <a:pt x="92" y="96"/>
                  </a:lnTo>
                  <a:lnTo>
                    <a:pt x="94" y="94"/>
                  </a:lnTo>
                  <a:lnTo>
                    <a:pt x="92" y="94"/>
                  </a:lnTo>
                  <a:lnTo>
                    <a:pt x="90" y="96"/>
                  </a:lnTo>
                  <a:lnTo>
                    <a:pt x="89" y="96"/>
                  </a:lnTo>
                  <a:lnTo>
                    <a:pt x="89" y="97"/>
                  </a:lnTo>
                  <a:lnTo>
                    <a:pt x="91" y="98"/>
                  </a:lnTo>
                  <a:lnTo>
                    <a:pt x="91" y="99"/>
                  </a:lnTo>
                  <a:lnTo>
                    <a:pt x="92" y="101"/>
                  </a:lnTo>
                  <a:lnTo>
                    <a:pt x="88" y="101"/>
                  </a:lnTo>
                  <a:lnTo>
                    <a:pt x="91" y="103"/>
                  </a:lnTo>
                  <a:lnTo>
                    <a:pt x="92" y="102"/>
                  </a:lnTo>
                  <a:lnTo>
                    <a:pt x="92" y="105"/>
                  </a:lnTo>
                  <a:lnTo>
                    <a:pt x="91" y="105"/>
                  </a:lnTo>
                  <a:lnTo>
                    <a:pt x="90" y="106"/>
                  </a:lnTo>
                  <a:lnTo>
                    <a:pt x="91" y="107"/>
                  </a:lnTo>
                  <a:lnTo>
                    <a:pt x="92" y="107"/>
                  </a:lnTo>
                  <a:lnTo>
                    <a:pt x="88" y="107"/>
                  </a:lnTo>
                  <a:lnTo>
                    <a:pt x="86" y="109"/>
                  </a:lnTo>
                  <a:lnTo>
                    <a:pt x="84" y="109"/>
                  </a:lnTo>
                  <a:lnTo>
                    <a:pt x="85" y="107"/>
                  </a:lnTo>
                  <a:lnTo>
                    <a:pt x="83" y="105"/>
                  </a:lnTo>
                  <a:lnTo>
                    <a:pt x="83" y="106"/>
                  </a:lnTo>
                  <a:lnTo>
                    <a:pt x="82" y="107"/>
                  </a:lnTo>
                  <a:lnTo>
                    <a:pt x="83" y="109"/>
                  </a:lnTo>
                  <a:lnTo>
                    <a:pt x="82" y="110"/>
                  </a:lnTo>
                  <a:lnTo>
                    <a:pt x="82" y="111"/>
                  </a:lnTo>
                  <a:lnTo>
                    <a:pt x="82" y="112"/>
                  </a:lnTo>
                  <a:lnTo>
                    <a:pt x="84" y="111"/>
                  </a:lnTo>
                  <a:lnTo>
                    <a:pt x="85" y="112"/>
                  </a:lnTo>
                  <a:lnTo>
                    <a:pt x="87" y="112"/>
                  </a:lnTo>
                  <a:lnTo>
                    <a:pt x="85" y="114"/>
                  </a:lnTo>
                  <a:lnTo>
                    <a:pt x="83" y="114"/>
                  </a:lnTo>
                  <a:lnTo>
                    <a:pt x="83" y="116"/>
                  </a:lnTo>
                  <a:lnTo>
                    <a:pt x="84" y="117"/>
                  </a:lnTo>
                  <a:lnTo>
                    <a:pt x="83" y="119"/>
                  </a:lnTo>
                  <a:lnTo>
                    <a:pt x="81" y="120"/>
                  </a:lnTo>
                  <a:lnTo>
                    <a:pt x="81" y="118"/>
                  </a:lnTo>
                  <a:lnTo>
                    <a:pt x="79" y="117"/>
                  </a:lnTo>
                  <a:lnTo>
                    <a:pt x="78" y="117"/>
                  </a:lnTo>
                  <a:lnTo>
                    <a:pt x="78" y="114"/>
                  </a:lnTo>
                  <a:lnTo>
                    <a:pt x="77" y="117"/>
                  </a:lnTo>
                  <a:lnTo>
                    <a:pt x="76" y="118"/>
                  </a:lnTo>
                  <a:lnTo>
                    <a:pt x="74" y="118"/>
                  </a:lnTo>
                  <a:lnTo>
                    <a:pt x="73" y="118"/>
                  </a:lnTo>
                  <a:lnTo>
                    <a:pt x="71" y="120"/>
                  </a:lnTo>
                  <a:lnTo>
                    <a:pt x="70" y="119"/>
                  </a:lnTo>
                  <a:lnTo>
                    <a:pt x="70" y="118"/>
                  </a:lnTo>
                  <a:lnTo>
                    <a:pt x="70" y="117"/>
                  </a:lnTo>
                  <a:lnTo>
                    <a:pt x="68" y="117"/>
                  </a:lnTo>
                  <a:lnTo>
                    <a:pt x="68" y="120"/>
                  </a:lnTo>
                  <a:lnTo>
                    <a:pt x="70" y="121"/>
                  </a:lnTo>
                  <a:lnTo>
                    <a:pt x="70" y="122"/>
                  </a:lnTo>
                  <a:lnTo>
                    <a:pt x="70" y="124"/>
                  </a:lnTo>
                  <a:lnTo>
                    <a:pt x="68" y="124"/>
                  </a:lnTo>
                  <a:lnTo>
                    <a:pt x="68" y="122"/>
                  </a:lnTo>
                  <a:lnTo>
                    <a:pt x="68" y="120"/>
                  </a:lnTo>
                  <a:lnTo>
                    <a:pt x="65" y="120"/>
                  </a:lnTo>
                  <a:lnTo>
                    <a:pt x="63" y="120"/>
                  </a:lnTo>
                  <a:lnTo>
                    <a:pt x="64" y="121"/>
                  </a:lnTo>
                  <a:lnTo>
                    <a:pt x="66" y="122"/>
                  </a:lnTo>
                  <a:lnTo>
                    <a:pt x="66" y="124"/>
                  </a:lnTo>
                  <a:lnTo>
                    <a:pt x="63" y="123"/>
                  </a:lnTo>
                  <a:lnTo>
                    <a:pt x="61" y="123"/>
                  </a:lnTo>
                  <a:lnTo>
                    <a:pt x="62" y="124"/>
                  </a:lnTo>
                  <a:lnTo>
                    <a:pt x="59" y="125"/>
                  </a:lnTo>
                  <a:lnTo>
                    <a:pt x="61" y="125"/>
                  </a:lnTo>
                  <a:lnTo>
                    <a:pt x="64" y="125"/>
                  </a:lnTo>
                  <a:lnTo>
                    <a:pt x="68" y="125"/>
                  </a:lnTo>
                  <a:lnTo>
                    <a:pt x="66" y="128"/>
                  </a:lnTo>
                  <a:lnTo>
                    <a:pt x="68" y="127"/>
                  </a:lnTo>
                  <a:lnTo>
                    <a:pt x="69" y="129"/>
                  </a:lnTo>
                  <a:lnTo>
                    <a:pt x="66" y="130"/>
                  </a:lnTo>
                  <a:lnTo>
                    <a:pt x="66" y="132"/>
                  </a:lnTo>
                  <a:lnTo>
                    <a:pt x="64" y="130"/>
                  </a:lnTo>
                  <a:lnTo>
                    <a:pt x="62" y="132"/>
                  </a:lnTo>
                  <a:lnTo>
                    <a:pt x="63" y="133"/>
                  </a:lnTo>
                  <a:lnTo>
                    <a:pt x="62" y="135"/>
                  </a:lnTo>
                  <a:lnTo>
                    <a:pt x="62" y="138"/>
                  </a:lnTo>
                  <a:lnTo>
                    <a:pt x="60" y="138"/>
                  </a:lnTo>
                  <a:lnTo>
                    <a:pt x="59" y="139"/>
                  </a:lnTo>
                  <a:lnTo>
                    <a:pt x="58" y="141"/>
                  </a:lnTo>
                  <a:lnTo>
                    <a:pt x="57" y="141"/>
                  </a:lnTo>
                  <a:lnTo>
                    <a:pt x="58" y="139"/>
                  </a:lnTo>
                  <a:lnTo>
                    <a:pt x="59" y="138"/>
                  </a:lnTo>
                  <a:lnTo>
                    <a:pt x="57" y="138"/>
                  </a:lnTo>
                  <a:lnTo>
                    <a:pt x="57" y="140"/>
                  </a:lnTo>
                  <a:lnTo>
                    <a:pt x="56" y="141"/>
                  </a:lnTo>
                  <a:lnTo>
                    <a:pt x="57" y="144"/>
                  </a:lnTo>
                  <a:lnTo>
                    <a:pt x="56" y="146"/>
                  </a:lnTo>
                  <a:lnTo>
                    <a:pt x="55" y="147"/>
                  </a:lnTo>
                  <a:lnTo>
                    <a:pt x="54" y="147"/>
                  </a:lnTo>
                  <a:lnTo>
                    <a:pt x="55" y="146"/>
                  </a:lnTo>
                  <a:lnTo>
                    <a:pt x="55" y="144"/>
                  </a:lnTo>
                  <a:lnTo>
                    <a:pt x="55" y="143"/>
                  </a:lnTo>
                  <a:lnTo>
                    <a:pt x="54" y="141"/>
                  </a:lnTo>
                  <a:lnTo>
                    <a:pt x="52" y="141"/>
                  </a:lnTo>
                  <a:lnTo>
                    <a:pt x="50" y="141"/>
                  </a:lnTo>
                  <a:lnTo>
                    <a:pt x="48" y="141"/>
                  </a:lnTo>
                  <a:lnTo>
                    <a:pt x="51" y="143"/>
                  </a:lnTo>
                  <a:lnTo>
                    <a:pt x="51" y="144"/>
                  </a:lnTo>
                  <a:lnTo>
                    <a:pt x="50" y="145"/>
                  </a:lnTo>
                  <a:lnTo>
                    <a:pt x="48" y="146"/>
                  </a:lnTo>
                  <a:lnTo>
                    <a:pt x="48" y="147"/>
                  </a:lnTo>
                  <a:lnTo>
                    <a:pt x="51" y="146"/>
                  </a:lnTo>
                  <a:lnTo>
                    <a:pt x="52" y="147"/>
                  </a:lnTo>
                  <a:lnTo>
                    <a:pt x="52" y="148"/>
                  </a:lnTo>
                  <a:lnTo>
                    <a:pt x="51" y="149"/>
                  </a:lnTo>
                  <a:lnTo>
                    <a:pt x="51" y="150"/>
                  </a:lnTo>
                  <a:lnTo>
                    <a:pt x="48" y="151"/>
                  </a:lnTo>
                  <a:lnTo>
                    <a:pt x="48" y="153"/>
                  </a:lnTo>
                  <a:lnTo>
                    <a:pt x="47" y="152"/>
                  </a:lnTo>
                  <a:lnTo>
                    <a:pt x="48" y="150"/>
                  </a:lnTo>
                  <a:lnTo>
                    <a:pt x="46" y="149"/>
                  </a:lnTo>
                  <a:lnTo>
                    <a:pt x="47" y="146"/>
                  </a:lnTo>
                  <a:lnTo>
                    <a:pt x="46" y="148"/>
                  </a:lnTo>
                  <a:lnTo>
                    <a:pt x="46" y="152"/>
                  </a:lnTo>
                  <a:lnTo>
                    <a:pt x="43" y="152"/>
                  </a:lnTo>
                  <a:lnTo>
                    <a:pt x="42" y="151"/>
                  </a:lnTo>
                  <a:lnTo>
                    <a:pt x="39" y="150"/>
                  </a:lnTo>
                  <a:lnTo>
                    <a:pt x="37" y="148"/>
                  </a:lnTo>
                  <a:lnTo>
                    <a:pt x="36" y="144"/>
                  </a:lnTo>
                  <a:lnTo>
                    <a:pt x="36" y="141"/>
                  </a:lnTo>
                  <a:lnTo>
                    <a:pt x="34" y="141"/>
                  </a:lnTo>
                  <a:lnTo>
                    <a:pt x="34" y="138"/>
                  </a:lnTo>
                  <a:lnTo>
                    <a:pt x="34" y="135"/>
                  </a:lnTo>
                  <a:lnTo>
                    <a:pt x="34" y="133"/>
                  </a:lnTo>
                  <a:lnTo>
                    <a:pt x="33" y="129"/>
                  </a:lnTo>
                  <a:lnTo>
                    <a:pt x="30" y="127"/>
                  </a:lnTo>
                  <a:lnTo>
                    <a:pt x="28" y="124"/>
                  </a:lnTo>
                  <a:lnTo>
                    <a:pt x="28" y="122"/>
                  </a:lnTo>
                  <a:lnTo>
                    <a:pt x="28" y="120"/>
                  </a:lnTo>
                  <a:lnTo>
                    <a:pt x="24" y="120"/>
                  </a:lnTo>
                  <a:lnTo>
                    <a:pt x="21" y="122"/>
                  </a:lnTo>
                  <a:lnTo>
                    <a:pt x="20" y="120"/>
                  </a:lnTo>
                  <a:lnTo>
                    <a:pt x="17" y="118"/>
                  </a:lnTo>
                  <a:lnTo>
                    <a:pt x="17" y="117"/>
                  </a:lnTo>
                  <a:lnTo>
                    <a:pt x="16" y="117"/>
                  </a:lnTo>
                  <a:lnTo>
                    <a:pt x="16" y="114"/>
                  </a:lnTo>
                  <a:lnTo>
                    <a:pt x="14" y="114"/>
                  </a:lnTo>
                  <a:lnTo>
                    <a:pt x="14" y="117"/>
                  </a:lnTo>
                  <a:lnTo>
                    <a:pt x="11" y="117"/>
                  </a:lnTo>
                  <a:lnTo>
                    <a:pt x="9" y="114"/>
                  </a:lnTo>
                  <a:lnTo>
                    <a:pt x="8" y="116"/>
                  </a:lnTo>
                  <a:lnTo>
                    <a:pt x="8" y="117"/>
                  </a:lnTo>
                  <a:lnTo>
                    <a:pt x="8" y="116"/>
                  </a:lnTo>
                  <a:lnTo>
                    <a:pt x="5" y="114"/>
                  </a:lnTo>
                  <a:lnTo>
                    <a:pt x="1" y="113"/>
                  </a:lnTo>
                  <a:lnTo>
                    <a:pt x="0" y="111"/>
                  </a:lnTo>
                  <a:lnTo>
                    <a:pt x="1" y="109"/>
                  </a:lnTo>
                  <a:lnTo>
                    <a:pt x="0" y="105"/>
                  </a:lnTo>
                </a:path>
              </a:pathLst>
            </a:custGeom>
            <a:solidFill>
              <a:srgbClr val="CCFFFF"/>
            </a:solidFill>
            <a:ln w="12700">
              <a:solidFill>
                <a:srgbClr val="FFFF00"/>
              </a:solidFill>
              <a:round/>
              <a:headEnd/>
              <a:tailEnd/>
            </a:ln>
          </p:spPr>
          <p:txBody>
            <a:bodyPr/>
            <a:lstStyle/>
            <a:p>
              <a:endParaRPr lang="zh-CN" altLang="en-US"/>
            </a:p>
          </p:txBody>
        </p:sp>
        <p:sp>
          <p:nvSpPr>
            <p:cNvPr id="61567" name="Freeform 242">
              <a:extLst>
                <a:ext uri="{FF2B5EF4-FFF2-40B4-BE49-F238E27FC236}">
                  <a16:creationId xmlns:a16="http://schemas.microsoft.com/office/drawing/2014/main" id="{7A78B7E1-EF44-4A51-92E2-66537B753AF1}"/>
                </a:ext>
              </a:extLst>
            </p:cNvPr>
            <p:cNvSpPr>
              <a:spLocks/>
            </p:cNvSpPr>
            <p:nvPr/>
          </p:nvSpPr>
          <p:spPr bwMode="auto">
            <a:xfrm>
              <a:off x="3342" y="2368"/>
              <a:ext cx="17" cy="17"/>
            </a:xfrm>
            <a:custGeom>
              <a:avLst/>
              <a:gdLst>
                <a:gd name="T0" fmla="*/ 6 w 17"/>
                <a:gd name="T1" fmla="*/ 16 h 17"/>
                <a:gd name="T2" fmla="*/ 4 w 17"/>
                <a:gd name="T3" fmla="*/ 14 h 17"/>
                <a:gd name="T4" fmla="*/ 4 w 17"/>
                <a:gd name="T5" fmla="*/ 10 h 17"/>
                <a:gd name="T6" fmla="*/ 2 w 17"/>
                <a:gd name="T7" fmla="*/ 10 h 17"/>
                <a:gd name="T8" fmla="*/ 0 w 17"/>
                <a:gd name="T9" fmla="*/ 10 h 17"/>
                <a:gd name="T10" fmla="*/ 2 w 17"/>
                <a:gd name="T11" fmla="*/ 10 h 17"/>
                <a:gd name="T12" fmla="*/ 4 w 17"/>
                <a:gd name="T13" fmla="*/ 10 h 17"/>
                <a:gd name="T14" fmla="*/ 6 w 17"/>
                <a:gd name="T15" fmla="*/ 10 h 17"/>
                <a:gd name="T16" fmla="*/ 9 w 17"/>
                <a:gd name="T17" fmla="*/ 8 h 17"/>
                <a:gd name="T18" fmla="*/ 6 w 17"/>
                <a:gd name="T19" fmla="*/ 8 h 17"/>
                <a:gd name="T20" fmla="*/ 4 w 17"/>
                <a:gd name="T21" fmla="*/ 8 h 17"/>
                <a:gd name="T22" fmla="*/ 2 w 17"/>
                <a:gd name="T23" fmla="*/ 4 h 17"/>
                <a:gd name="T24" fmla="*/ 6 w 17"/>
                <a:gd name="T25" fmla="*/ 0 h 17"/>
                <a:gd name="T26" fmla="*/ 6 w 17"/>
                <a:gd name="T27" fmla="*/ 2 h 17"/>
                <a:gd name="T28" fmla="*/ 9 w 17"/>
                <a:gd name="T29" fmla="*/ 2 h 17"/>
                <a:gd name="T30" fmla="*/ 11 w 17"/>
                <a:gd name="T31" fmla="*/ 2 h 17"/>
                <a:gd name="T32" fmla="*/ 11 w 17"/>
                <a:gd name="T33" fmla="*/ 4 h 17"/>
                <a:gd name="T34" fmla="*/ 13 w 17"/>
                <a:gd name="T35" fmla="*/ 4 h 17"/>
                <a:gd name="T36" fmla="*/ 13 w 17"/>
                <a:gd name="T37" fmla="*/ 6 h 17"/>
                <a:gd name="T38" fmla="*/ 11 w 17"/>
                <a:gd name="T39" fmla="*/ 8 h 17"/>
                <a:gd name="T40" fmla="*/ 11 w 17"/>
                <a:gd name="T41" fmla="*/ 10 h 17"/>
                <a:gd name="T42" fmla="*/ 16 w 17"/>
                <a:gd name="T43" fmla="*/ 10 h 17"/>
                <a:gd name="T44" fmla="*/ 11 w 17"/>
                <a:gd name="T45" fmla="*/ 10 h 17"/>
                <a:gd name="T46" fmla="*/ 9 w 17"/>
                <a:gd name="T47" fmla="*/ 12 h 17"/>
                <a:gd name="T48" fmla="*/ 9 w 17"/>
                <a:gd name="T49" fmla="*/ 14 h 17"/>
                <a:gd name="T50" fmla="*/ 6 w 17"/>
                <a:gd name="T51" fmla="*/ 14 h 17"/>
                <a:gd name="T52" fmla="*/ 6 w 17"/>
                <a:gd name="T53" fmla="*/ 16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6" y="16"/>
                  </a:moveTo>
                  <a:lnTo>
                    <a:pt x="4" y="14"/>
                  </a:lnTo>
                  <a:lnTo>
                    <a:pt x="4" y="10"/>
                  </a:lnTo>
                  <a:lnTo>
                    <a:pt x="2" y="10"/>
                  </a:lnTo>
                  <a:lnTo>
                    <a:pt x="0" y="10"/>
                  </a:lnTo>
                  <a:lnTo>
                    <a:pt x="2" y="10"/>
                  </a:lnTo>
                  <a:lnTo>
                    <a:pt x="4" y="10"/>
                  </a:lnTo>
                  <a:lnTo>
                    <a:pt x="6" y="10"/>
                  </a:lnTo>
                  <a:lnTo>
                    <a:pt x="9" y="8"/>
                  </a:lnTo>
                  <a:lnTo>
                    <a:pt x="6" y="8"/>
                  </a:lnTo>
                  <a:lnTo>
                    <a:pt x="4" y="8"/>
                  </a:lnTo>
                  <a:lnTo>
                    <a:pt x="2" y="4"/>
                  </a:lnTo>
                  <a:lnTo>
                    <a:pt x="6" y="0"/>
                  </a:lnTo>
                  <a:lnTo>
                    <a:pt x="6" y="2"/>
                  </a:lnTo>
                  <a:lnTo>
                    <a:pt x="9" y="2"/>
                  </a:lnTo>
                  <a:lnTo>
                    <a:pt x="11" y="2"/>
                  </a:lnTo>
                  <a:lnTo>
                    <a:pt x="11" y="4"/>
                  </a:lnTo>
                  <a:lnTo>
                    <a:pt x="13" y="4"/>
                  </a:lnTo>
                  <a:lnTo>
                    <a:pt x="13" y="6"/>
                  </a:lnTo>
                  <a:lnTo>
                    <a:pt x="11" y="8"/>
                  </a:lnTo>
                  <a:lnTo>
                    <a:pt x="11" y="10"/>
                  </a:lnTo>
                  <a:lnTo>
                    <a:pt x="16" y="10"/>
                  </a:lnTo>
                  <a:lnTo>
                    <a:pt x="11" y="10"/>
                  </a:lnTo>
                  <a:lnTo>
                    <a:pt x="9" y="12"/>
                  </a:lnTo>
                  <a:lnTo>
                    <a:pt x="9" y="14"/>
                  </a:lnTo>
                  <a:lnTo>
                    <a:pt x="6" y="14"/>
                  </a:lnTo>
                  <a:lnTo>
                    <a:pt x="6" y="16"/>
                  </a:lnTo>
                </a:path>
              </a:pathLst>
            </a:custGeom>
            <a:solidFill>
              <a:srgbClr val="CCFFFF"/>
            </a:solidFill>
            <a:ln w="12700">
              <a:solidFill>
                <a:srgbClr val="FFFF00"/>
              </a:solidFill>
              <a:round/>
              <a:headEnd/>
              <a:tailEnd/>
            </a:ln>
          </p:spPr>
          <p:txBody>
            <a:bodyPr/>
            <a:lstStyle/>
            <a:p>
              <a:endParaRPr lang="zh-CN" altLang="en-US"/>
            </a:p>
          </p:txBody>
        </p:sp>
        <p:sp>
          <p:nvSpPr>
            <p:cNvPr id="61568" name="Freeform 243">
              <a:extLst>
                <a:ext uri="{FF2B5EF4-FFF2-40B4-BE49-F238E27FC236}">
                  <a16:creationId xmlns:a16="http://schemas.microsoft.com/office/drawing/2014/main" id="{D980C8EA-F53C-4A92-87F5-5E46043685E7}"/>
                </a:ext>
              </a:extLst>
            </p:cNvPr>
            <p:cNvSpPr>
              <a:spLocks/>
            </p:cNvSpPr>
            <p:nvPr/>
          </p:nvSpPr>
          <p:spPr bwMode="auto">
            <a:xfrm>
              <a:off x="3304" y="2408"/>
              <a:ext cx="17" cy="17"/>
            </a:xfrm>
            <a:custGeom>
              <a:avLst/>
              <a:gdLst>
                <a:gd name="T0" fmla="*/ 2 w 17"/>
                <a:gd name="T1" fmla="*/ 3 h 17"/>
                <a:gd name="T2" fmla="*/ 4 w 17"/>
                <a:gd name="T3" fmla="*/ 3 h 17"/>
                <a:gd name="T4" fmla="*/ 9 w 17"/>
                <a:gd name="T5" fmla="*/ 3 h 17"/>
                <a:gd name="T6" fmla="*/ 11 w 17"/>
                <a:gd name="T7" fmla="*/ 0 h 17"/>
                <a:gd name="T8" fmla="*/ 13 w 17"/>
                <a:gd name="T9" fmla="*/ 0 h 17"/>
                <a:gd name="T10" fmla="*/ 16 w 17"/>
                <a:gd name="T11" fmla="*/ 3 h 17"/>
                <a:gd name="T12" fmla="*/ 16 w 17"/>
                <a:gd name="T13" fmla="*/ 6 h 17"/>
                <a:gd name="T14" fmla="*/ 13 w 17"/>
                <a:gd name="T15" fmla="*/ 9 h 17"/>
                <a:gd name="T16" fmla="*/ 11 w 17"/>
                <a:gd name="T17" fmla="*/ 9 h 17"/>
                <a:gd name="T18" fmla="*/ 9 w 17"/>
                <a:gd name="T19" fmla="*/ 12 h 17"/>
                <a:gd name="T20" fmla="*/ 4 w 17"/>
                <a:gd name="T21" fmla="*/ 16 h 17"/>
                <a:gd name="T22" fmla="*/ 2 w 17"/>
                <a:gd name="T23" fmla="*/ 16 h 17"/>
                <a:gd name="T24" fmla="*/ 0 w 17"/>
                <a:gd name="T25" fmla="*/ 9 h 17"/>
                <a:gd name="T26" fmla="*/ 2 w 17"/>
                <a:gd name="T27" fmla="*/ 6 h 17"/>
                <a:gd name="T28" fmla="*/ 2 w 17"/>
                <a:gd name="T29" fmla="*/ 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2" y="3"/>
                  </a:moveTo>
                  <a:lnTo>
                    <a:pt x="4" y="3"/>
                  </a:lnTo>
                  <a:lnTo>
                    <a:pt x="9" y="3"/>
                  </a:lnTo>
                  <a:lnTo>
                    <a:pt x="11" y="0"/>
                  </a:lnTo>
                  <a:lnTo>
                    <a:pt x="13" y="0"/>
                  </a:lnTo>
                  <a:lnTo>
                    <a:pt x="16" y="3"/>
                  </a:lnTo>
                  <a:lnTo>
                    <a:pt x="16" y="6"/>
                  </a:lnTo>
                  <a:lnTo>
                    <a:pt x="13" y="9"/>
                  </a:lnTo>
                  <a:lnTo>
                    <a:pt x="11" y="9"/>
                  </a:lnTo>
                  <a:lnTo>
                    <a:pt x="9" y="12"/>
                  </a:lnTo>
                  <a:lnTo>
                    <a:pt x="4" y="16"/>
                  </a:lnTo>
                  <a:lnTo>
                    <a:pt x="2" y="16"/>
                  </a:lnTo>
                  <a:lnTo>
                    <a:pt x="0" y="9"/>
                  </a:lnTo>
                  <a:lnTo>
                    <a:pt x="2" y="6"/>
                  </a:lnTo>
                  <a:lnTo>
                    <a:pt x="2" y="3"/>
                  </a:lnTo>
                </a:path>
              </a:pathLst>
            </a:custGeom>
            <a:solidFill>
              <a:srgbClr val="CCFFFF"/>
            </a:solidFill>
            <a:ln w="12700">
              <a:solidFill>
                <a:srgbClr val="FFFF00"/>
              </a:solidFill>
              <a:round/>
              <a:headEnd/>
              <a:tailEnd/>
            </a:ln>
          </p:spPr>
          <p:txBody>
            <a:bodyPr/>
            <a:lstStyle/>
            <a:p>
              <a:endParaRPr lang="zh-CN" altLang="en-US"/>
            </a:p>
          </p:txBody>
        </p:sp>
        <p:sp>
          <p:nvSpPr>
            <p:cNvPr id="61569" name="Freeform 244">
              <a:extLst>
                <a:ext uri="{FF2B5EF4-FFF2-40B4-BE49-F238E27FC236}">
                  <a16:creationId xmlns:a16="http://schemas.microsoft.com/office/drawing/2014/main" id="{14B785A9-9F2E-4FEB-AC99-76440D500F2A}"/>
                </a:ext>
              </a:extLst>
            </p:cNvPr>
            <p:cNvSpPr>
              <a:spLocks/>
            </p:cNvSpPr>
            <p:nvPr/>
          </p:nvSpPr>
          <p:spPr bwMode="auto">
            <a:xfrm>
              <a:off x="3360" y="2373"/>
              <a:ext cx="51" cy="110"/>
            </a:xfrm>
            <a:custGeom>
              <a:avLst/>
              <a:gdLst>
                <a:gd name="T0" fmla="*/ 0 w 51"/>
                <a:gd name="T1" fmla="*/ 58 h 110"/>
                <a:gd name="T2" fmla="*/ 1 w 51"/>
                <a:gd name="T3" fmla="*/ 55 h 110"/>
                <a:gd name="T4" fmla="*/ 3 w 51"/>
                <a:gd name="T5" fmla="*/ 52 h 110"/>
                <a:gd name="T6" fmla="*/ 4 w 51"/>
                <a:gd name="T7" fmla="*/ 51 h 110"/>
                <a:gd name="T8" fmla="*/ 6 w 51"/>
                <a:gd name="T9" fmla="*/ 45 h 110"/>
                <a:gd name="T10" fmla="*/ 6 w 51"/>
                <a:gd name="T11" fmla="*/ 41 h 110"/>
                <a:gd name="T12" fmla="*/ 9 w 51"/>
                <a:gd name="T13" fmla="*/ 39 h 110"/>
                <a:gd name="T14" fmla="*/ 9 w 51"/>
                <a:gd name="T15" fmla="*/ 36 h 110"/>
                <a:gd name="T16" fmla="*/ 11 w 51"/>
                <a:gd name="T17" fmla="*/ 32 h 110"/>
                <a:gd name="T18" fmla="*/ 12 w 51"/>
                <a:gd name="T19" fmla="*/ 30 h 110"/>
                <a:gd name="T20" fmla="*/ 13 w 51"/>
                <a:gd name="T21" fmla="*/ 26 h 110"/>
                <a:gd name="T22" fmla="*/ 14 w 51"/>
                <a:gd name="T23" fmla="*/ 24 h 110"/>
                <a:gd name="T24" fmla="*/ 17 w 51"/>
                <a:gd name="T25" fmla="*/ 21 h 110"/>
                <a:gd name="T26" fmla="*/ 18 w 51"/>
                <a:gd name="T27" fmla="*/ 19 h 110"/>
                <a:gd name="T28" fmla="*/ 20 w 51"/>
                <a:gd name="T29" fmla="*/ 16 h 110"/>
                <a:gd name="T30" fmla="*/ 22 w 51"/>
                <a:gd name="T31" fmla="*/ 13 h 110"/>
                <a:gd name="T32" fmla="*/ 24 w 51"/>
                <a:gd name="T33" fmla="*/ 10 h 110"/>
                <a:gd name="T34" fmla="*/ 27 w 51"/>
                <a:gd name="T35" fmla="*/ 9 h 110"/>
                <a:gd name="T36" fmla="*/ 28 w 51"/>
                <a:gd name="T37" fmla="*/ 8 h 110"/>
                <a:gd name="T38" fmla="*/ 33 w 51"/>
                <a:gd name="T39" fmla="*/ 6 h 110"/>
                <a:gd name="T40" fmla="*/ 33 w 51"/>
                <a:gd name="T41" fmla="*/ 3 h 110"/>
                <a:gd name="T42" fmla="*/ 37 w 51"/>
                <a:gd name="T43" fmla="*/ 0 h 110"/>
                <a:gd name="T44" fmla="*/ 38 w 51"/>
                <a:gd name="T45" fmla="*/ 2 h 110"/>
                <a:gd name="T46" fmla="*/ 40 w 51"/>
                <a:gd name="T47" fmla="*/ 4 h 110"/>
                <a:gd name="T48" fmla="*/ 43 w 51"/>
                <a:gd name="T49" fmla="*/ 5 h 110"/>
                <a:gd name="T50" fmla="*/ 46 w 51"/>
                <a:gd name="T51" fmla="*/ 5 h 110"/>
                <a:gd name="T52" fmla="*/ 49 w 51"/>
                <a:gd name="T53" fmla="*/ 8 h 110"/>
                <a:gd name="T54" fmla="*/ 48 w 51"/>
                <a:gd name="T55" fmla="*/ 9 h 110"/>
                <a:gd name="T56" fmla="*/ 46 w 51"/>
                <a:gd name="T57" fmla="*/ 12 h 110"/>
                <a:gd name="T58" fmla="*/ 45 w 51"/>
                <a:gd name="T59" fmla="*/ 15 h 110"/>
                <a:gd name="T60" fmla="*/ 46 w 51"/>
                <a:gd name="T61" fmla="*/ 20 h 110"/>
                <a:gd name="T62" fmla="*/ 49 w 51"/>
                <a:gd name="T63" fmla="*/ 23 h 110"/>
                <a:gd name="T64" fmla="*/ 46 w 51"/>
                <a:gd name="T65" fmla="*/ 25 h 110"/>
                <a:gd name="T66" fmla="*/ 46 w 51"/>
                <a:gd name="T67" fmla="*/ 28 h 110"/>
                <a:gd name="T68" fmla="*/ 45 w 51"/>
                <a:gd name="T69" fmla="*/ 30 h 110"/>
                <a:gd name="T70" fmla="*/ 43 w 51"/>
                <a:gd name="T71" fmla="*/ 35 h 110"/>
                <a:gd name="T72" fmla="*/ 42 w 51"/>
                <a:gd name="T73" fmla="*/ 39 h 110"/>
                <a:gd name="T74" fmla="*/ 43 w 51"/>
                <a:gd name="T75" fmla="*/ 44 h 110"/>
                <a:gd name="T76" fmla="*/ 40 w 51"/>
                <a:gd name="T77" fmla="*/ 51 h 110"/>
                <a:gd name="T78" fmla="*/ 40 w 51"/>
                <a:gd name="T79" fmla="*/ 55 h 110"/>
                <a:gd name="T80" fmla="*/ 40 w 51"/>
                <a:gd name="T81" fmla="*/ 59 h 110"/>
                <a:gd name="T82" fmla="*/ 40 w 51"/>
                <a:gd name="T83" fmla="*/ 61 h 110"/>
                <a:gd name="T84" fmla="*/ 40 w 51"/>
                <a:gd name="T85" fmla="*/ 67 h 110"/>
                <a:gd name="T86" fmla="*/ 40 w 51"/>
                <a:gd name="T87" fmla="*/ 69 h 110"/>
                <a:gd name="T88" fmla="*/ 37 w 51"/>
                <a:gd name="T89" fmla="*/ 73 h 110"/>
                <a:gd name="T90" fmla="*/ 37 w 51"/>
                <a:gd name="T91" fmla="*/ 75 h 110"/>
                <a:gd name="T92" fmla="*/ 35 w 51"/>
                <a:gd name="T93" fmla="*/ 79 h 110"/>
                <a:gd name="T94" fmla="*/ 35 w 51"/>
                <a:gd name="T95" fmla="*/ 80 h 110"/>
                <a:gd name="T96" fmla="*/ 33 w 51"/>
                <a:gd name="T97" fmla="*/ 83 h 110"/>
                <a:gd name="T98" fmla="*/ 30 w 51"/>
                <a:gd name="T99" fmla="*/ 85 h 110"/>
                <a:gd name="T100" fmla="*/ 28 w 51"/>
                <a:gd name="T101" fmla="*/ 91 h 110"/>
                <a:gd name="T102" fmla="*/ 27 w 51"/>
                <a:gd name="T103" fmla="*/ 96 h 110"/>
                <a:gd name="T104" fmla="*/ 27 w 51"/>
                <a:gd name="T105" fmla="*/ 98 h 110"/>
                <a:gd name="T106" fmla="*/ 27 w 51"/>
                <a:gd name="T107" fmla="*/ 109 h 110"/>
                <a:gd name="T108" fmla="*/ 24 w 51"/>
                <a:gd name="T109" fmla="*/ 108 h 110"/>
                <a:gd name="T110" fmla="*/ 23 w 51"/>
                <a:gd name="T111" fmla="*/ 105 h 110"/>
                <a:gd name="T112" fmla="*/ 20 w 51"/>
                <a:gd name="T113" fmla="*/ 99 h 110"/>
                <a:gd name="T114" fmla="*/ 16 w 51"/>
                <a:gd name="T115" fmla="*/ 94 h 110"/>
                <a:gd name="T116" fmla="*/ 12 w 51"/>
                <a:gd name="T117" fmla="*/ 91 h 110"/>
                <a:gd name="T118" fmla="*/ 9 w 51"/>
                <a:gd name="T119" fmla="*/ 90 h 110"/>
                <a:gd name="T120" fmla="*/ 7 w 51"/>
                <a:gd name="T121" fmla="*/ 88 h 110"/>
                <a:gd name="T122" fmla="*/ 4 w 51"/>
                <a:gd name="T123" fmla="*/ 82 h 110"/>
                <a:gd name="T124" fmla="*/ 3 w 51"/>
                <a:gd name="T125" fmla="*/ 79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110"/>
                <a:gd name="T191" fmla="*/ 51 w 51"/>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110">
                  <a:moveTo>
                    <a:pt x="0" y="60"/>
                  </a:moveTo>
                  <a:lnTo>
                    <a:pt x="0" y="58"/>
                  </a:lnTo>
                  <a:lnTo>
                    <a:pt x="0" y="56"/>
                  </a:lnTo>
                  <a:lnTo>
                    <a:pt x="1" y="55"/>
                  </a:lnTo>
                  <a:lnTo>
                    <a:pt x="1" y="53"/>
                  </a:lnTo>
                  <a:lnTo>
                    <a:pt x="3" y="52"/>
                  </a:lnTo>
                  <a:lnTo>
                    <a:pt x="3" y="51"/>
                  </a:lnTo>
                  <a:lnTo>
                    <a:pt x="4" y="51"/>
                  </a:lnTo>
                  <a:lnTo>
                    <a:pt x="3" y="50"/>
                  </a:lnTo>
                  <a:lnTo>
                    <a:pt x="6" y="45"/>
                  </a:lnTo>
                  <a:lnTo>
                    <a:pt x="6" y="44"/>
                  </a:lnTo>
                  <a:lnTo>
                    <a:pt x="6" y="41"/>
                  </a:lnTo>
                  <a:lnTo>
                    <a:pt x="7" y="39"/>
                  </a:lnTo>
                  <a:lnTo>
                    <a:pt x="9" y="39"/>
                  </a:lnTo>
                  <a:lnTo>
                    <a:pt x="9" y="36"/>
                  </a:lnTo>
                  <a:lnTo>
                    <a:pt x="11" y="34"/>
                  </a:lnTo>
                  <a:lnTo>
                    <a:pt x="11" y="32"/>
                  </a:lnTo>
                  <a:lnTo>
                    <a:pt x="12" y="31"/>
                  </a:lnTo>
                  <a:lnTo>
                    <a:pt x="12" y="30"/>
                  </a:lnTo>
                  <a:lnTo>
                    <a:pt x="13" y="29"/>
                  </a:lnTo>
                  <a:lnTo>
                    <a:pt x="13" y="26"/>
                  </a:lnTo>
                  <a:lnTo>
                    <a:pt x="13" y="24"/>
                  </a:lnTo>
                  <a:lnTo>
                    <a:pt x="14" y="24"/>
                  </a:lnTo>
                  <a:lnTo>
                    <a:pt x="16" y="23"/>
                  </a:lnTo>
                  <a:lnTo>
                    <a:pt x="17" y="21"/>
                  </a:lnTo>
                  <a:lnTo>
                    <a:pt x="18" y="21"/>
                  </a:lnTo>
                  <a:lnTo>
                    <a:pt x="18" y="19"/>
                  </a:lnTo>
                  <a:lnTo>
                    <a:pt x="18" y="17"/>
                  </a:lnTo>
                  <a:lnTo>
                    <a:pt x="20" y="16"/>
                  </a:lnTo>
                  <a:lnTo>
                    <a:pt x="21" y="14"/>
                  </a:lnTo>
                  <a:lnTo>
                    <a:pt x="22" y="13"/>
                  </a:lnTo>
                  <a:lnTo>
                    <a:pt x="22" y="12"/>
                  </a:lnTo>
                  <a:lnTo>
                    <a:pt x="24" y="10"/>
                  </a:lnTo>
                  <a:lnTo>
                    <a:pt x="25" y="9"/>
                  </a:lnTo>
                  <a:lnTo>
                    <a:pt x="27" y="9"/>
                  </a:lnTo>
                  <a:lnTo>
                    <a:pt x="27" y="8"/>
                  </a:lnTo>
                  <a:lnTo>
                    <a:pt x="28" y="8"/>
                  </a:lnTo>
                  <a:lnTo>
                    <a:pt x="31" y="6"/>
                  </a:lnTo>
                  <a:lnTo>
                    <a:pt x="33" y="6"/>
                  </a:lnTo>
                  <a:lnTo>
                    <a:pt x="32" y="5"/>
                  </a:lnTo>
                  <a:lnTo>
                    <a:pt x="33" y="3"/>
                  </a:lnTo>
                  <a:lnTo>
                    <a:pt x="35" y="1"/>
                  </a:lnTo>
                  <a:lnTo>
                    <a:pt x="37" y="0"/>
                  </a:lnTo>
                  <a:lnTo>
                    <a:pt x="37" y="2"/>
                  </a:lnTo>
                  <a:lnTo>
                    <a:pt x="38" y="2"/>
                  </a:lnTo>
                  <a:lnTo>
                    <a:pt x="40" y="3"/>
                  </a:lnTo>
                  <a:lnTo>
                    <a:pt x="40" y="4"/>
                  </a:lnTo>
                  <a:lnTo>
                    <a:pt x="43" y="5"/>
                  </a:lnTo>
                  <a:lnTo>
                    <a:pt x="46" y="5"/>
                  </a:lnTo>
                  <a:lnTo>
                    <a:pt x="46" y="7"/>
                  </a:lnTo>
                  <a:lnTo>
                    <a:pt x="49" y="8"/>
                  </a:lnTo>
                  <a:lnTo>
                    <a:pt x="50" y="9"/>
                  </a:lnTo>
                  <a:lnTo>
                    <a:pt x="48" y="9"/>
                  </a:lnTo>
                  <a:lnTo>
                    <a:pt x="46" y="12"/>
                  </a:lnTo>
                  <a:lnTo>
                    <a:pt x="46" y="13"/>
                  </a:lnTo>
                  <a:lnTo>
                    <a:pt x="45" y="15"/>
                  </a:lnTo>
                  <a:lnTo>
                    <a:pt x="45" y="18"/>
                  </a:lnTo>
                  <a:lnTo>
                    <a:pt x="46" y="20"/>
                  </a:lnTo>
                  <a:lnTo>
                    <a:pt x="48" y="21"/>
                  </a:lnTo>
                  <a:lnTo>
                    <a:pt x="49" y="23"/>
                  </a:lnTo>
                  <a:lnTo>
                    <a:pt x="46" y="24"/>
                  </a:lnTo>
                  <a:lnTo>
                    <a:pt x="46" y="25"/>
                  </a:lnTo>
                  <a:lnTo>
                    <a:pt x="46" y="26"/>
                  </a:lnTo>
                  <a:lnTo>
                    <a:pt x="46" y="28"/>
                  </a:lnTo>
                  <a:lnTo>
                    <a:pt x="46" y="30"/>
                  </a:lnTo>
                  <a:lnTo>
                    <a:pt x="45" y="30"/>
                  </a:lnTo>
                  <a:lnTo>
                    <a:pt x="43" y="34"/>
                  </a:lnTo>
                  <a:lnTo>
                    <a:pt x="43" y="35"/>
                  </a:lnTo>
                  <a:lnTo>
                    <a:pt x="43" y="36"/>
                  </a:lnTo>
                  <a:lnTo>
                    <a:pt x="42" y="39"/>
                  </a:lnTo>
                  <a:lnTo>
                    <a:pt x="43" y="40"/>
                  </a:lnTo>
                  <a:lnTo>
                    <a:pt x="43" y="44"/>
                  </a:lnTo>
                  <a:lnTo>
                    <a:pt x="42" y="48"/>
                  </a:lnTo>
                  <a:lnTo>
                    <a:pt x="40" y="51"/>
                  </a:lnTo>
                  <a:lnTo>
                    <a:pt x="40" y="52"/>
                  </a:lnTo>
                  <a:lnTo>
                    <a:pt x="40" y="55"/>
                  </a:lnTo>
                  <a:lnTo>
                    <a:pt x="40" y="58"/>
                  </a:lnTo>
                  <a:lnTo>
                    <a:pt x="40" y="59"/>
                  </a:lnTo>
                  <a:lnTo>
                    <a:pt x="40" y="60"/>
                  </a:lnTo>
                  <a:lnTo>
                    <a:pt x="40" y="61"/>
                  </a:lnTo>
                  <a:lnTo>
                    <a:pt x="40" y="63"/>
                  </a:lnTo>
                  <a:lnTo>
                    <a:pt x="40" y="67"/>
                  </a:lnTo>
                  <a:lnTo>
                    <a:pt x="38" y="67"/>
                  </a:lnTo>
                  <a:lnTo>
                    <a:pt x="40" y="69"/>
                  </a:lnTo>
                  <a:lnTo>
                    <a:pt x="38" y="71"/>
                  </a:lnTo>
                  <a:lnTo>
                    <a:pt x="37" y="73"/>
                  </a:lnTo>
                  <a:lnTo>
                    <a:pt x="37" y="74"/>
                  </a:lnTo>
                  <a:lnTo>
                    <a:pt x="37" y="75"/>
                  </a:lnTo>
                  <a:lnTo>
                    <a:pt x="36" y="77"/>
                  </a:lnTo>
                  <a:lnTo>
                    <a:pt x="35" y="79"/>
                  </a:lnTo>
                  <a:lnTo>
                    <a:pt x="35" y="80"/>
                  </a:lnTo>
                  <a:lnTo>
                    <a:pt x="34" y="82"/>
                  </a:lnTo>
                  <a:lnTo>
                    <a:pt x="33" y="83"/>
                  </a:lnTo>
                  <a:lnTo>
                    <a:pt x="31" y="84"/>
                  </a:lnTo>
                  <a:lnTo>
                    <a:pt x="30" y="85"/>
                  </a:lnTo>
                  <a:lnTo>
                    <a:pt x="29" y="88"/>
                  </a:lnTo>
                  <a:lnTo>
                    <a:pt x="28" y="91"/>
                  </a:lnTo>
                  <a:lnTo>
                    <a:pt x="27" y="94"/>
                  </a:lnTo>
                  <a:lnTo>
                    <a:pt x="27" y="96"/>
                  </a:lnTo>
                  <a:lnTo>
                    <a:pt x="27" y="97"/>
                  </a:lnTo>
                  <a:lnTo>
                    <a:pt x="27" y="98"/>
                  </a:lnTo>
                  <a:lnTo>
                    <a:pt x="29" y="105"/>
                  </a:lnTo>
                  <a:lnTo>
                    <a:pt x="27" y="109"/>
                  </a:lnTo>
                  <a:lnTo>
                    <a:pt x="26" y="108"/>
                  </a:lnTo>
                  <a:lnTo>
                    <a:pt x="24" y="108"/>
                  </a:lnTo>
                  <a:lnTo>
                    <a:pt x="22" y="106"/>
                  </a:lnTo>
                  <a:lnTo>
                    <a:pt x="23" y="105"/>
                  </a:lnTo>
                  <a:lnTo>
                    <a:pt x="22" y="100"/>
                  </a:lnTo>
                  <a:lnTo>
                    <a:pt x="20" y="99"/>
                  </a:lnTo>
                  <a:lnTo>
                    <a:pt x="18" y="95"/>
                  </a:lnTo>
                  <a:lnTo>
                    <a:pt x="16" y="94"/>
                  </a:lnTo>
                  <a:lnTo>
                    <a:pt x="13" y="94"/>
                  </a:lnTo>
                  <a:lnTo>
                    <a:pt x="12" y="91"/>
                  </a:lnTo>
                  <a:lnTo>
                    <a:pt x="11" y="91"/>
                  </a:lnTo>
                  <a:lnTo>
                    <a:pt x="9" y="90"/>
                  </a:lnTo>
                  <a:lnTo>
                    <a:pt x="7" y="90"/>
                  </a:lnTo>
                  <a:lnTo>
                    <a:pt x="7" y="88"/>
                  </a:lnTo>
                  <a:lnTo>
                    <a:pt x="6" y="85"/>
                  </a:lnTo>
                  <a:lnTo>
                    <a:pt x="4" y="82"/>
                  </a:lnTo>
                  <a:lnTo>
                    <a:pt x="4" y="81"/>
                  </a:lnTo>
                  <a:lnTo>
                    <a:pt x="3" y="79"/>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70" name="Freeform 245">
              <a:extLst>
                <a:ext uri="{FF2B5EF4-FFF2-40B4-BE49-F238E27FC236}">
                  <a16:creationId xmlns:a16="http://schemas.microsoft.com/office/drawing/2014/main" id="{CE181755-2E40-4443-A60D-5488DFBBCD02}"/>
                </a:ext>
              </a:extLst>
            </p:cNvPr>
            <p:cNvSpPr>
              <a:spLocks/>
            </p:cNvSpPr>
            <p:nvPr/>
          </p:nvSpPr>
          <p:spPr bwMode="auto">
            <a:xfrm>
              <a:off x="3362" y="2434"/>
              <a:ext cx="17" cy="19"/>
            </a:xfrm>
            <a:custGeom>
              <a:avLst/>
              <a:gdLst>
                <a:gd name="T0" fmla="*/ 16 w 17"/>
                <a:gd name="T1" fmla="*/ 18 h 19"/>
                <a:gd name="T2" fmla="*/ 0 w 17"/>
                <a:gd name="T3" fmla="*/ 14 h 19"/>
                <a:gd name="T4" fmla="*/ 0 w 17"/>
                <a:gd name="T5" fmla="*/ 14 h 19"/>
                <a:gd name="T6" fmla="*/ 0 w 17"/>
                <a:gd name="T7" fmla="*/ 13 h 19"/>
                <a:gd name="T8" fmla="*/ 0 w 17"/>
                <a:gd name="T9" fmla="*/ 12 h 19"/>
                <a:gd name="T10" fmla="*/ 0 w 17"/>
                <a:gd name="T11" fmla="*/ 9 h 19"/>
                <a:gd name="T12" fmla="*/ 8 w 17"/>
                <a:gd name="T13" fmla="*/ 8 h 19"/>
                <a:gd name="T14" fmla="*/ 0 w 17"/>
                <a:gd name="T15" fmla="*/ 7 h 19"/>
                <a:gd name="T16" fmla="*/ 0 w 17"/>
                <a:gd name="T17" fmla="*/ 6 h 19"/>
                <a:gd name="T18" fmla="*/ 8 w 17"/>
                <a:gd name="T19" fmla="*/ 5 h 19"/>
                <a:gd name="T20" fmla="*/ 8 w 17"/>
                <a:gd name="T21" fmla="*/ 3 h 19"/>
                <a:gd name="T22" fmla="*/ 8 w 17"/>
                <a:gd name="T23" fmla="*/ 2 h 19"/>
                <a:gd name="T24" fmla="*/ 0 w 17"/>
                <a:gd name="T25" fmla="*/ 1 h 19"/>
                <a:gd name="T26" fmla="*/ 0 w 17"/>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9"/>
                <a:gd name="T44" fmla="*/ 17 w 17"/>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9">
                  <a:moveTo>
                    <a:pt x="16" y="18"/>
                  </a:moveTo>
                  <a:lnTo>
                    <a:pt x="0" y="14"/>
                  </a:lnTo>
                  <a:lnTo>
                    <a:pt x="0" y="13"/>
                  </a:lnTo>
                  <a:lnTo>
                    <a:pt x="0" y="12"/>
                  </a:lnTo>
                  <a:lnTo>
                    <a:pt x="0" y="9"/>
                  </a:lnTo>
                  <a:lnTo>
                    <a:pt x="8" y="8"/>
                  </a:lnTo>
                  <a:lnTo>
                    <a:pt x="0" y="7"/>
                  </a:lnTo>
                  <a:lnTo>
                    <a:pt x="0" y="6"/>
                  </a:lnTo>
                  <a:lnTo>
                    <a:pt x="8" y="5"/>
                  </a:lnTo>
                  <a:lnTo>
                    <a:pt x="8" y="3"/>
                  </a:lnTo>
                  <a:lnTo>
                    <a:pt x="8" y="2"/>
                  </a:lnTo>
                  <a:lnTo>
                    <a:pt x="0" y="1"/>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71" name="Freeform 246">
              <a:extLst>
                <a:ext uri="{FF2B5EF4-FFF2-40B4-BE49-F238E27FC236}">
                  <a16:creationId xmlns:a16="http://schemas.microsoft.com/office/drawing/2014/main" id="{AA4DAEBC-3C7E-423E-9A35-ACD859FE1AA6}"/>
                </a:ext>
              </a:extLst>
            </p:cNvPr>
            <p:cNvSpPr>
              <a:spLocks/>
            </p:cNvSpPr>
            <p:nvPr/>
          </p:nvSpPr>
          <p:spPr bwMode="auto">
            <a:xfrm>
              <a:off x="3343" y="2431"/>
              <a:ext cx="17" cy="17"/>
            </a:xfrm>
            <a:custGeom>
              <a:avLst/>
              <a:gdLst>
                <a:gd name="T0" fmla="*/ 0 w 17"/>
                <a:gd name="T1" fmla="*/ 0 h 17"/>
                <a:gd name="T2" fmla="*/ 2 w 17"/>
                <a:gd name="T3" fmla="*/ 0 h 17"/>
                <a:gd name="T4" fmla="*/ 6 w 17"/>
                <a:gd name="T5" fmla="*/ 0 h 17"/>
                <a:gd name="T6" fmla="*/ 6 w 17"/>
                <a:gd name="T7" fmla="*/ 2 h 17"/>
                <a:gd name="T8" fmla="*/ 6 w 17"/>
                <a:gd name="T9" fmla="*/ 5 h 17"/>
                <a:gd name="T10" fmla="*/ 11 w 17"/>
                <a:gd name="T11" fmla="*/ 5 h 17"/>
                <a:gd name="T12" fmla="*/ 16 w 17"/>
                <a:gd name="T13" fmla="*/ 8 h 17"/>
                <a:gd name="T14" fmla="*/ 11 w 17"/>
                <a:gd name="T15" fmla="*/ 8 h 17"/>
                <a:gd name="T16" fmla="*/ 9 w 17"/>
                <a:gd name="T17" fmla="*/ 10 h 17"/>
                <a:gd name="T18" fmla="*/ 6 w 17"/>
                <a:gd name="T19" fmla="*/ 13 h 17"/>
                <a:gd name="T20" fmla="*/ 6 w 17"/>
                <a:gd name="T21" fmla="*/ 16 h 17"/>
                <a:gd name="T22" fmla="*/ 2 w 17"/>
                <a:gd name="T23" fmla="*/ 13 h 17"/>
                <a:gd name="T24" fmla="*/ 0 w 17"/>
                <a:gd name="T25" fmla="*/ 13 h 17"/>
                <a:gd name="T26" fmla="*/ 0 w 17"/>
                <a:gd name="T27" fmla="*/ 10 h 17"/>
                <a:gd name="T28" fmla="*/ 2 w 17"/>
                <a:gd name="T29" fmla="*/ 8 h 17"/>
                <a:gd name="T30" fmla="*/ 2 w 17"/>
                <a:gd name="T31" fmla="*/ 5 h 17"/>
                <a:gd name="T32" fmla="*/ 2 w 17"/>
                <a:gd name="T33" fmla="*/ 2 h 17"/>
                <a:gd name="T34" fmla="*/ 0 w 17"/>
                <a:gd name="T35" fmla="*/ 2 h 17"/>
                <a:gd name="T36" fmla="*/ 0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0" y="0"/>
                  </a:moveTo>
                  <a:lnTo>
                    <a:pt x="2" y="0"/>
                  </a:lnTo>
                  <a:lnTo>
                    <a:pt x="6" y="0"/>
                  </a:lnTo>
                  <a:lnTo>
                    <a:pt x="6" y="2"/>
                  </a:lnTo>
                  <a:lnTo>
                    <a:pt x="6" y="5"/>
                  </a:lnTo>
                  <a:lnTo>
                    <a:pt x="11" y="5"/>
                  </a:lnTo>
                  <a:lnTo>
                    <a:pt x="16" y="8"/>
                  </a:lnTo>
                  <a:lnTo>
                    <a:pt x="11" y="8"/>
                  </a:lnTo>
                  <a:lnTo>
                    <a:pt x="9" y="10"/>
                  </a:lnTo>
                  <a:lnTo>
                    <a:pt x="6" y="13"/>
                  </a:lnTo>
                  <a:lnTo>
                    <a:pt x="6" y="16"/>
                  </a:lnTo>
                  <a:lnTo>
                    <a:pt x="2" y="13"/>
                  </a:lnTo>
                  <a:lnTo>
                    <a:pt x="0" y="13"/>
                  </a:lnTo>
                  <a:lnTo>
                    <a:pt x="0" y="10"/>
                  </a:lnTo>
                  <a:lnTo>
                    <a:pt x="2" y="8"/>
                  </a:lnTo>
                  <a:lnTo>
                    <a:pt x="2" y="5"/>
                  </a:lnTo>
                  <a:lnTo>
                    <a:pt x="2" y="2"/>
                  </a:lnTo>
                  <a:lnTo>
                    <a:pt x="0" y="2"/>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72" name="Freeform 247">
              <a:extLst>
                <a:ext uri="{FF2B5EF4-FFF2-40B4-BE49-F238E27FC236}">
                  <a16:creationId xmlns:a16="http://schemas.microsoft.com/office/drawing/2014/main" id="{50896EDC-293F-49D9-8C4B-EE1DA1759F06}"/>
                </a:ext>
              </a:extLst>
            </p:cNvPr>
            <p:cNvSpPr>
              <a:spLocks/>
            </p:cNvSpPr>
            <p:nvPr/>
          </p:nvSpPr>
          <p:spPr bwMode="auto">
            <a:xfrm>
              <a:off x="3342" y="2432"/>
              <a:ext cx="17" cy="17"/>
            </a:xfrm>
            <a:custGeom>
              <a:avLst/>
              <a:gdLst>
                <a:gd name="T0" fmla="*/ 0 w 17"/>
                <a:gd name="T1" fmla="*/ 16 h 17"/>
                <a:gd name="T2" fmla="*/ 0 w 17"/>
                <a:gd name="T3" fmla="*/ 10 h 17"/>
                <a:gd name="T4" fmla="*/ 0 w 17"/>
                <a:gd name="T5" fmla="*/ 10 h 17"/>
                <a:gd name="T6" fmla="*/ 0 w 17"/>
                <a:gd name="T7" fmla="*/ 5 h 17"/>
                <a:gd name="T8" fmla="*/ 0 w 17"/>
                <a:gd name="T9" fmla="*/ 0 h 17"/>
                <a:gd name="T10" fmla="*/ 16 w 17"/>
                <a:gd name="T11" fmla="*/ 0 h 17"/>
                <a:gd name="T12" fmla="*/ 0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5"/>
                  </a:lnTo>
                  <a:lnTo>
                    <a:pt x="0" y="0"/>
                  </a:lnTo>
                  <a:lnTo>
                    <a:pt x="16" y="0"/>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73" name="Freeform 248">
              <a:extLst>
                <a:ext uri="{FF2B5EF4-FFF2-40B4-BE49-F238E27FC236}">
                  <a16:creationId xmlns:a16="http://schemas.microsoft.com/office/drawing/2014/main" id="{272D49E7-DD41-4B4B-8023-CCCD67831525}"/>
                </a:ext>
              </a:extLst>
            </p:cNvPr>
            <p:cNvSpPr>
              <a:spLocks/>
            </p:cNvSpPr>
            <p:nvPr/>
          </p:nvSpPr>
          <p:spPr bwMode="auto">
            <a:xfrm>
              <a:off x="3191" y="2086"/>
              <a:ext cx="132" cy="169"/>
            </a:xfrm>
            <a:custGeom>
              <a:avLst/>
              <a:gdLst>
                <a:gd name="T0" fmla="*/ 31 w 132"/>
                <a:gd name="T1" fmla="*/ 124 h 169"/>
                <a:gd name="T2" fmla="*/ 31 w 132"/>
                <a:gd name="T3" fmla="*/ 116 h 169"/>
                <a:gd name="T4" fmla="*/ 24 w 132"/>
                <a:gd name="T5" fmla="*/ 114 h 169"/>
                <a:gd name="T6" fmla="*/ 16 w 132"/>
                <a:gd name="T7" fmla="*/ 110 h 169"/>
                <a:gd name="T8" fmla="*/ 23 w 132"/>
                <a:gd name="T9" fmla="*/ 95 h 169"/>
                <a:gd name="T10" fmla="*/ 29 w 132"/>
                <a:gd name="T11" fmla="*/ 88 h 169"/>
                <a:gd name="T12" fmla="*/ 28 w 132"/>
                <a:gd name="T13" fmla="*/ 73 h 169"/>
                <a:gd name="T14" fmla="*/ 23 w 132"/>
                <a:gd name="T15" fmla="*/ 73 h 169"/>
                <a:gd name="T16" fmla="*/ 11 w 132"/>
                <a:gd name="T17" fmla="*/ 69 h 169"/>
                <a:gd name="T18" fmla="*/ 4 w 132"/>
                <a:gd name="T19" fmla="*/ 59 h 169"/>
                <a:gd name="T20" fmla="*/ 1 w 132"/>
                <a:gd name="T21" fmla="*/ 52 h 169"/>
                <a:gd name="T22" fmla="*/ 10 w 132"/>
                <a:gd name="T23" fmla="*/ 52 h 169"/>
                <a:gd name="T24" fmla="*/ 15 w 132"/>
                <a:gd name="T25" fmla="*/ 38 h 169"/>
                <a:gd name="T26" fmla="*/ 18 w 132"/>
                <a:gd name="T27" fmla="*/ 27 h 169"/>
                <a:gd name="T28" fmla="*/ 25 w 132"/>
                <a:gd name="T29" fmla="*/ 22 h 169"/>
                <a:gd name="T30" fmla="*/ 31 w 132"/>
                <a:gd name="T31" fmla="*/ 31 h 169"/>
                <a:gd name="T32" fmla="*/ 42 w 132"/>
                <a:gd name="T33" fmla="*/ 24 h 169"/>
                <a:gd name="T34" fmla="*/ 40 w 132"/>
                <a:gd name="T35" fmla="*/ 12 h 169"/>
                <a:gd name="T36" fmla="*/ 34 w 132"/>
                <a:gd name="T37" fmla="*/ 11 h 169"/>
                <a:gd name="T38" fmla="*/ 37 w 132"/>
                <a:gd name="T39" fmla="*/ 1 h 169"/>
                <a:gd name="T40" fmla="*/ 50 w 132"/>
                <a:gd name="T41" fmla="*/ 8 h 169"/>
                <a:gd name="T42" fmla="*/ 61 w 132"/>
                <a:gd name="T43" fmla="*/ 17 h 169"/>
                <a:gd name="T44" fmla="*/ 71 w 132"/>
                <a:gd name="T45" fmla="*/ 23 h 169"/>
                <a:gd name="T46" fmla="*/ 83 w 132"/>
                <a:gd name="T47" fmla="*/ 27 h 169"/>
                <a:gd name="T48" fmla="*/ 80 w 132"/>
                <a:gd name="T49" fmla="*/ 39 h 169"/>
                <a:gd name="T50" fmla="*/ 84 w 132"/>
                <a:gd name="T51" fmla="*/ 45 h 169"/>
                <a:gd name="T52" fmla="*/ 84 w 132"/>
                <a:gd name="T53" fmla="*/ 52 h 169"/>
                <a:gd name="T54" fmla="*/ 84 w 132"/>
                <a:gd name="T55" fmla="*/ 54 h 169"/>
                <a:gd name="T56" fmla="*/ 87 w 132"/>
                <a:gd name="T57" fmla="*/ 57 h 169"/>
                <a:gd name="T58" fmla="*/ 99 w 132"/>
                <a:gd name="T59" fmla="*/ 58 h 169"/>
                <a:gd name="T60" fmla="*/ 104 w 132"/>
                <a:gd name="T61" fmla="*/ 51 h 169"/>
                <a:gd name="T62" fmla="*/ 112 w 132"/>
                <a:gd name="T63" fmla="*/ 55 h 169"/>
                <a:gd name="T64" fmla="*/ 115 w 132"/>
                <a:gd name="T65" fmla="*/ 62 h 169"/>
                <a:gd name="T66" fmla="*/ 101 w 132"/>
                <a:gd name="T67" fmla="*/ 63 h 169"/>
                <a:gd name="T68" fmla="*/ 101 w 132"/>
                <a:gd name="T69" fmla="*/ 74 h 169"/>
                <a:gd name="T70" fmla="*/ 94 w 132"/>
                <a:gd name="T71" fmla="*/ 80 h 169"/>
                <a:gd name="T72" fmla="*/ 99 w 132"/>
                <a:gd name="T73" fmla="*/ 88 h 169"/>
                <a:gd name="T74" fmla="*/ 107 w 132"/>
                <a:gd name="T75" fmla="*/ 95 h 169"/>
                <a:gd name="T76" fmla="*/ 105 w 132"/>
                <a:gd name="T77" fmla="*/ 105 h 169"/>
                <a:gd name="T78" fmla="*/ 118 w 132"/>
                <a:gd name="T79" fmla="*/ 103 h 169"/>
                <a:gd name="T80" fmla="*/ 127 w 132"/>
                <a:gd name="T81" fmla="*/ 107 h 169"/>
                <a:gd name="T82" fmla="*/ 125 w 132"/>
                <a:gd name="T83" fmla="*/ 123 h 169"/>
                <a:gd name="T84" fmla="*/ 126 w 132"/>
                <a:gd name="T85" fmla="*/ 134 h 169"/>
                <a:gd name="T86" fmla="*/ 113 w 132"/>
                <a:gd name="T87" fmla="*/ 137 h 169"/>
                <a:gd name="T88" fmla="*/ 113 w 132"/>
                <a:gd name="T89" fmla="*/ 147 h 169"/>
                <a:gd name="T90" fmla="*/ 107 w 132"/>
                <a:gd name="T91" fmla="*/ 160 h 169"/>
                <a:gd name="T92" fmla="*/ 98 w 132"/>
                <a:gd name="T93" fmla="*/ 167 h 169"/>
                <a:gd name="T94" fmla="*/ 85 w 132"/>
                <a:gd name="T95" fmla="*/ 164 h 169"/>
                <a:gd name="T96" fmla="*/ 73 w 132"/>
                <a:gd name="T97" fmla="*/ 156 h 169"/>
                <a:gd name="T98" fmla="*/ 66 w 132"/>
                <a:gd name="T99" fmla="*/ 159 h 169"/>
                <a:gd name="T100" fmla="*/ 54 w 132"/>
                <a:gd name="T101" fmla="*/ 164 h 169"/>
                <a:gd name="T102" fmla="*/ 57 w 132"/>
                <a:gd name="T103" fmla="*/ 151 h 169"/>
                <a:gd name="T104" fmla="*/ 48 w 132"/>
                <a:gd name="T105" fmla="*/ 155 h 169"/>
                <a:gd name="T106" fmla="*/ 39 w 132"/>
                <a:gd name="T107" fmla="*/ 159 h 169"/>
                <a:gd name="T108" fmla="*/ 36 w 132"/>
                <a:gd name="T109" fmla="*/ 146 h 169"/>
                <a:gd name="T110" fmla="*/ 34 w 132"/>
                <a:gd name="T111" fmla="*/ 138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
                <a:gd name="T169" fmla="*/ 0 h 169"/>
                <a:gd name="T170" fmla="*/ 132 w 132"/>
                <a:gd name="T171" fmla="*/ 169 h 1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 h="169">
                  <a:moveTo>
                    <a:pt x="28" y="131"/>
                  </a:moveTo>
                  <a:lnTo>
                    <a:pt x="28" y="130"/>
                  </a:lnTo>
                  <a:lnTo>
                    <a:pt x="28" y="129"/>
                  </a:lnTo>
                  <a:lnTo>
                    <a:pt x="29" y="128"/>
                  </a:lnTo>
                  <a:lnTo>
                    <a:pt x="31" y="126"/>
                  </a:lnTo>
                  <a:lnTo>
                    <a:pt x="31" y="124"/>
                  </a:lnTo>
                  <a:lnTo>
                    <a:pt x="34" y="122"/>
                  </a:lnTo>
                  <a:lnTo>
                    <a:pt x="34" y="120"/>
                  </a:lnTo>
                  <a:lnTo>
                    <a:pt x="34" y="118"/>
                  </a:lnTo>
                  <a:lnTo>
                    <a:pt x="31" y="118"/>
                  </a:lnTo>
                  <a:lnTo>
                    <a:pt x="31" y="116"/>
                  </a:lnTo>
                  <a:lnTo>
                    <a:pt x="29" y="115"/>
                  </a:lnTo>
                  <a:lnTo>
                    <a:pt x="28" y="115"/>
                  </a:lnTo>
                  <a:lnTo>
                    <a:pt x="28" y="116"/>
                  </a:lnTo>
                  <a:lnTo>
                    <a:pt x="26" y="115"/>
                  </a:lnTo>
                  <a:lnTo>
                    <a:pt x="24" y="114"/>
                  </a:lnTo>
                  <a:lnTo>
                    <a:pt x="23" y="114"/>
                  </a:lnTo>
                  <a:lnTo>
                    <a:pt x="21" y="115"/>
                  </a:lnTo>
                  <a:lnTo>
                    <a:pt x="20" y="113"/>
                  </a:lnTo>
                  <a:lnTo>
                    <a:pt x="20" y="112"/>
                  </a:lnTo>
                  <a:lnTo>
                    <a:pt x="18" y="111"/>
                  </a:lnTo>
                  <a:lnTo>
                    <a:pt x="16" y="110"/>
                  </a:lnTo>
                  <a:lnTo>
                    <a:pt x="16" y="107"/>
                  </a:lnTo>
                  <a:lnTo>
                    <a:pt x="16" y="104"/>
                  </a:lnTo>
                  <a:lnTo>
                    <a:pt x="16" y="103"/>
                  </a:lnTo>
                  <a:lnTo>
                    <a:pt x="18" y="100"/>
                  </a:lnTo>
                  <a:lnTo>
                    <a:pt x="20" y="98"/>
                  </a:lnTo>
                  <a:lnTo>
                    <a:pt x="23" y="95"/>
                  </a:lnTo>
                  <a:lnTo>
                    <a:pt x="28" y="94"/>
                  </a:lnTo>
                  <a:lnTo>
                    <a:pt x="31" y="94"/>
                  </a:lnTo>
                  <a:lnTo>
                    <a:pt x="29" y="94"/>
                  </a:lnTo>
                  <a:lnTo>
                    <a:pt x="28" y="92"/>
                  </a:lnTo>
                  <a:lnTo>
                    <a:pt x="29" y="90"/>
                  </a:lnTo>
                  <a:lnTo>
                    <a:pt x="29" y="88"/>
                  </a:lnTo>
                  <a:lnTo>
                    <a:pt x="29" y="86"/>
                  </a:lnTo>
                  <a:lnTo>
                    <a:pt x="29" y="85"/>
                  </a:lnTo>
                  <a:lnTo>
                    <a:pt x="28" y="82"/>
                  </a:lnTo>
                  <a:lnTo>
                    <a:pt x="28" y="79"/>
                  </a:lnTo>
                  <a:lnTo>
                    <a:pt x="28" y="76"/>
                  </a:lnTo>
                  <a:lnTo>
                    <a:pt x="28" y="73"/>
                  </a:lnTo>
                  <a:lnTo>
                    <a:pt x="28" y="70"/>
                  </a:lnTo>
                  <a:lnTo>
                    <a:pt x="29" y="69"/>
                  </a:lnTo>
                  <a:lnTo>
                    <a:pt x="28" y="70"/>
                  </a:lnTo>
                  <a:lnTo>
                    <a:pt x="25" y="73"/>
                  </a:lnTo>
                  <a:lnTo>
                    <a:pt x="23" y="73"/>
                  </a:lnTo>
                  <a:lnTo>
                    <a:pt x="22" y="74"/>
                  </a:lnTo>
                  <a:lnTo>
                    <a:pt x="21" y="75"/>
                  </a:lnTo>
                  <a:lnTo>
                    <a:pt x="19" y="74"/>
                  </a:lnTo>
                  <a:lnTo>
                    <a:pt x="18" y="73"/>
                  </a:lnTo>
                  <a:lnTo>
                    <a:pt x="16" y="70"/>
                  </a:lnTo>
                  <a:lnTo>
                    <a:pt x="11" y="69"/>
                  </a:lnTo>
                  <a:lnTo>
                    <a:pt x="10" y="69"/>
                  </a:lnTo>
                  <a:lnTo>
                    <a:pt x="9" y="68"/>
                  </a:lnTo>
                  <a:lnTo>
                    <a:pt x="9" y="65"/>
                  </a:lnTo>
                  <a:lnTo>
                    <a:pt x="9" y="62"/>
                  </a:lnTo>
                  <a:lnTo>
                    <a:pt x="8" y="60"/>
                  </a:lnTo>
                  <a:lnTo>
                    <a:pt x="4" y="59"/>
                  </a:lnTo>
                  <a:lnTo>
                    <a:pt x="1" y="58"/>
                  </a:lnTo>
                  <a:lnTo>
                    <a:pt x="0" y="57"/>
                  </a:lnTo>
                  <a:lnTo>
                    <a:pt x="0" y="54"/>
                  </a:lnTo>
                  <a:lnTo>
                    <a:pt x="0" y="53"/>
                  </a:lnTo>
                  <a:lnTo>
                    <a:pt x="0" y="52"/>
                  </a:lnTo>
                  <a:lnTo>
                    <a:pt x="1" y="52"/>
                  </a:lnTo>
                  <a:lnTo>
                    <a:pt x="2" y="53"/>
                  </a:lnTo>
                  <a:lnTo>
                    <a:pt x="3" y="53"/>
                  </a:lnTo>
                  <a:lnTo>
                    <a:pt x="5" y="54"/>
                  </a:lnTo>
                  <a:lnTo>
                    <a:pt x="8" y="53"/>
                  </a:lnTo>
                  <a:lnTo>
                    <a:pt x="9" y="52"/>
                  </a:lnTo>
                  <a:lnTo>
                    <a:pt x="10" y="52"/>
                  </a:lnTo>
                  <a:lnTo>
                    <a:pt x="11" y="50"/>
                  </a:lnTo>
                  <a:lnTo>
                    <a:pt x="11" y="47"/>
                  </a:lnTo>
                  <a:lnTo>
                    <a:pt x="11" y="45"/>
                  </a:lnTo>
                  <a:lnTo>
                    <a:pt x="11" y="42"/>
                  </a:lnTo>
                  <a:lnTo>
                    <a:pt x="11" y="39"/>
                  </a:lnTo>
                  <a:lnTo>
                    <a:pt x="15" y="38"/>
                  </a:lnTo>
                  <a:lnTo>
                    <a:pt x="18" y="37"/>
                  </a:lnTo>
                  <a:lnTo>
                    <a:pt x="18" y="36"/>
                  </a:lnTo>
                  <a:lnTo>
                    <a:pt x="17" y="32"/>
                  </a:lnTo>
                  <a:lnTo>
                    <a:pt x="17" y="31"/>
                  </a:lnTo>
                  <a:lnTo>
                    <a:pt x="18" y="29"/>
                  </a:lnTo>
                  <a:lnTo>
                    <a:pt x="18" y="27"/>
                  </a:lnTo>
                  <a:lnTo>
                    <a:pt x="16" y="27"/>
                  </a:lnTo>
                  <a:lnTo>
                    <a:pt x="17" y="23"/>
                  </a:lnTo>
                  <a:lnTo>
                    <a:pt x="18" y="21"/>
                  </a:lnTo>
                  <a:lnTo>
                    <a:pt x="21" y="21"/>
                  </a:lnTo>
                  <a:lnTo>
                    <a:pt x="22" y="21"/>
                  </a:lnTo>
                  <a:lnTo>
                    <a:pt x="25" y="22"/>
                  </a:lnTo>
                  <a:lnTo>
                    <a:pt x="26" y="23"/>
                  </a:lnTo>
                  <a:lnTo>
                    <a:pt x="28" y="26"/>
                  </a:lnTo>
                  <a:lnTo>
                    <a:pt x="29" y="27"/>
                  </a:lnTo>
                  <a:lnTo>
                    <a:pt x="31" y="30"/>
                  </a:lnTo>
                  <a:lnTo>
                    <a:pt x="31" y="31"/>
                  </a:lnTo>
                  <a:lnTo>
                    <a:pt x="34" y="32"/>
                  </a:lnTo>
                  <a:lnTo>
                    <a:pt x="35" y="30"/>
                  </a:lnTo>
                  <a:lnTo>
                    <a:pt x="37" y="29"/>
                  </a:lnTo>
                  <a:lnTo>
                    <a:pt x="39" y="28"/>
                  </a:lnTo>
                  <a:lnTo>
                    <a:pt x="39" y="27"/>
                  </a:lnTo>
                  <a:lnTo>
                    <a:pt x="42" y="24"/>
                  </a:lnTo>
                  <a:lnTo>
                    <a:pt x="45" y="24"/>
                  </a:lnTo>
                  <a:lnTo>
                    <a:pt x="43" y="22"/>
                  </a:lnTo>
                  <a:lnTo>
                    <a:pt x="40" y="18"/>
                  </a:lnTo>
                  <a:lnTo>
                    <a:pt x="40" y="16"/>
                  </a:lnTo>
                  <a:lnTo>
                    <a:pt x="40" y="12"/>
                  </a:lnTo>
                  <a:lnTo>
                    <a:pt x="42" y="12"/>
                  </a:lnTo>
                  <a:lnTo>
                    <a:pt x="39" y="12"/>
                  </a:lnTo>
                  <a:lnTo>
                    <a:pt x="37" y="12"/>
                  </a:lnTo>
                  <a:lnTo>
                    <a:pt x="36" y="13"/>
                  </a:lnTo>
                  <a:lnTo>
                    <a:pt x="36" y="12"/>
                  </a:lnTo>
                  <a:lnTo>
                    <a:pt x="34" y="11"/>
                  </a:lnTo>
                  <a:lnTo>
                    <a:pt x="31" y="8"/>
                  </a:lnTo>
                  <a:lnTo>
                    <a:pt x="31" y="6"/>
                  </a:lnTo>
                  <a:lnTo>
                    <a:pt x="31" y="4"/>
                  </a:lnTo>
                  <a:lnTo>
                    <a:pt x="35" y="0"/>
                  </a:lnTo>
                  <a:lnTo>
                    <a:pt x="36" y="0"/>
                  </a:lnTo>
                  <a:lnTo>
                    <a:pt x="37" y="1"/>
                  </a:lnTo>
                  <a:lnTo>
                    <a:pt x="40" y="3"/>
                  </a:lnTo>
                  <a:lnTo>
                    <a:pt x="43" y="6"/>
                  </a:lnTo>
                  <a:lnTo>
                    <a:pt x="45" y="6"/>
                  </a:lnTo>
                  <a:lnTo>
                    <a:pt x="46" y="7"/>
                  </a:lnTo>
                  <a:lnTo>
                    <a:pt x="48" y="8"/>
                  </a:lnTo>
                  <a:lnTo>
                    <a:pt x="50" y="8"/>
                  </a:lnTo>
                  <a:lnTo>
                    <a:pt x="52" y="12"/>
                  </a:lnTo>
                  <a:lnTo>
                    <a:pt x="54" y="13"/>
                  </a:lnTo>
                  <a:lnTo>
                    <a:pt x="53" y="15"/>
                  </a:lnTo>
                  <a:lnTo>
                    <a:pt x="56" y="17"/>
                  </a:lnTo>
                  <a:lnTo>
                    <a:pt x="58" y="18"/>
                  </a:lnTo>
                  <a:lnTo>
                    <a:pt x="61" y="17"/>
                  </a:lnTo>
                  <a:lnTo>
                    <a:pt x="62" y="18"/>
                  </a:lnTo>
                  <a:lnTo>
                    <a:pt x="64" y="19"/>
                  </a:lnTo>
                  <a:lnTo>
                    <a:pt x="66" y="17"/>
                  </a:lnTo>
                  <a:lnTo>
                    <a:pt x="68" y="21"/>
                  </a:lnTo>
                  <a:lnTo>
                    <a:pt x="69" y="19"/>
                  </a:lnTo>
                  <a:lnTo>
                    <a:pt x="71" y="23"/>
                  </a:lnTo>
                  <a:lnTo>
                    <a:pt x="72" y="24"/>
                  </a:lnTo>
                  <a:lnTo>
                    <a:pt x="72" y="27"/>
                  </a:lnTo>
                  <a:lnTo>
                    <a:pt x="72" y="28"/>
                  </a:lnTo>
                  <a:lnTo>
                    <a:pt x="77" y="27"/>
                  </a:lnTo>
                  <a:lnTo>
                    <a:pt x="80" y="27"/>
                  </a:lnTo>
                  <a:lnTo>
                    <a:pt x="83" y="27"/>
                  </a:lnTo>
                  <a:lnTo>
                    <a:pt x="83" y="29"/>
                  </a:lnTo>
                  <a:lnTo>
                    <a:pt x="83" y="32"/>
                  </a:lnTo>
                  <a:lnTo>
                    <a:pt x="83" y="36"/>
                  </a:lnTo>
                  <a:lnTo>
                    <a:pt x="81" y="36"/>
                  </a:lnTo>
                  <a:lnTo>
                    <a:pt x="81" y="39"/>
                  </a:lnTo>
                  <a:lnTo>
                    <a:pt x="80" y="39"/>
                  </a:lnTo>
                  <a:lnTo>
                    <a:pt x="80" y="40"/>
                  </a:lnTo>
                  <a:lnTo>
                    <a:pt x="80" y="42"/>
                  </a:lnTo>
                  <a:lnTo>
                    <a:pt x="79" y="44"/>
                  </a:lnTo>
                  <a:lnTo>
                    <a:pt x="82" y="47"/>
                  </a:lnTo>
                  <a:lnTo>
                    <a:pt x="83" y="46"/>
                  </a:lnTo>
                  <a:lnTo>
                    <a:pt x="84" y="45"/>
                  </a:lnTo>
                  <a:lnTo>
                    <a:pt x="86" y="46"/>
                  </a:lnTo>
                  <a:lnTo>
                    <a:pt x="86" y="47"/>
                  </a:lnTo>
                  <a:lnTo>
                    <a:pt x="87" y="50"/>
                  </a:lnTo>
                  <a:lnTo>
                    <a:pt x="88" y="53"/>
                  </a:lnTo>
                  <a:lnTo>
                    <a:pt x="86" y="53"/>
                  </a:lnTo>
                  <a:lnTo>
                    <a:pt x="84" y="52"/>
                  </a:lnTo>
                  <a:lnTo>
                    <a:pt x="83" y="53"/>
                  </a:lnTo>
                  <a:lnTo>
                    <a:pt x="83" y="54"/>
                  </a:lnTo>
                  <a:lnTo>
                    <a:pt x="81" y="57"/>
                  </a:lnTo>
                  <a:lnTo>
                    <a:pt x="82" y="57"/>
                  </a:lnTo>
                  <a:lnTo>
                    <a:pt x="83" y="55"/>
                  </a:lnTo>
                  <a:lnTo>
                    <a:pt x="84" y="54"/>
                  </a:lnTo>
                  <a:lnTo>
                    <a:pt x="85" y="54"/>
                  </a:lnTo>
                  <a:lnTo>
                    <a:pt x="86" y="54"/>
                  </a:lnTo>
                  <a:lnTo>
                    <a:pt x="86" y="55"/>
                  </a:lnTo>
                  <a:lnTo>
                    <a:pt x="86" y="57"/>
                  </a:lnTo>
                  <a:lnTo>
                    <a:pt x="87" y="57"/>
                  </a:lnTo>
                  <a:lnTo>
                    <a:pt x="88" y="55"/>
                  </a:lnTo>
                  <a:lnTo>
                    <a:pt x="92" y="60"/>
                  </a:lnTo>
                  <a:lnTo>
                    <a:pt x="93" y="60"/>
                  </a:lnTo>
                  <a:lnTo>
                    <a:pt x="95" y="59"/>
                  </a:lnTo>
                  <a:lnTo>
                    <a:pt x="95" y="58"/>
                  </a:lnTo>
                  <a:lnTo>
                    <a:pt x="99" y="58"/>
                  </a:lnTo>
                  <a:lnTo>
                    <a:pt x="101" y="58"/>
                  </a:lnTo>
                  <a:lnTo>
                    <a:pt x="101" y="57"/>
                  </a:lnTo>
                  <a:lnTo>
                    <a:pt x="101" y="55"/>
                  </a:lnTo>
                  <a:lnTo>
                    <a:pt x="101" y="54"/>
                  </a:lnTo>
                  <a:lnTo>
                    <a:pt x="104" y="53"/>
                  </a:lnTo>
                  <a:lnTo>
                    <a:pt x="104" y="51"/>
                  </a:lnTo>
                  <a:lnTo>
                    <a:pt x="105" y="51"/>
                  </a:lnTo>
                  <a:lnTo>
                    <a:pt x="107" y="51"/>
                  </a:lnTo>
                  <a:lnTo>
                    <a:pt x="109" y="53"/>
                  </a:lnTo>
                  <a:lnTo>
                    <a:pt x="110" y="54"/>
                  </a:lnTo>
                  <a:lnTo>
                    <a:pt x="112" y="55"/>
                  </a:lnTo>
                  <a:lnTo>
                    <a:pt x="110" y="57"/>
                  </a:lnTo>
                  <a:lnTo>
                    <a:pt x="113" y="57"/>
                  </a:lnTo>
                  <a:lnTo>
                    <a:pt x="113" y="59"/>
                  </a:lnTo>
                  <a:lnTo>
                    <a:pt x="115" y="60"/>
                  </a:lnTo>
                  <a:lnTo>
                    <a:pt x="116" y="62"/>
                  </a:lnTo>
                  <a:lnTo>
                    <a:pt x="115" y="62"/>
                  </a:lnTo>
                  <a:lnTo>
                    <a:pt x="113" y="63"/>
                  </a:lnTo>
                  <a:lnTo>
                    <a:pt x="112" y="66"/>
                  </a:lnTo>
                  <a:lnTo>
                    <a:pt x="110" y="66"/>
                  </a:lnTo>
                  <a:lnTo>
                    <a:pt x="104" y="62"/>
                  </a:lnTo>
                  <a:lnTo>
                    <a:pt x="101" y="62"/>
                  </a:lnTo>
                  <a:lnTo>
                    <a:pt x="101" y="63"/>
                  </a:lnTo>
                  <a:lnTo>
                    <a:pt x="96" y="64"/>
                  </a:lnTo>
                  <a:lnTo>
                    <a:pt x="98" y="67"/>
                  </a:lnTo>
                  <a:lnTo>
                    <a:pt x="101" y="68"/>
                  </a:lnTo>
                  <a:lnTo>
                    <a:pt x="101" y="69"/>
                  </a:lnTo>
                  <a:lnTo>
                    <a:pt x="101" y="72"/>
                  </a:lnTo>
                  <a:lnTo>
                    <a:pt x="101" y="74"/>
                  </a:lnTo>
                  <a:lnTo>
                    <a:pt x="101" y="75"/>
                  </a:lnTo>
                  <a:lnTo>
                    <a:pt x="101" y="76"/>
                  </a:lnTo>
                  <a:lnTo>
                    <a:pt x="99" y="77"/>
                  </a:lnTo>
                  <a:lnTo>
                    <a:pt x="98" y="77"/>
                  </a:lnTo>
                  <a:lnTo>
                    <a:pt x="95" y="77"/>
                  </a:lnTo>
                  <a:lnTo>
                    <a:pt x="94" y="80"/>
                  </a:lnTo>
                  <a:lnTo>
                    <a:pt x="94" y="81"/>
                  </a:lnTo>
                  <a:lnTo>
                    <a:pt x="93" y="85"/>
                  </a:lnTo>
                  <a:lnTo>
                    <a:pt x="95" y="86"/>
                  </a:lnTo>
                  <a:lnTo>
                    <a:pt x="96" y="88"/>
                  </a:lnTo>
                  <a:lnTo>
                    <a:pt x="98" y="88"/>
                  </a:lnTo>
                  <a:lnTo>
                    <a:pt x="99" y="88"/>
                  </a:lnTo>
                  <a:lnTo>
                    <a:pt x="99" y="89"/>
                  </a:lnTo>
                  <a:lnTo>
                    <a:pt x="98" y="92"/>
                  </a:lnTo>
                  <a:lnTo>
                    <a:pt x="101" y="90"/>
                  </a:lnTo>
                  <a:lnTo>
                    <a:pt x="101" y="94"/>
                  </a:lnTo>
                  <a:lnTo>
                    <a:pt x="107" y="94"/>
                  </a:lnTo>
                  <a:lnTo>
                    <a:pt x="107" y="95"/>
                  </a:lnTo>
                  <a:lnTo>
                    <a:pt x="109" y="99"/>
                  </a:lnTo>
                  <a:lnTo>
                    <a:pt x="107" y="100"/>
                  </a:lnTo>
                  <a:lnTo>
                    <a:pt x="107" y="103"/>
                  </a:lnTo>
                  <a:lnTo>
                    <a:pt x="104" y="104"/>
                  </a:lnTo>
                  <a:lnTo>
                    <a:pt x="105" y="105"/>
                  </a:lnTo>
                  <a:lnTo>
                    <a:pt x="107" y="107"/>
                  </a:lnTo>
                  <a:lnTo>
                    <a:pt x="109" y="107"/>
                  </a:lnTo>
                  <a:lnTo>
                    <a:pt x="113" y="106"/>
                  </a:lnTo>
                  <a:lnTo>
                    <a:pt x="116" y="105"/>
                  </a:lnTo>
                  <a:lnTo>
                    <a:pt x="118" y="103"/>
                  </a:lnTo>
                  <a:lnTo>
                    <a:pt x="119" y="104"/>
                  </a:lnTo>
                  <a:lnTo>
                    <a:pt x="120" y="105"/>
                  </a:lnTo>
                  <a:lnTo>
                    <a:pt x="121" y="104"/>
                  </a:lnTo>
                  <a:lnTo>
                    <a:pt x="123" y="104"/>
                  </a:lnTo>
                  <a:lnTo>
                    <a:pt x="123" y="107"/>
                  </a:lnTo>
                  <a:lnTo>
                    <a:pt x="127" y="107"/>
                  </a:lnTo>
                  <a:lnTo>
                    <a:pt x="130" y="108"/>
                  </a:lnTo>
                  <a:lnTo>
                    <a:pt x="131" y="112"/>
                  </a:lnTo>
                  <a:lnTo>
                    <a:pt x="129" y="114"/>
                  </a:lnTo>
                  <a:lnTo>
                    <a:pt x="129" y="116"/>
                  </a:lnTo>
                  <a:lnTo>
                    <a:pt x="127" y="124"/>
                  </a:lnTo>
                  <a:lnTo>
                    <a:pt x="125" y="123"/>
                  </a:lnTo>
                  <a:lnTo>
                    <a:pt x="122" y="126"/>
                  </a:lnTo>
                  <a:lnTo>
                    <a:pt x="122" y="129"/>
                  </a:lnTo>
                  <a:lnTo>
                    <a:pt x="123" y="129"/>
                  </a:lnTo>
                  <a:lnTo>
                    <a:pt x="124" y="130"/>
                  </a:lnTo>
                  <a:lnTo>
                    <a:pt x="126" y="133"/>
                  </a:lnTo>
                  <a:lnTo>
                    <a:pt x="126" y="134"/>
                  </a:lnTo>
                  <a:lnTo>
                    <a:pt x="123" y="134"/>
                  </a:lnTo>
                  <a:lnTo>
                    <a:pt x="122" y="135"/>
                  </a:lnTo>
                  <a:lnTo>
                    <a:pt x="121" y="136"/>
                  </a:lnTo>
                  <a:lnTo>
                    <a:pt x="116" y="135"/>
                  </a:lnTo>
                  <a:lnTo>
                    <a:pt x="113" y="135"/>
                  </a:lnTo>
                  <a:lnTo>
                    <a:pt x="113" y="137"/>
                  </a:lnTo>
                  <a:lnTo>
                    <a:pt x="113" y="140"/>
                  </a:lnTo>
                  <a:lnTo>
                    <a:pt x="112" y="142"/>
                  </a:lnTo>
                  <a:lnTo>
                    <a:pt x="113" y="142"/>
                  </a:lnTo>
                  <a:lnTo>
                    <a:pt x="113" y="144"/>
                  </a:lnTo>
                  <a:lnTo>
                    <a:pt x="113" y="146"/>
                  </a:lnTo>
                  <a:lnTo>
                    <a:pt x="113" y="147"/>
                  </a:lnTo>
                  <a:lnTo>
                    <a:pt x="113" y="149"/>
                  </a:lnTo>
                  <a:lnTo>
                    <a:pt x="112" y="150"/>
                  </a:lnTo>
                  <a:lnTo>
                    <a:pt x="110" y="153"/>
                  </a:lnTo>
                  <a:lnTo>
                    <a:pt x="110" y="156"/>
                  </a:lnTo>
                  <a:lnTo>
                    <a:pt x="110" y="157"/>
                  </a:lnTo>
                  <a:lnTo>
                    <a:pt x="107" y="160"/>
                  </a:lnTo>
                  <a:lnTo>
                    <a:pt x="105" y="161"/>
                  </a:lnTo>
                  <a:lnTo>
                    <a:pt x="104" y="164"/>
                  </a:lnTo>
                  <a:lnTo>
                    <a:pt x="102" y="164"/>
                  </a:lnTo>
                  <a:lnTo>
                    <a:pt x="101" y="164"/>
                  </a:lnTo>
                  <a:lnTo>
                    <a:pt x="98" y="165"/>
                  </a:lnTo>
                  <a:lnTo>
                    <a:pt x="98" y="167"/>
                  </a:lnTo>
                  <a:lnTo>
                    <a:pt x="96" y="168"/>
                  </a:lnTo>
                  <a:lnTo>
                    <a:pt x="95" y="168"/>
                  </a:lnTo>
                  <a:lnTo>
                    <a:pt x="95" y="166"/>
                  </a:lnTo>
                  <a:lnTo>
                    <a:pt x="94" y="164"/>
                  </a:lnTo>
                  <a:lnTo>
                    <a:pt x="90" y="162"/>
                  </a:lnTo>
                  <a:lnTo>
                    <a:pt x="85" y="164"/>
                  </a:lnTo>
                  <a:lnTo>
                    <a:pt x="82" y="164"/>
                  </a:lnTo>
                  <a:lnTo>
                    <a:pt x="80" y="162"/>
                  </a:lnTo>
                  <a:lnTo>
                    <a:pt x="78" y="164"/>
                  </a:lnTo>
                  <a:lnTo>
                    <a:pt x="76" y="161"/>
                  </a:lnTo>
                  <a:lnTo>
                    <a:pt x="73" y="156"/>
                  </a:lnTo>
                  <a:lnTo>
                    <a:pt x="72" y="155"/>
                  </a:lnTo>
                  <a:lnTo>
                    <a:pt x="70" y="156"/>
                  </a:lnTo>
                  <a:lnTo>
                    <a:pt x="69" y="152"/>
                  </a:lnTo>
                  <a:lnTo>
                    <a:pt x="65" y="155"/>
                  </a:lnTo>
                  <a:lnTo>
                    <a:pt x="66" y="158"/>
                  </a:lnTo>
                  <a:lnTo>
                    <a:pt x="66" y="159"/>
                  </a:lnTo>
                  <a:lnTo>
                    <a:pt x="65" y="161"/>
                  </a:lnTo>
                  <a:lnTo>
                    <a:pt x="62" y="161"/>
                  </a:lnTo>
                  <a:lnTo>
                    <a:pt x="59" y="164"/>
                  </a:lnTo>
                  <a:lnTo>
                    <a:pt x="59" y="165"/>
                  </a:lnTo>
                  <a:lnTo>
                    <a:pt x="55" y="165"/>
                  </a:lnTo>
                  <a:lnTo>
                    <a:pt x="54" y="164"/>
                  </a:lnTo>
                  <a:lnTo>
                    <a:pt x="54" y="160"/>
                  </a:lnTo>
                  <a:lnTo>
                    <a:pt x="56" y="159"/>
                  </a:lnTo>
                  <a:lnTo>
                    <a:pt x="58" y="158"/>
                  </a:lnTo>
                  <a:lnTo>
                    <a:pt x="59" y="155"/>
                  </a:lnTo>
                  <a:lnTo>
                    <a:pt x="59" y="152"/>
                  </a:lnTo>
                  <a:lnTo>
                    <a:pt x="57" y="151"/>
                  </a:lnTo>
                  <a:lnTo>
                    <a:pt x="54" y="150"/>
                  </a:lnTo>
                  <a:lnTo>
                    <a:pt x="52" y="150"/>
                  </a:lnTo>
                  <a:lnTo>
                    <a:pt x="52" y="151"/>
                  </a:lnTo>
                  <a:lnTo>
                    <a:pt x="51" y="152"/>
                  </a:lnTo>
                  <a:lnTo>
                    <a:pt x="50" y="154"/>
                  </a:lnTo>
                  <a:lnTo>
                    <a:pt x="48" y="155"/>
                  </a:lnTo>
                  <a:lnTo>
                    <a:pt x="46" y="157"/>
                  </a:lnTo>
                  <a:lnTo>
                    <a:pt x="45" y="158"/>
                  </a:lnTo>
                  <a:lnTo>
                    <a:pt x="43" y="160"/>
                  </a:lnTo>
                  <a:lnTo>
                    <a:pt x="42" y="159"/>
                  </a:lnTo>
                  <a:lnTo>
                    <a:pt x="39" y="158"/>
                  </a:lnTo>
                  <a:lnTo>
                    <a:pt x="39" y="159"/>
                  </a:lnTo>
                  <a:lnTo>
                    <a:pt x="39" y="157"/>
                  </a:lnTo>
                  <a:lnTo>
                    <a:pt x="39" y="156"/>
                  </a:lnTo>
                  <a:lnTo>
                    <a:pt x="39" y="155"/>
                  </a:lnTo>
                  <a:lnTo>
                    <a:pt x="37" y="152"/>
                  </a:lnTo>
                  <a:lnTo>
                    <a:pt x="36" y="149"/>
                  </a:lnTo>
                  <a:lnTo>
                    <a:pt x="36" y="146"/>
                  </a:lnTo>
                  <a:lnTo>
                    <a:pt x="35" y="146"/>
                  </a:lnTo>
                  <a:lnTo>
                    <a:pt x="34" y="142"/>
                  </a:lnTo>
                  <a:lnTo>
                    <a:pt x="32" y="142"/>
                  </a:lnTo>
                  <a:lnTo>
                    <a:pt x="31" y="140"/>
                  </a:lnTo>
                  <a:lnTo>
                    <a:pt x="32" y="139"/>
                  </a:lnTo>
                  <a:lnTo>
                    <a:pt x="34" y="138"/>
                  </a:lnTo>
                  <a:lnTo>
                    <a:pt x="31" y="136"/>
                  </a:lnTo>
                  <a:lnTo>
                    <a:pt x="31" y="134"/>
                  </a:lnTo>
                  <a:lnTo>
                    <a:pt x="28" y="131"/>
                  </a:lnTo>
                </a:path>
              </a:pathLst>
            </a:custGeom>
            <a:solidFill>
              <a:srgbClr val="CCFFFF"/>
            </a:solidFill>
            <a:ln w="12700">
              <a:solidFill>
                <a:srgbClr val="FFFF00"/>
              </a:solidFill>
              <a:round/>
              <a:headEnd/>
              <a:tailEnd/>
            </a:ln>
          </p:spPr>
          <p:txBody>
            <a:bodyPr/>
            <a:lstStyle/>
            <a:p>
              <a:endParaRPr lang="zh-CN" altLang="en-US"/>
            </a:p>
          </p:txBody>
        </p:sp>
        <p:sp>
          <p:nvSpPr>
            <p:cNvPr id="61574" name="Freeform 249">
              <a:extLst>
                <a:ext uri="{FF2B5EF4-FFF2-40B4-BE49-F238E27FC236}">
                  <a16:creationId xmlns:a16="http://schemas.microsoft.com/office/drawing/2014/main" id="{E8938D5C-DF56-4023-BAD2-FCF2A6F2D12B}"/>
                </a:ext>
              </a:extLst>
            </p:cNvPr>
            <p:cNvSpPr>
              <a:spLocks/>
            </p:cNvSpPr>
            <p:nvPr/>
          </p:nvSpPr>
          <p:spPr bwMode="auto">
            <a:xfrm>
              <a:off x="3285" y="2192"/>
              <a:ext cx="109" cy="99"/>
            </a:xfrm>
            <a:custGeom>
              <a:avLst/>
              <a:gdLst>
                <a:gd name="T0" fmla="*/ 2 w 109"/>
                <a:gd name="T1" fmla="*/ 62 h 99"/>
                <a:gd name="T2" fmla="*/ 9 w 109"/>
                <a:gd name="T3" fmla="*/ 57 h 99"/>
                <a:gd name="T4" fmla="*/ 15 w 109"/>
                <a:gd name="T5" fmla="*/ 47 h 99"/>
                <a:gd name="T6" fmla="*/ 18 w 109"/>
                <a:gd name="T7" fmla="*/ 37 h 99"/>
                <a:gd name="T8" fmla="*/ 19 w 109"/>
                <a:gd name="T9" fmla="*/ 29 h 99"/>
                <a:gd name="T10" fmla="*/ 31 w 109"/>
                <a:gd name="T11" fmla="*/ 26 h 99"/>
                <a:gd name="T12" fmla="*/ 30 w 109"/>
                <a:gd name="T13" fmla="*/ 17 h 99"/>
                <a:gd name="T14" fmla="*/ 35 w 109"/>
                <a:gd name="T15" fmla="*/ 2 h 99"/>
                <a:gd name="T16" fmla="*/ 46 w 109"/>
                <a:gd name="T17" fmla="*/ 5 h 99"/>
                <a:gd name="T18" fmla="*/ 54 w 109"/>
                <a:gd name="T19" fmla="*/ 7 h 99"/>
                <a:gd name="T20" fmla="*/ 59 w 109"/>
                <a:gd name="T21" fmla="*/ 10 h 99"/>
                <a:gd name="T22" fmla="*/ 66 w 109"/>
                <a:gd name="T23" fmla="*/ 5 h 99"/>
                <a:gd name="T24" fmla="*/ 73 w 109"/>
                <a:gd name="T25" fmla="*/ 5 h 99"/>
                <a:gd name="T26" fmla="*/ 76 w 109"/>
                <a:gd name="T27" fmla="*/ 8 h 99"/>
                <a:gd name="T28" fmla="*/ 82 w 109"/>
                <a:gd name="T29" fmla="*/ 12 h 99"/>
                <a:gd name="T30" fmla="*/ 75 w 109"/>
                <a:gd name="T31" fmla="*/ 16 h 99"/>
                <a:gd name="T32" fmla="*/ 72 w 109"/>
                <a:gd name="T33" fmla="*/ 23 h 99"/>
                <a:gd name="T34" fmla="*/ 61 w 109"/>
                <a:gd name="T35" fmla="*/ 24 h 99"/>
                <a:gd name="T36" fmla="*/ 56 w 109"/>
                <a:gd name="T37" fmla="*/ 28 h 99"/>
                <a:gd name="T38" fmla="*/ 51 w 109"/>
                <a:gd name="T39" fmla="*/ 35 h 99"/>
                <a:gd name="T40" fmla="*/ 54 w 109"/>
                <a:gd name="T41" fmla="*/ 34 h 99"/>
                <a:gd name="T42" fmla="*/ 56 w 109"/>
                <a:gd name="T43" fmla="*/ 28 h 99"/>
                <a:gd name="T44" fmla="*/ 63 w 109"/>
                <a:gd name="T45" fmla="*/ 25 h 99"/>
                <a:gd name="T46" fmla="*/ 67 w 109"/>
                <a:gd name="T47" fmla="*/ 31 h 99"/>
                <a:gd name="T48" fmla="*/ 70 w 109"/>
                <a:gd name="T49" fmla="*/ 32 h 99"/>
                <a:gd name="T50" fmla="*/ 76 w 109"/>
                <a:gd name="T51" fmla="*/ 28 h 99"/>
                <a:gd name="T52" fmla="*/ 90 w 109"/>
                <a:gd name="T53" fmla="*/ 28 h 99"/>
                <a:gd name="T54" fmla="*/ 103 w 109"/>
                <a:gd name="T55" fmla="*/ 34 h 99"/>
                <a:gd name="T56" fmla="*/ 104 w 109"/>
                <a:gd name="T57" fmla="*/ 36 h 99"/>
                <a:gd name="T58" fmla="*/ 98 w 109"/>
                <a:gd name="T59" fmla="*/ 44 h 99"/>
                <a:gd name="T60" fmla="*/ 93 w 109"/>
                <a:gd name="T61" fmla="*/ 48 h 99"/>
                <a:gd name="T62" fmla="*/ 92 w 109"/>
                <a:gd name="T63" fmla="*/ 52 h 99"/>
                <a:gd name="T64" fmla="*/ 99 w 109"/>
                <a:gd name="T65" fmla="*/ 48 h 99"/>
                <a:gd name="T66" fmla="*/ 99 w 109"/>
                <a:gd name="T67" fmla="*/ 44 h 99"/>
                <a:gd name="T68" fmla="*/ 104 w 109"/>
                <a:gd name="T69" fmla="*/ 46 h 99"/>
                <a:gd name="T70" fmla="*/ 105 w 109"/>
                <a:gd name="T71" fmla="*/ 53 h 99"/>
                <a:gd name="T72" fmla="*/ 104 w 109"/>
                <a:gd name="T73" fmla="*/ 57 h 99"/>
                <a:gd name="T74" fmla="*/ 100 w 109"/>
                <a:gd name="T75" fmla="*/ 52 h 99"/>
                <a:gd name="T76" fmla="*/ 97 w 109"/>
                <a:gd name="T77" fmla="*/ 58 h 99"/>
                <a:gd name="T78" fmla="*/ 94 w 109"/>
                <a:gd name="T79" fmla="*/ 59 h 99"/>
                <a:gd name="T80" fmla="*/ 99 w 109"/>
                <a:gd name="T81" fmla="*/ 64 h 99"/>
                <a:gd name="T82" fmla="*/ 95 w 109"/>
                <a:gd name="T83" fmla="*/ 66 h 99"/>
                <a:gd name="T84" fmla="*/ 99 w 109"/>
                <a:gd name="T85" fmla="*/ 69 h 99"/>
                <a:gd name="T86" fmla="*/ 93 w 109"/>
                <a:gd name="T87" fmla="*/ 74 h 99"/>
                <a:gd name="T88" fmla="*/ 99 w 109"/>
                <a:gd name="T89" fmla="*/ 79 h 99"/>
                <a:gd name="T90" fmla="*/ 99 w 109"/>
                <a:gd name="T91" fmla="*/ 88 h 99"/>
                <a:gd name="T92" fmla="*/ 95 w 109"/>
                <a:gd name="T93" fmla="*/ 89 h 99"/>
                <a:gd name="T94" fmla="*/ 90 w 109"/>
                <a:gd name="T95" fmla="*/ 88 h 99"/>
                <a:gd name="T96" fmla="*/ 88 w 109"/>
                <a:gd name="T97" fmla="*/ 85 h 99"/>
                <a:gd name="T98" fmla="*/ 84 w 109"/>
                <a:gd name="T99" fmla="*/ 90 h 99"/>
                <a:gd name="T100" fmla="*/ 84 w 109"/>
                <a:gd name="T101" fmla="*/ 98 h 99"/>
                <a:gd name="T102" fmla="*/ 73 w 109"/>
                <a:gd name="T103" fmla="*/ 98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99"/>
                <a:gd name="T158" fmla="*/ 109 w 109"/>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99">
                  <a:moveTo>
                    <a:pt x="0" y="64"/>
                  </a:moveTo>
                  <a:lnTo>
                    <a:pt x="0" y="64"/>
                  </a:lnTo>
                  <a:lnTo>
                    <a:pt x="1" y="64"/>
                  </a:lnTo>
                  <a:lnTo>
                    <a:pt x="1" y="62"/>
                  </a:lnTo>
                  <a:lnTo>
                    <a:pt x="2" y="62"/>
                  </a:lnTo>
                  <a:lnTo>
                    <a:pt x="4" y="61"/>
                  </a:lnTo>
                  <a:lnTo>
                    <a:pt x="4" y="59"/>
                  </a:lnTo>
                  <a:lnTo>
                    <a:pt x="6" y="58"/>
                  </a:lnTo>
                  <a:lnTo>
                    <a:pt x="8" y="57"/>
                  </a:lnTo>
                  <a:lnTo>
                    <a:pt x="9" y="57"/>
                  </a:lnTo>
                  <a:lnTo>
                    <a:pt x="11" y="55"/>
                  </a:lnTo>
                  <a:lnTo>
                    <a:pt x="12" y="53"/>
                  </a:lnTo>
                  <a:lnTo>
                    <a:pt x="15" y="51"/>
                  </a:lnTo>
                  <a:lnTo>
                    <a:pt x="16" y="50"/>
                  </a:lnTo>
                  <a:lnTo>
                    <a:pt x="15" y="47"/>
                  </a:lnTo>
                  <a:lnTo>
                    <a:pt x="17" y="44"/>
                  </a:lnTo>
                  <a:lnTo>
                    <a:pt x="18" y="43"/>
                  </a:lnTo>
                  <a:lnTo>
                    <a:pt x="19" y="41"/>
                  </a:lnTo>
                  <a:lnTo>
                    <a:pt x="19" y="40"/>
                  </a:lnTo>
                  <a:lnTo>
                    <a:pt x="18" y="37"/>
                  </a:lnTo>
                  <a:lnTo>
                    <a:pt x="18" y="36"/>
                  </a:lnTo>
                  <a:lnTo>
                    <a:pt x="17" y="36"/>
                  </a:lnTo>
                  <a:lnTo>
                    <a:pt x="18" y="34"/>
                  </a:lnTo>
                  <a:lnTo>
                    <a:pt x="18" y="31"/>
                  </a:lnTo>
                  <a:lnTo>
                    <a:pt x="19" y="29"/>
                  </a:lnTo>
                  <a:lnTo>
                    <a:pt x="21" y="29"/>
                  </a:lnTo>
                  <a:lnTo>
                    <a:pt x="26" y="30"/>
                  </a:lnTo>
                  <a:lnTo>
                    <a:pt x="28" y="28"/>
                  </a:lnTo>
                  <a:lnTo>
                    <a:pt x="31" y="28"/>
                  </a:lnTo>
                  <a:lnTo>
                    <a:pt x="31" y="26"/>
                  </a:lnTo>
                  <a:lnTo>
                    <a:pt x="29" y="24"/>
                  </a:lnTo>
                  <a:lnTo>
                    <a:pt x="28" y="23"/>
                  </a:lnTo>
                  <a:lnTo>
                    <a:pt x="27" y="23"/>
                  </a:lnTo>
                  <a:lnTo>
                    <a:pt x="27" y="20"/>
                  </a:lnTo>
                  <a:lnTo>
                    <a:pt x="30" y="17"/>
                  </a:lnTo>
                  <a:lnTo>
                    <a:pt x="32" y="18"/>
                  </a:lnTo>
                  <a:lnTo>
                    <a:pt x="35" y="10"/>
                  </a:lnTo>
                  <a:lnTo>
                    <a:pt x="35" y="8"/>
                  </a:lnTo>
                  <a:lnTo>
                    <a:pt x="36" y="6"/>
                  </a:lnTo>
                  <a:lnTo>
                    <a:pt x="35" y="2"/>
                  </a:lnTo>
                  <a:lnTo>
                    <a:pt x="37" y="1"/>
                  </a:lnTo>
                  <a:lnTo>
                    <a:pt x="40" y="1"/>
                  </a:lnTo>
                  <a:lnTo>
                    <a:pt x="44" y="0"/>
                  </a:lnTo>
                  <a:lnTo>
                    <a:pt x="44" y="3"/>
                  </a:lnTo>
                  <a:lnTo>
                    <a:pt x="46" y="5"/>
                  </a:lnTo>
                  <a:lnTo>
                    <a:pt x="47" y="5"/>
                  </a:lnTo>
                  <a:lnTo>
                    <a:pt x="48" y="6"/>
                  </a:lnTo>
                  <a:lnTo>
                    <a:pt x="49" y="7"/>
                  </a:lnTo>
                  <a:lnTo>
                    <a:pt x="51" y="7"/>
                  </a:lnTo>
                  <a:lnTo>
                    <a:pt x="54" y="7"/>
                  </a:lnTo>
                  <a:lnTo>
                    <a:pt x="56" y="7"/>
                  </a:lnTo>
                  <a:lnTo>
                    <a:pt x="56" y="8"/>
                  </a:lnTo>
                  <a:lnTo>
                    <a:pt x="58" y="7"/>
                  </a:lnTo>
                  <a:lnTo>
                    <a:pt x="59" y="9"/>
                  </a:lnTo>
                  <a:lnTo>
                    <a:pt x="59" y="10"/>
                  </a:lnTo>
                  <a:lnTo>
                    <a:pt x="60" y="10"/>
                  </a:lnTo>
                  <a:lnTo>
                    <a:pt x="61" y="10"/>
                  </a:lnTo>
                  <a:lnTo>
                    <a:pt x="61" y="7"/>
                  </a:lnTo>
                  <a:lnTo>
                    <a:pt x="64" y="5"/>
                  </a:lnTo>
                  <a:lnTo>
                    <a:pt x="66" y="5"/>
                  </a:lnTo>
                  <a:lnTo>
                    <a:pt x="67" y="4"/>
                  </a:lnTo>
                  <a:lnTo>
                    <a:pt x="70" y="2"/>
                  </a:lnTo>
                  <a:lnTo>
                    <a:pt x="72" y="2"/>
                  </a:lnTo>
                  <a:lnTo>
                    <a:pt x="73" y="4"/>
                  </a:lnTo>
                  <a:lnTo>
                    <a:pt x="73" y="5"/>
                  </a:lnTo>
                  <a:lnTo>
                    <a:pt x="73" y="7"/>
                  </a:lnTo>
                  <a:lnTo>
                    <a:pt x="73" y="8"/>
                  </a:lnTo>
                  <a:lnTo>
                    <a:pt x="74" y="8"/>
                  </a:lnTo>
                  <a:lnTo>
                    <a:pt x="75" y="8"/>
                  </a:lnTo>
                  <a:lnTo>
                    <a:pt x="76" y="8"/>
                  </a:lnTo>
                  <a:lnTo>
                    <a:pt x="77" y="9"/>
                  </a:lnTo>
                  <a:lnTo>
                    <a:pt x="79" y="9"/>
                  </a:lnTo>
                  <a:lnTo>
                    <a:pt x="81" y="9"/>
                  </a:lnTo>
                  <a:lnTo>
                    <a:pt x="81" y="10"/>
                  </a:lnTo>
                  <a:lnTo>
                    <a:pt x="82" y="12"/>
                  </a:lnTo>
                  <a:lnTo>
                    <a:pt x="80" y="12"/>
                  </a:lnTo>
                  <a:lnTo>
                    <a:pt x="79" y="14"/>
                  </a:lnTo>
                  <a:lnTo>
                    <a:pt x="78" y="15"/>
                  </a:lnTo>
                  <a:lnTo>
                    <a:pt x="76" y="15"/>
                  </a:lnTo>
                  <a:lnTo>
                    <a:pt x="75" y="16"/>
                  </a:lnTo>
                  <a:lnTo>
                    <a:pt x="74" y="17"/>
                  </a:lnTo>
                  <a:lnTo>
                    <a:pt x="73" y="19"/>
                  </a:lnTo>
                  <a:lnTo>
                    <a:pt x="73" y="21"/>
                  </a:lnTo>
                  <a:lnTo>
                    <a:pt x="72" y="23"/>
                  </a:lnTo>
                  <a:lnTo>
                    <a:pt x="72" y="24"/>
                  </a:lnTo>
                  <a:lnTo>
                    <a:pt x="70" y="24"/>
                  </a:lnTo>
                  <a:lnTo>
                    <a:pt x="68" y="23"/>
                  </a:lnTo>
                  <a:lnTo>
                    <a:pt x="64" y="23"/>
                  </a:lnTo>
                  <a:lnTo>
                    <a:pt x="61" y="24"/>
                  </a:lnTo>
                  <a:lnTo>
                    <a:pt x="60" y="24"/>
                  </a:lnTo>
                  <a:lnTo>
                    <a:pt x="59" y="24"/>
                  </a:lnTo>
                  <a:lnTo>
                    <a:pt x="58" y="25"/>
                  </a:lnTo>
                  <a:lnTo>
                    <a:pt x="56" y="26"/>
                  </a:lnTo>
                  <a:lnTo>
                    <a:pt x="56" y="28"/>
                  </a:lnTo>
                  <a:lnTo>
                    <a:pt x="54" y="29"/>
                  </a:lnTo>
                  <a:lnTo>
                    <a:pt x="52" y="31"/>
                  </a:lnTo>
                  <a:lnTo>
                    <a:pt x="52" y="33"/>
                  </a:lnTo>
                  <a:lnTo>
                    <a:pt x="52" y="34"/>
                  </a:lnTo>
                  <a:lnTo>
                    <a:pt x="51" y="35"/>
                  </a:lnTo>
                  <a:lnTo>
                    <a:pt x="49" y="36"/>
                  </a:lnTo>
                  <a:lnTo>
                    <a:pt x="51" y="36"/>
                  </a:lnTo>
                  <a:lnTo>
                    <a:pt x="52" y="35"/>
                  </a:lnTo>
                  <a:lnTo>
                    <a:pt x="54" y="34"/>
                  </a:lnTo>
                  <a:lnTo>
                    <a:pt x="54" y="33"/>
                  </a:lnTo>
                  <a:lnTo>
                    <a:pt x="54" y="31"/>
                  </a:lnTo>
                  <a:lnTo>
                    <a:pt x="55" y="30"/>
                  </a:lnTo>
                  <a:lnTo>
                    <a:pt x="56" y="28"/>
                  </a:lnTo>
                  <a:lnTo>
                    <a:pt x="59" y="29"/>
                  </a:lnTo>
                  <a:lnTo>
                    <a:pt x="60" y="28"/>
                  </a:lnTo>
                  <a:lnTo>
                    <a:pt x="61" y="25"/>
                  </a:lnTo>
                  <a:lnTo>
                    <a:pt x="63" y="25"/>
                  </a:lnTo>
                  <a:lnTo>
                    <a:pt x="64" y="26"/>
                  </a:lnTo>
                  <a:lnTo>
                    <a:pt x="64" y="28"/>
                  </a:lnTo>
                  <a:lnTo>
                    <a:pt x="66" y="30"/>
                  </a:lnTo>
                  <a:lnTo>
                    <a:pt x="66" y="31"/>
                  </a:lnTo>
                  <a:lnTo>
                    <a:pt x="67" y="31"/>
                  </a:lnTo>
                  <a:lnTo>
                    <a:pt x="68" y="32"/>
                  </a:lnTo>
                  <a:lnTo>
                    <a:pt x="69" y="33"/>
                  </a:lnTo>
                  <a:lnTo>
                    <a:pt x="70" y="33"/>
                  </a:lnTo>
                  <a:lnTo>
                    <a:pt x="71" y="32"/>
                  </a:lnTo>
                  <a:lnTo>
                    <a:pt x="70" y="32"/>
                  </a:lnTo>
                  <a:lnTo>
                    <a:pt x="69" y="31"/>
                  </a:lnTo>
                  <a:lnTo>
                    <a:pt x="70" y="31"/>
                  </a:lnTo>
                  <a:lnTo>
                    <a:pt x="72" y="31"/>
                  </a:lnTo>
                  <a:lnTo>
                    <a:pt x="73" y="29"/>
                  </a:lnTo>
                  <a:lnTo>
                    <a:pt x="76" y="28"/>
                  </a:lnTo>
                  <a:lnTo>
                    <a:pt x="79" y="24"/>
                  </a:lnTo>
                  <a:lnTo>
                    <a:pt x="83" y="24"/>
                  </a:lnTo>
                  <a:lnTo>
                    <a:pt x="85" y="24"/>
                  </a:lnTo>
                  <a:lnTo>
                    <a:pt x="87" y="25"/>
                  </a:lnTo>
                  <a:lnTo>
                    <a:pt x="90" y="28"/>
                  </a:lnTo>
                  <a:lnTo>
                    <a:pt x="93" y="30"/>
                  </a:lnTo>
                  <a:lnTo>
                    <a:pt x="94" y="31"/>
                  </a:lnTo>
                  <a:lnTo>
                    <a:pt x="96" y="33"/>
                  </a:lnTo>
                  <a:lnTo>
                    <a:pt x="98" y="34"/>
                  </a:lnTo>
                  <a:lnTo>
                    <a:pt x="103" y="34"/>
                  </a:lnTo>
                  <a:lnTo>
                    <a:pt x="105" y="34"/>
                  </a:lnTo>
                  <a:lnTo>
                    <a:pt x="107" y="34"/>
                  </a:lnTo>
                  <a:lnTo>
                    <a:pt x="108" y="35"/>
                  </a:lnTo>
                  <a:lnTo>
                    <a:pt x="106" y="35"/>
                  </a:lnTo>
                  <a:lnTo>
                    <a:pt x="104" y="36"/>
                  </a:lnTo>
                  <a:lnTo>
                    <a:pt x="103" y="39"/>
                  </a:lnTo>
                  <a:lnTo>
                    <a:pt x="101" y="40"/>
                  </a:lnTo>
                  <a:lnTo>
                    <a:pt x="101" y="41"/>
                  </a:lnTo>
                  <a:lnTo>
                    <a:pt x="99" y="41"/>
                  </a:lnTo>
                  <a:lnTo>
                    <a:pt x="98" y="44"/>
                  </a:lnTo>
                  <a:lnTo>
                    <a:pt x="97" y="44"/>
                  </a:lnTo>
                  <a:lnTo>
                    <a:pt x="97" y="45"/>
                  </a:lnTo>
                  <a:lnTo>
                    <a:pt x="96" y="46"/>
                  </a:lnTo>
                  <a:lnTo>
                    <a:pt x="94" y="48"/>
                  </a:lnTo>
                  <a:lnTo>
                    <a:pt x="93" y="48"/>
                  </a:lnTo>
                  <a:lnTo>
                    <a:pt x="92" y="47"/>
                  </a:lnTo>
                  <a:lnTo>
                    <a:pt x="91" y="48"/>
                  </a:lnTo>
                  <a:lnTo>
                    <a:pt x="91" y="51"/>
                  </a:lnTo>
                  <a:lnTo>
                    <a:pt x="93" y="50"/>
                  </a:lnTo>
                  <a:lnTo>
                    <a:pt x="92" y="52"/>
                  </a:lnTo>
                  <a:lnTo>
                    <a:pt x="94" y="50"/>
                  </a:lnTo>
                  <a:lnTo>
                    <a:pt x="95" y="50"/>
                  </a:lnTo>
                  <a:lnTo>
                    <a:pt x="96" y="48"/>
                  </a:lnTo>
                  <a:lnTo>
                    <a:pt x="97" y="47"/>
                  </a:lnTo>
                  <a:lnTo>
                    <a:pt x="99" y="48"/>
                  </a:lnTo>
                  <a:lnTo>
                    <a:pt x="100" y="48"/>
                  </a:lnTo>
                  <a:lnTo>
                    <a:pt x="101" y="48"/>
                  </a:lnTo>
                  <a:lnTo>
                    <a:pt x="101" y="47"/>
                  </a:lnTo>
                  <a:lnTo>
                    <a:pt x="100" y="46"/>
                  </a:lnTo>
                  <a:lnTo>
                    <a:pt x="99" y="44"/>
                  </a:lnTo>
                  <a:lnTo>
                    <a:pt x="101" y="44"/>
                  </a:lnTo>
                  <a:lnTo>
                    <a:pt x="103" y="43"/>
                  </a:lnTo>
                  <a:lnTo>
                    <a:pt x="104" y="43"/>
                  </a:lnTo>
                  <a:lnTo>
                    <a:pt x="105" y="44"/>
                  </a:lnTo>
                  <a:lnTo>
                    <a:pt x="104" y="46"/>
                  </a:lnTo>
                  <a:lnTo>
                    <a:pt x="104" y="48"/>
                  </a:lnTo>
                  <a:lnTo>
                    <a:pt x="104" y="51"/>
                  </a:lnTo>
                  <a:lnTo>
                    <a:pt x="105" y="52"/>
                  </a:lnTo>
                  <a:lnTo>
                    <a:pt x="105" y="53"/>
                  </a:lnTo>
                  <a:lnTo>
                    <a:pt x="106" y="53"/>
                  </a:lnTo>
                  <a:lnTo>
                    <a:pt x="107" y="55"/>
                  </a:lnTo>
                  <a:lnTo>
                    <a:pt x="106" y="56"/>
                  </a:lnTo>
                  <a:lnTo>
                    <a:pt x="105" y="56"/>
                  </a:lnTo>
                  <a:lnTo>
                    <a:pt x="104" y="57"/>
                  </a:lnTo>
                  <a:lnTo>
                    <a:pt x="103" y="58"/>
                  </a:lnTo>
                  <a:lnTo>
                    <a:pt x="102" y="57"/>
                  </a:lnTo>
                  <a:lnTo>
                    <a:pt x="102" y="55"/>
                  </a:lnTo>
                  <a:lnTo>
                    <a:pt x="102" y="53"/>
                  </a:lnTo>
                  <a:lnTo>
                    <a:pt x="100" y="52"/>
                  </a:lnTo>
                  <a:lnTo>
                    <a:pt x="100" y="53"/>
                  </a:lnTo>
                  <a:lnTo>
                    <a:pt x="100" y="55"/>
                  </a:lnTo>
                  <a:lnTo>
                    <a:pt x="101" y="55"/>
                  </a:lnTo>
                  <a:lnTo>
                    <a:pt x="99" y="57"/>
                  </a:lnTo>
                  <a:lnTo>
                    <a:pt x="97" y="58"/>
                  </a:lnTo>
                  <a:lnTo>
                    <a:pt x="96" y="57"/>
                  </a:lnTo>
                  <a:lnTo>
                    <a:pt x="96" y="55"/>
                  </a:lnTo>
                  <a:lnTo>
                    <a:pt x="94" y="55"/>
                  </a:lnTo>
                  <a:lnTo>
                    <a:pt x="95" y="56"/>
                  </a:lnTo>
                  <a:lnTo>
                    <a:pt x="94" y="59"/>
                  </a:lnTo>
                  <a:lnTo>
                    <a:pt x="92" y="60"/>
                  </a:lnTo>
                  <a:lnTo>
                    <a:pt x="93" y="61"/>
                  </a:lnTo>
                  <a:lnTo>
                    <a:pt x="97" y="61"/>
                  </a:lnTo>
                  <a:lnTo>
                    <a:pt x="97" y="62"/>
                  </a:lnTo>
                  <a:lnTo>
                    <a:pt x="99" y="64"/>
                  </a:lnTo>
                  <a:lnTo>
                    <a:pt x="100" y="66"/>
                  </a:lnTo>
                  <a:lnTo>
                    <a:pt x="100" y="67"/>
                  </a:lnTo>
                  <a:lnTo>
                    <a:pt x="97" y="67"/>
                  </a:lnTo>
                  <a:lnTo>
                    <a:pt x="95" y="66"/>
                  </a:lnTo>
                  <a:lnTo>
                    <a:pt x="95" y="67"/>
                  </a:lnTo>
                  <a:lnTo>
                    <a:pt x="96" y="67"/>
                  </a:lnTo>
                  <a:lnTo>
                    <a:pt x="98" y="68"/>
                  </a:lnTo>
                  <a:lnTo>
                    <a:pt x="99" y="68"/>
                  </a:lnTo>
                  <a:lnTo>
                    <a:pt x="99" y="69"/>
                  </a:lnTo>
                  <a:lnTo>
                    <a:pt x="99" y="70"/>
                  </a:lnTo>
                  <a:lnTo>
                    <a:pt x="100" y="70"/>
                  </a:lnTo>
                  <a:lnTo>
                    <a:pt x="99" y="72"/>
                  </a:lnTo>
                  <a:lnTo>
                    <a:pt x="98" y="74"/>
                  </a:lnTo>
                  <a:lnTo>
                    <a:pt x="93" y="74"/>
                  </a:lnTo>
                  <a:lnTo>
                    <a:pt x="91" y="74"/>
                  </a:lnTo>
                  <a:lnTo>
                    <a:pt x="94" y="75"/>
                  </a:lnTo>
                  <a:lnTo>
                    <a:pt x="96" y="76"/>
                  </a:lnTo>
                  <a:lnTo>
                    <a:pt x="97" y="79"/>
                  </a:lnTo>
                  <a:lnTo>
                    <a:pt x="99" y="79"/>
                  </a:lnTo>
                  <a:lnTo>
                    <a:pt x="98" y="81"/>
                  </a:lnTo>
                  <a:lnTo>
                    <a:pt x="99" y="84"/>
                  </a:lnTo>
                  <a:lnTo>
                    <a:pt x="101" y="85"/>
                  </a:lnTo>
                  <a:lnTo>
                    <a:pt x="100" y="87"/>
                  </a:lnTo>
                  <a:lnTo>
                    <a:pt x="99" y="88"/>
                  </a:lnTo>
                  <a:lnTo>
                    <a:pt x="99" y="86"/>
                  </a:lnTo>
                  <a:lnTo>
                    <a:pt x="96" y="85"/>
                  </a:lnTo>
                  <a:lnTo>
                    <a:pt x="95" y="87"/>
                  </a:lnTo>
                  <a:lnTo>
                    <a:pt x="95" y="88"/>
                  </a:lnTo>
                  <a:lnTo>
                    <a:pt x="95" y="89"/>
                  </a:lnTo>
                  <a:lnTo>
                    <a:pt x="94" y="91"/>
                  </a:lnTo>
                  <a:lnTo>
                    <a:pt x="91" y="91"/>
                  </a:lnTo>
                  <a:lnTo>
                    <a:pt x="90" y="89"/>
                  </a:lnTo>
                  <a:lnTo>
                    <a:pt x="90" y="88"/>
                  </a:lnTo>
                  <a:lnTo>
                    <a:pt x="90" y="87"/>
                  </a:lnTo>
                  <a:lnTo>
                    <a:pt x="90" y="85"/>
                  </a:lnTo>
                  <a:lnTo>
                    <a:pt x="89" y="86"/>
                  </a:lnTo>
                  <a:lnTo>
                    <a:pt x="88" y="84"/>
                  </a:lnTo>
                  <a:lnTo>
                    <a:pt x="88" y="85"/>
                  </a:lnTo>
                  <a:lnTo>
                    <a:pt x="87" y="85"/>
                  </a:lnTo>
                  <a:lnTo>
                    <a:pt x="86" y="87"/>
                  </a:lnTo>
                  <a:lnTo>
                    <a:pt x="85" y="88"/>
                  </a:lnTo>
                  <a:lnTo>
                    <a:pt x="84" y="89"/>
                  </a:lnTo>
                  <a:lnTo>
                    <a:pt x="84" y="90"/>
                  </a:lnTo>
                  <a:lnTo>
                    <a:pt x="86" y="89"/>
                  </a:lnTo>
                  <a:lnTo>
                    <a:pt x="86" y="91"/>
                  </a:lnTo>
                  <a:lnTo>
                    <a:pt x="84" y="94"/>
                  </a:lnTo>
                  <a:lnTo>
                    <a:pt x="84" y="98"/>
                  </a:lnTo>
                  <a:lnTo>
                    <a:pt x="79" y="98"/>
                  </a:lnTo>
                  <a:lnTo>
                    <a:pt x="78" y="98"/>
                  </a:lnTo>
                  <a:lnTo>
                    <a:pt x="76" y="97"/>
                  </a:lnTo>
                  <a:lnTo>
                    <a:pt x="74" y="97"/>
                  </a:lnTo>
                  <a:lnTo>
                    <a:pt x="73" y="98"/>
                  </a:lnTo>
                  <a:lnTo>
                    <a:pt x="74" y="98"/>
                  </a:lnTo>
                  <a:lnTo>
                    <a:pt x="75" y="98"/>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75" name="Freeform 250">
              <a:extLst>
                <a:ext uri="{FF2B5EF4-FFF2-40B4-BE49-F238E27FC236}">
                  <a16:creationId xmlns:a16="http://schemas.microsoft.com/office/drawing/2014/main" id="{A6B38832-9586-4C41-A4A3-FD9CD5BEE5E2}"/>
                </a:ext>
              </a:extLst>
            </p:cNvPr>
            <p:cNvSpPr>
              <a:spLocks/>
            </p:cNvSpPr>
            <p:nvPr/>
          </p:nvSpPr>
          <p:spPr bwMode="auto">
            <a:xfrm>
              <a:off x="3284" y="2256"/>
              <a:ext cx="83" cy="63"/>
            </a:xfrm>
            <a:custGeom>
              <a:avLst/>
              <a:gdLst>
                <a:gd name="T0" fmla="*/ 77 w 83"/>
                <a:gd name="T1" fmla="*/ 35 h 63"/>
                <a:gd name="T2" fmla="*/ 80 w 83"/>
                <a:gd name="T3" fmla="*/ 36 h 63"/>
                <a:gd name="T4" fmla="*/ 82 w 83"/>
                <a:gd name="T5" fmla="*/ 37 h 63"/>
                <a:gd name="T6" fmla="*/ 80 w 83"/>
                <a:gd name="T7" fmla="*/ 40 h 63"/>
                <a:gd name="T8" fmla="*/ 78 w 83"/>
                <a:gd name="T9" fmla="*/ 43 h 63"/>
                <a:gd name="T10" fmla="*/ 77 w 83"/>
                <a:gd name="T11" fmla="*/ 44 h 63"/>
                <a:gd name="T12" fmla="*/ 76 w 83"/>
                <a:gd name="T13" fmla="*/ 47 h 63"/>
                <a:gd name="T14" fmla="*/ 75 w 83"/>
                <a:gd name="T15" fmla="*/ 49 h 63"/>
                <a:gd name="T16" fmla="*/ 76 w 83"/>
                <a:gd name="T17" fmla="*/ 51 h 63"/>
                <a:gd name="T18" fmla="*/ 78 w 83"/>
                <a:gd name="T19" fmla="*/ 51 h 63"/>
                <a:gd name="T20" fmla="*/ 77 w 83"/>
                <a:gd name="T21" fmla="*/ 54 h 63"/>
                <a:gd name="T22" fmla="*/ 75 w 83"/>
                <a:gd name="T23" fmla="*/ 57 h 63"/>
                <a:gd name="T24" fmla="*/ 74 w 83"/>
                <a:gd name="T25" fmla="*/ 61 h 63"/>
                <a:gd name="T26" fmla="*/ 71 w 83"/>
                <a:gd name="T27" fmla="*/ 60 h 63"/>
                <a:gd name="T28" fmla="*/ 70 w 83"/>
                <a:gd name="T29" fmla="*/ 58 h 63"/>
                <a:gd name="T30" fmla="*/ 66 w 83"/>
                <a:gd name="T31" fmla="*/ 55 h 63"/>
                <a:gd name="T32" fmla="*/ 61 w 83"/>
                <a:gd name="T33" fmla="*/ 57 h 63"/>
                <a:gd name="T34" fmla="*/ 58 w 83"/>
                <a:gd name="T35" fmla="*/ 58 h 63"/>
                <a:gd name="T36" fmla="*/ 56 w 83"/>
                <a:gd name="T37" fmla="*/ 60 h 63"/>
                <a:gd name="T38" fmla="*/ 52 w 83"/>
                <a:gd name="T39" fmla="*/ 57 h 63"/>
                <a:gd name="T40" fmla="*/ 50 w 83"/>
                <a:gd name="T41" fmla="*/ 53 h 63"/>
                <a:gd name="T42" fmla="*/ 47 w 83"/>
                <a:gd name="T43" fmla="*/ 49 h 63"/>
                <a:gd name="T44" fmla="*/ 43 w 83"/>
                <a:gd name="T45" fmla="*/ 54 h 63"/>
                <a:gd name="T46" fmla="*/ 40 w 83"/>
                <a:gd name="T47" fmla="*/ 55 h 63"/>
                <a:gd name="T48" fmla="*/ 35 w 83"/>
                <a:gd name="T49" fmla="*/ 58 h 63"/>
                <a:gd name="T50" fmla="*/ 34 w 83"/>
                <a:gd name="T51" fmla="*/ 56 h 63"/>
                <a:gd name="T52" fmla="*/ 28 w 83"/>
                <a:gd name="T53" fmla="*/ 57 h 63"/>
                <a:gd name="T54" fmla="*/ 28 w 83"/>
                <a:gd name="T55" fmla="*/ 54 h 63"/>
                <a:gd name="T56" fmla="*/ 25 w 83"/>
                <a:gd name="T57" fmla="*/ 46 h 63"/>
                <a:gd name="T58" fmla="*/ 23 w 83"/>
                <a:gd name="T59" fmla="*/ 42 h 63"/>
                <a:gd name="T60" fmla="*/ 24 w 83"/>
                <a:gd name="T61" fmla="*/ 36 h 63"/>
                <a:gd name="T62" fmla="*/ 24 w 83"/>
                <a:gd name="T63" fmla="*/ 34 h 63"/>
                <a:gd name="T64" fmla="*/ 21 w 83"/>
                <a:gd name="T65" fmla="*/ 31 h 63"/>
                <a:gd name="T66" fmla="*/ 15 w 83"/>
                <a:gd name="T67" fmla="*/ 32 h 63"/>
                <a:gd name="T68" fmla="*/ 12 w 83"/>
                <a:gd name="T69" fmla="*/ 33 h 63"/>
                <a:gd name="T70" fmla="*/ 13 w 83"/>
                <a:gd name="T71" fmla="*/ 32 h 63"/>
                <a:gd name="T72" fmla="*/ 13 w 83"/>
                <a:gd name="T73" fmla="*/ 28 h 63"/>
                <a:gd name="T74" fmla="*/ 12 w 83"/>
                <a:gd name="T75" fmla="*/ 24 h 63"/>
                <a:gd name="T76" fmla="*/ 11 w 83"/>
                <a:gd name="T77" fmla="*/ 16 h 63"/>
                <a:gd name="T78" fmla="*/ 7 w 83"/>
                <a:gd name="T79" fmla="*/ 12 h 63"/>
                <a:gd name="T80" fmla="*/ 5 w 83"/>
                <a:gd name="T81" fmla="*/ 11 h 63"/>
                <a:gd name="T82" fmla="*/ 3 w 83"/>
                <a:gd name="T83" fmla="*/ 11 h 63"/>
                <a:gd name="T84" fmla="*/ 0 w 83"/>
                <a:gd name="T85" fmla="*/ 4 h 63"/>
                <a:gd name="T86" fmla="*/ 1 w 83"/>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63"/>
                <a:gd name="T134" fmla="*/ 83 w 83"/>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63">
                  <a:moveTo>
                    <a:pt x="76" y="34"/>
                  </a:moveTo>
                  <a:lnTo>
                    <a:pt x="77" y="35"/>
                  </a:lnTo>
                  <a:lnTo>
                    <a:pt x="78" y="36"/>
                  </a:lnTo>
                  <a:lnTo>
                    <a:pt x="80" y="36"/>
                  </a:lnTo>
                  <a:lnTo>
                    <a:pt x="82" y="36"/>
                  </a:lnTo>
                  <a:lnTo>
                    <a:pt x="82" y="37"/>
                  </a:lnTo>
                  <a:lnTo>
                    <a:pt x="81" y="39"/>
                  </a:lnTo>
                  <a:lnTo>
                    <a:pt x="80" y="40"/>
                  </a:lnTo>
                  <a:lnTo>
                    <a:pt x="79" y="42"/>
                  </a:lnTo>
                  <a:lnTo>
                    <a:pt x="78" y="43"/>
                  </a:lnTo>
                  <a:lnTo>
                    <a:pt x="76" y="43"/>
                  </a:lnTo>
                  <a:lnTo>
                    <a:pt x="77" y="44"/>
                  </a:lnTo>
                  <a:lnTo>
                    <a:pt x="77" y="46"/>
                  </a:lnTo>
                  <a:lnTo>
                    <a:pt x="76" y="47"/>
                  </a:lnTo>
                  <a:lnTo>
                    <a:pt x="74" y="48"/>
                  </a:lnTo>
                  <a:lnTo>
                    <a:pt x="75" y="49"/>
                  </a:lnTo>
                  <a:lnTo>
                    <a:pt x="76" y="49"/>
                  </a:lnTo>
                  <a:lnTo>
                    <a:pt x="76" y="51"/>
                  </a:lnTo>
                  <a:lnTo>
                    <a:pt x="78" y="51"/>
                  </a:lnTo>
                  <a:lnTo>
                    <a:pt x="77" y="54"/>
                  </a:lnTo>
                  <a:lnTo>
                    <a:pt x="75" y="54"/>
                  </a:lnTo>
                  <a:lnTo>
                    <a:pt x="75" y="57"/>
                  </a:lnTo>
                  <a:lnTo>
                    <a:pt x="74" y="62"/>
                  </a:lnTo>
                  <a:lnTo>
                    <a:pt x="74" y="61"/>
                  </a:lnTo>
                  <a:lnTo>
                    <a:pt x="72" y="61"/>
                  </a:lnTo>
                  <a:lnTo>
                    <a:pt x="71" y="60"/>
                  </a:lnTo>
                  <a:lnTo>
                    <a:pt x="71" y="59"/>
                  </a:lnTo>
                  <a:lnTo>
                    <a:pt x="70" y="58"/>
                  </a:lnTo>
                  <a:lnTo>
                    <a:pt x="69" y="55"/>
                  </a:lnTo>
                  <a:lnTo>
                    <a:pt x="66" y="55"/>
                  </a:lnTo>
                  <a:lnTo>
                    <a:pt x="63" y="56"/>
                  </a:lnTo>
                  <a:lnTo>
                    <a:pt x="61" y="57"/>
                  </a:lnTo>
                  <a:lnTo>
                    <a:pt x="58" y="58"/>
                  </a:lnTo>
                  <a:lnTo>
                    <a:pt x="57" y="59"/>
                  </a:lnTo>
                  <a:lnTo>
                    <a:pt x="56" y="60"/>
                  </a:lnTo>
                  <a:lnTo>
                    <a:pt x="54" y="60"/>
                  </a:lnTo>
                  <a:lnTo>
                    <a:pt x="52" y="57"/>
                  </a:lnTo>
                  <a:lnTo>
                    <a:pt x="52" y="56"/>
                  </a:lnTo>
                  <a:lnTo>
                    <a:pt x="50" y="53"/>
                  </a:lnTo>
                  <a:lnTo>
                    <a:pt x="48" y="51"/>
                  </a:lnTo>
                  <a:lnTo>
                    <a:pt x="47" y="49"/>
                  </a:lnTo>
                  <a:lnTo>
                    <a:pt x="46" y="49"/>
                  </a:lnTo>
                  <a:lnTo>
                    <a:pt x="43" y="54"/>
                  </a:lnTo>
                  <a:lnTo>
                    <a:pt x="42" y="54"/>
                  </a:lnTo>
                  <a:lnTo>
                    <a:pt x="40" y="55"/>
                  </a:lnTo>
                  <a:lnTo>
                    <a:pt x="38" y="57"/>
                  </a:lnTo>
                  <a:lnTo>
                    <a:pt x="35" y="58"/>
                  </a:lnTo>
                  <a:lnTo>
                    <a:pt x="35" y="56"/>
                  </a:lnTo>
                  <a:lnTo>
                    <a:pt x="34" y="56"/>
                  </a:lnTo>
                  <a:lnTo>
                    <a:pt x="29" y="57"/>
                  </a:lnTo>
                  <a:lnTo>
                    <a:pt x="28" y="57"/>
                  </a:lnTo>
                  <a:lnTo>
                    <a:pt x="27" y="55"/>
                  </a:lnTo>
                  <a:lnTo>
                    <a:pt x="28" y="54"/>
                  </a:lnTo>
                  <a:lnTo>
                    <a:pt x="26" y="47"/>
                  </a:lnTo>
                  <a:lnTo>
                    <a:pt x="25" y="46"/>
                  </a:lnTo>
                  <a:lnTo>
                    <a:pt x="24" y="43"/>
                  </a:lnTo>
                  <a:lnTo>
                    <a:pt x="23" y="42"/>
                  </a:lnTo>
                  <a:lnTo>
                    <a:pt x="22" y="39"/>
                  </a:lnTo>
                  <a:lnTo>
                    <a:pt x="24" y="36"/>
                  </a:lnTo>
                  <a:lnTo>
                    <a:pt x="23" y="35"/>
                  </a:lnTo>
                  <a:lnTo>
                    <a:pt x="24" y="34"/>
                  </a:lnTo>
                  <a:lnTo>
                    <a:pt x="23" y="32"/>
                  </a:lnTo>
                  <a:lnTo>
                    <a:pt x="21" y="31"/>
                  </a:lnTo>
                  <a:lnTo>
                    <a:pt x="17" y="32"/>
                  </a:lnTo>
                  <a:lnTo>
                    <a:pt x="15" y="32"/>
                  </a:lnTo>
                  <a:lnTo>
                    <a:pt x="15" y="34"/>
                  </a:lnTo>
                  <a:lnTo>
                    <a:pt x="12" y="33"/>
                  </a:lnTo>
                  <a:lnTo>
                    <a:pt x="12" y="32"/>
                  </a:lnTo>
                  <a:lnTo>
                    <a:pt x="13" y="32"/>
                  </a:lnTo>
                  <a:lnTo>
                    <a:pt x="15" y="30"/>
                  </a:lnTo>
                  <a:lnTo>
                    <a:pt x="13" y="28"/>
                  </a:lnTo>
                  <a:lnTo>
                    <a:pt x="13" y="27"/>
                  </a:lnTo>
                  <a:lnTo>
                    <a:pt x="12" y="24"/>
                  </a:lnTo>
                  <a:lnTo>
                    <a:pt x="11" y="20"/>
                  </a:lnTo>
                  <a:lnTo>
                    <a:pt x="11" y="16"/>
                  </a:lnTo>
                  <a:lnTo>
                    <a:pt x="7" y="13"/>
                  </a:lnTo>
                  <a:lnTo>
                    <a:pt x="7" y="12"/>
                  </a:lnTo>
                  <a:lnTo>
                    <a:pt x="4" y="12"/>
                  </a:lnTo>
                  <a:lnTo>
                    <a:pt x="5" y="11"/>
                  </a:lnTo>
                  <a:lnTo>
                    <a:pt x="4" y="11"/>
                  </a:lnTo>
                  <a:lnTo>
                    <a:pt x="3" y="11"/>
                  </a:lnTo>
                  <a:lnTo>
                    <a:pt x="0" y="5"/>
                  </a:lnTo>
                  <a:lnTo>
                    <a:pt x="0" y="4"/>
                  </a:lnTo>
                  <a:lnTo>
                    <a:pt x="0" y="2"/>
                  </a:lnTo>
                  <a:lnTo>
                    <a:pt x="1"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76" name="Freeform 251">
              <a:extLst>
                <a:ext uri="{FF2B5EF4-FFF2-40B4-BE49-F238E27FC236}">
                  <a16:creationId xmlns:a16="http://schemas.microsoft.com/office/drawing/2014/main" id="{E3AF2A29-FA68-46EB-8849-55E320A8621E}"/>
                </a:ext>
              </a:extLst>
            </p:cNvPr>
            <p:cNvSpPr>
              <a:spLocks/>
            </p:cNvSpPr>
            <p:nvPr/>
          </p:nvSpPr>
          <p:spPr bwMode="auto">
            <a:xfrm>
              <a:off x="3389" y="2217"/>
              <a:ext cx="17" cy="17"/>
            </a:xfrm>
            <a:custGeom>
              <a:avLst/>
              <a:gdLst>
                <a:gd name="T0" fmla="*/ 12 w 17"/>
                <a:gd name="T1" fmla="*/ 16 h 17"/>
                <a:gd name="T2" fmla="*/ 10 w 17"/>
                <a:gd name="T3" fmla="*/ 13 h 17"/>
                <a:gd name="T4" fmla="*/ 8 w 17"/>
                <a:gd name="T5" fmla="*/ 13 h 17"/>
                <a:gd name="T6" fmla="*/ 4 w 17"/>
                <a:gd name="T7" fmla="*/ 16 h 17"/>
                <a:gd name="T8" fmla="*/ 4 w 17"/>
                <a:gd name="T9" fmla="*/ 10 h 17"/>
                <a:gd name="T10" fmla="*/ 1 w 17"/>
                <a:gd name="T11" fmla="*/ 8 h 17"/>
                <a:gd name="T12" fmla="*/ 1 w 17"/>
                <a:gd name="T13" fmla="*/ 5 h 17"/>
                <a:gd name="T14" fmla="*/ 0 w 17"/>
                <a:gd name="T15" fmla="*/ 2 h 17"/>
                <a:gd name="T16" fmla="*/ 0 w 17"/>
                <a:gd name="T17" fmla="*/ 0 h 17"/>
                <a:gd name="T18" fmla="*/ 1 w 17"/>
                <a:gd name="T19" fmla="*/ 2 h 17"/>
                <a:gd name="T20" fmla="*/ 4 w 17"/>
                <a:gd name="T21" fmla="*/ 2 h 17"/>
                <a:gd name="T22" fmla="*/ 5 w 17"/>
                <a:gd name="T23" fmla="*/ 0 h 17"/>
                <a:gd name="T24" fmla="*/ 8 w 17"/>
                <a:gd name="T25" fmla="*/ 2 h 17"/>
                <a:gd name="T26" fmla="*/ 10 w 17"/>
                <a:gd name="T27" fmla="*/ 5 h 17"/>
                <a:gd name="T28" fmla="*/ 10 w 17"/>
                <a:gd name="T29" fmla="*/ 8 h 17"/>
                <a:gd name="T30" fmla="*/ 12 w 17"/>
                <a:gd name="T31" fmla="*/ 8 h 17"/>
                <a:gd name="T32" fmla="*/ 13 w 17"/>
                <a:gd name="T33" fmla="*/ 8 h 17"/>
                <a:gd name="T34" fmla="*/ 16 w 17"/>
                <a:gd name="T35" fmla="*/ 10 h 17"/>
                <a:gd name="T36" fmla="*/ 16 w 17"/>
                <a:gd name="T37" fmla="*/ 13 h 17"/>
                <a:gd name="T38" fmla="*/ 14 w 17"/>
                <a:gd name="T39" fmla="*/ 13 h 17"/>
                <a:gd name="T40" fmla="*/ 16 w 17"/>
                <a:gd name="T41" fmla="*/ 16 h 17"/>
                <a:gd name="T42" fmla="*/ 13 w 17"/>
                <a:gd name="T43" fmla="*/ 16 h 17"/>
                <a:gd name="T44" fmla="*/ 12 w 17"/>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12" y="16"/>
                  </a:moveTo>
                  <a:lnTo>
                    <a:pt x="10" y="13"/>
                  </a:lnTo>
                  <a:lnTo>
                    <a:pt x="8" y="13"/>
                  </a:lnTo>
                  <a:lnTo>
                    <a:pt x="4" y="16"/>
                  </a:lnTo>
                  <a:lnTo>
                    <a:pt x="4" y="10"/>
                  </a:lnTo>
                  <a:lnTo>
                    <a:pt x="1" y="8"/>
                  </a:lnTo>
                  <a:lnTo>
                    <a:pt x="1" y="5"/>
                  </a:lnTo>
                  <a:lnTo>
                    <a:pt x="0" y="2"/>
                  </a:lnTo>
                  <a:lnTo>
                    <a:pt x="0" y="0"/>
                  </a:lnTo>
                  <a:lnTo>
                    <a:pt x="1" y="2"/>
                  </a:lnTo>
                  <a:lnTo>
                    <a:pt x="4" y="2"/>
                  </a:lnTo>
                  <a:lnTo>
                    <a:pt x="5" y="0"/>
                  </a:lnTo>
                  <a:lnTo>
                    <a:pt x="8" y="2"/>
                  </a:lnTo>
                  <a:lnTo>
                    <a:pt x="10" y="5"/>
                  </a:lnTo>
                  <a:lnTo>
                    <a:pt x="10" y="8"/>
                  </a:lnTo>
                  <a:lnTo>
                    <a:pt x="12" y="8"/>
                  </a:lnTo>
                  <a:lnTo>
                    <a:pt x="13" y="8"/>
                  </a:lnTo>
                  <a:lnTo>
                    <a:pt x="16" y="10"/>
                  </a:lnTo>
                  <a:lnTo>
                    <a:pt x="16" y="13"/>
                  </a:lnTo>
                  <a:lnTo>
                    <a:pt x="14" y="13"/>
                  </a:lnTo>
                  <a:lnTo>
                    <a:pt x="16" y="16"/>
                  </a:lnTo>
                  <a:lnTo>
                    <a:pt x="13" y="16"/>
                  </a:lnTo>
                  <a:lnTo>
                    <a:pt x="12" y="16"/>
                  </a:lnTo>
                </a:path>
              </a:pathLst>
            </a:custGeom>
            <a:solidFill>
              <a:srgbClr val="CCFFFF"/>
            </a:solidFill>
            <a:ln w="12700">
              <a:solidFill>
                <a:srgbClr val="FFFF00"/>
              </a:solidFill>
              <a:round/>
              <a:headEnd/>
              <a:tailEnd/>
            </a:ln>
          </p:spPr>
          <p:txBody>
            <a:bodyPr/>
            <a:lstStyle/>
            <a:p>
              <a:endParaRPr lang="zh-CN" altLang="en-US"/>
            </a:p>
          </p:txBody>
        </p:sp>
        <p:sp>
          <p:nvSpPr>
            <p:cNvPr id="61577" name="Freeform 252">
              <a:extLst>
                <a:ext uri="{FF2B5EF4-FFF2-40B4-BE49-F238E27FC236}">
                  <a16:creationId xmlns:a16="http://schemas.microsoft.com/office/drawing/2014/main" id="{E5E39147-26F7-4C52-9BDB-AF4A27AF6FFD}"/>
                </a:ext>
              </a:extLst>
            </p:cNvPr>
            <p:cNvSpPr>
              <a:spLocks/>
            </p:cNvSpPr>
            <p:nvPr/>
          </p:nvSpPr>
          <p:spPr bwMode="auto">
            <a:xfrm>
              <a:off x="3373" y="2283"/>
              <a:ext cx="17" cy="17"/>
            </a:xfrm>
            <a:custGeom>
              <a:avLst/>
              <a:gdLst>
                <a:gd name="T0" fmla="*/ 3 w 17"/>
                <a:gd name="T1" fmla="*/ 16 h 17"/>
                <a:gd name="T2" fmla="*/ 3 w 17"/>
                <a:gd name="T3" fmla="*/ 12 h 17"/>
                <a:gd name="T4" fmla="*/ 0 w 17"/>
                <a:gd name="T5" fmla="*/ 9 h 17"/>
                <a:gd name="T6" fmla="*/ 0 w 17"/>
                <a:gd name="T7" fmla="*/ 9 h 17"/>
                <a:gd name="T8" fmla="*/ 3 w 17"/>
                <a:gd name="T9" fmla="*/ 6 h 17"/>
                <a:gd name="T10" fmla="*/ 3 w 17"/>
                <a:gd name="T11" fmla="*/ 3 h 17"/>
                <a:gd name="T12" fmla="*/ 9 w 17"/>
                <a:gd name="T13" fmla="*/ 0 h 17"/>
                <a:gd name="T14" fmla="*/ 12 w 17"/>
                <a:gd name="T15" fmla="*/ 0 h 17"/>
                <a:gd name="T16" fmla="*/ 12 w 17"/>
                <a:gd name="T17" fmla="*/ 3 h 17"/>
                <a:gd name="T18" fmla="*/ 16 w 17"/>
                <a:gd name="T19" fmla="*/ 6 h 17"/>
                <a:gd name="T20" fmla="*/ 16 w 17"/>
                <a:gd name="T21" fmla="*/ 9 h 17"/>
                <a:gd name="T22" fmla="*/ 16 w 17"/>
                <a:gd name="T23" fmla="*/ 9 h 17"/>
                <a:gd name="T24" fmla="*/ 12 w 17"/>
                <a:gd name="T25" fmla="*/ 9 h 17"/>
                <a:gd name="T26" fmla="*/ 12 w 17"/>
                <a:gd name="T27" fmla="*/ 12 h 17"/>
                <a:gd name="T28" fmla="*/ 3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3" y="16"/>
                  </a:moveTo>
                  <a:lnTo>
                    <a:pt x="3" y="12"/>
                  </a:lnTo>
                  <a:lnTo>
                    <a:pt x="0" y="9"/>
                  </a:lnTo>
                  <a:lnTo>
                    <a:pt x="3" y="6"/>
                  </a:lnTo>
                  <a:lnTo>
                    <a:pt x="3" y="3"/>
                  </a:lnTo>
                  <a:lnTo>
                    <a:pt x="9" y="0"/>
                  </a:lnTo>
                  <a:lnTo>
                    <a:pt x="12" y="0"/>
                  </a:lnTo>
                  <a:lnTo>
                    <a:pt x="12" y="3"/>
                  </a:lnTo>
                  <a:lnTo>
                    <a:pt x="16" y="6"/>
                  </a:lnTo>
                  <a:lnTo>
                    <a:pt x="16" y="9"/>
                  </a:lnTo>
                  <a:lnTo>
                    <a:pt x="12" y="9"/>
                  </a:lnTo>
                  <a:lnTo>
                    <a:pt x="12" y="12"/>
                  </a:lnTo>
                  <a:lnTo>
                    <a:pt x="3" y="16"/>
                  </a:lnTo>
                </a:path>
              </a:pathLst>
            </a:custGeom>
            <a:solidFill>
              <a:srgbClr val="CCFFFF"/>
            </a:solidFill>
            <a:ln w="12700">
              <a:solidFill>
                <a:srgbClr val="FFFF00"/>
              </a:solidFill>
              <a:round/>
              <a:headEnd/>
              <a:tailEnd/>
            </a:ln>
          </p:spPr>
          <p:txBody>
            <a:bodyPr/>
            <a:lstStyle/>
            <a:p>
              <a:endParaRPr lang="zh-CN" altLang="en-US"/>
            </a:p>
          </p:txBody>
        </p:sp>
        <p:sp>
          <p:nvSpPr>
            <p:cNvPr id="61578" name="Freeform 253">
              <a:extLst>
                <a:ext uri="{FF2B5EF4-FFF2-40B4-BE49-F238E27FC236}">
                  <a16:creationId xmlns:a16="http://schemas.microsoft.com/office/drawing/2014/main" id="{1D8AEB89-B9EC-4E00-B41C-915E0CB4EFEE}"/>
                </a:ext>
              </a:extLst>
            </p:cNvPr>
            <p:cNvSpPr>
              <a:spLocks/>
            </p:cNvSpPr>
            <p:nvPr/>
          </p:nvSpPr>
          <p:spPr bwMode="auto">
            <a:xfrm>
              <a:off x="3396" y="2207"/>
              <a:ext cx="17" cy="17"/>
            </a:xfrm>
            <a:custGeom>
              <a:avLst/>
              <a:gdLst>
                <a:gd name="T0" fmla="*/ 8 w 17"/>
                <a:gd name="T1" fmla="*/ 10 h 17"/>
                <a:gd name="T2" fmla="*/ 0 w 17"/>
                <a:gd name="T3" fmla="*/ 10 h 17"/>
                <a:gd name="T4" fmla="*/ 0 w 17"/>
                <a:gd name="T5" fmla="*/ 5 h 17"/>
                <a:gd name="T6" fmla="*/ 8 w 17"/>
                <a:gd name="T7" fmla="*/ 5 h 17"/>
                <a:gd name="T8" fmla="*/ 8 w 17"/>
                <a:gd name="T9" fmla="*/ 0 h 17"/>
                <a:gd name="T10" fmla="*/ 8 w 17"/>
                <a:gd name="T11" fmla="*/ 0 h 17"/>
                <a:gd name="T12" fmla="*/ 8 w 17"/>
                <a:gd name="T13" fmla="*/ 5 h 17"/>
                <a:gd name="T14" fmla="*/ 16 w 17"/>
                <a:gd name="T15" fmla="*/ 16 h 17"/>
                <a:gd name="T16" fmla="*/ 8 w 17"/>
                <a:gd name="T17" fmla="*/ 16 h 17"/>
                <a:gd name="T18" fmla="*/ 8 w 17"/>
                <a:gd name="T19" fmla="*/ 1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8" y="10"/>
                  </a:moveTo>
                  <a:lnTo>
                    <a:pt x="0" y="10"/>
                  </a:lnTo>
                  <a:lnTo>
                    <a:pt x="0" y="5"/>
                  </a:lnTo>
                  <a:lnTo>
                    <a:pt x="8" y="5"/>
                  </a:lnTo>
                  <a:lnTo>
                    <a:pt x="8" y="0"/>
                  </a:lnTo>
                  <a:lnTo>
                    <a:pt x="8" y="5"/>
                  </a:lnTo>
                  <a:lnTo>
                    <a:pt x="16" y="16"/>
                  </a:lnTo>
                  <a:lnTo>
                    <a:pt x="8" y="16"/>
                  </a:lnTo>
                  <a:lnTo>
                    <a:pt x="8" y="10"/>
                  </a:lnTo>
                </a:path>
              </a:pathLst>
            </a:custGeom>
            <a:solidFill>
              <a:srgbClr val="CCFFFF"/>
            </a:solidFill>
            <a:ln w="12700">
              <a:solidFill>
                <a:srgbClr val="FFFF00"/>
              </a:solidFill>
              <a:round/>
              <a:headEnd/>
              <a:tailEnd/>
            </a:ln>
          </p:spPr>
          <p:txBody>
            <a:bodyPr/>
            <a:lstStyle/>
            <a:p>
              <a:endParaRPr lang="zh-CN" altLang="en-US"/>
            </a:p>
          </p:txBody>
        </p:sp>
        <p:sp>
          <p:nvSpPr>
            <p:cNvPr id="61579" name="Freeform 254">
              <a:extLst>
                <a:ext uri="{FF2B5EF4-FFF2-40B4-BE49-F238E27FC236}">
                  <a16:creationId xmlns:a16="http://schemas.microsoft.com/office/drawing/2014/main" id="{04E1922C-605D-4129-B264-FC6E48A1404E}"/>
                </a:ext>
              </a:extLst>
            </p:cNvPr>
            <p:cNvSpPr>
              <a:spLocks/>
            </p:cNvSpPr>
            <p:nvPr/>
          </p:nvSpPr>
          <p:spPr bwMode="auto">
            <a:xfrm>
              <a:off x="3378" y="2289"/>
              <a:ext cx="17" cy="17"/>
            </a:xfrm>
            <a:custGeom>
              <a:avLst/>
              <a:gdLst>
                <a:gd name="T0" fmla="*/ 0 w 17"/>
                <a:gd name="T1" fmla="*/ 16 h 17"/>
                <a:gd name="T2" fmla="*/ 16 w 17"/>
                <a:gd name="T3" fmla="*/ 16 h 17"/>
                <a:gd name="T4" fmla="*/ 16 w 17"/>
                <a:gd name="T5" fmla="*/ 0 h 17"/>
                <a:gd name="T6" fmla="*/ 16 w 17"/>
                <a:gd name="T7" fmla="*/ 16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0"/>
                  </a:lnTo>
                  <a:lnTo>
                    <a:pt x="16"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80" name="Freeform 255">
              <a:extLst>
                <a:ext uri="{FF2B5EF4-FFF2-40B4-BE49-F238E27FC236}">
                  <a16:creationId xmlns:a16="http://schemas.microsoft.com/office/drawing/2014/main" id="{5ADC0ACF-9185-4341-9349-9051C68D2D01}"/>
                </a:ext>
              </a:extLst>
            </p:cNvPr>
            <p:cNvSpPr>
              <a:spLocks/>
            </p:cNvSpPr>
            <p:nvPr/>
          </p:nvSpPr>
          <p:spPr bwMode="auto">
            <a:xfrm>
              <a:off x="3405" y="2194"/>
              <a:ext cx="17" cy="17"/>
            </a:xfrm>
            <a:custGeom>
              <a:avLst/>
              <a:gdLst>
                <a:gd name="T0" fmla="*/ 0 w 17"/>
                <a:gd name="T1" fmla="*/ 16 h 17"/>
                <a:gd name="T2" fmla="*/ 0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81" name="Freeform 256">
              <a:extLst>
                <a:ext uri="{FF2B5EF4-FFF2-40B4-BE49-F238E27FC236}">
                  <a16:creationId xmlns:a16="http://schemas.microsoft.com/office/drawing/2014/main" id="{D13D0984-6787-4C08-90BC-9DE986599AA7}"/>
                </a:ext>
              </a:extLst>
            </p:cNvPr>
            <p:cNvSpPr>
              <a:spLocks/>
            </p:cNvSpPr>
            <p:nvPr/>
          </p:nvSpPr>
          <p:spPr bwMode="auto">
            <a:xfrm>
              <a:off x="3192" y="1880"/>
              <a:ext cx="49" cy="53"/>
            </a:xfrm>
            <a:custGeom>
              <a:avLst/>
              <a:gdLst>
                <a:gd name="T0" fmla="*/ 32 w 49"/>
                <a:gd name="T1" fmla="*/ 47 h 53"/>
                <a:gd name="T2" fmla="*/ 30 w 49"/>
                <a:gd name="T3" fmla="*/ 45 h 53"/>
                <a:gd name="T4" fmla="*/ 26 w 49"/>
                <a:gd name="T5" fmla="*/ 47 h 53"/>
                <a:gd name="T6" fmla="*/ 24 w 49"/>
                <a:gd name="T7" fmla="*/ 49 h 53"/>
                <a:gd name="T8" fmla="*/ 25 w 49"/>
                <a:gd name="T9" fmla="*/ 52 h 53"/>
                <a:gd name="T10" fmla="*/ 21 w 49"/>
                <a:gd name="T11" fmla="*/ 50 h 53"/>
                <a:gd name="T12" fmla="*/ 20 w 49"/>
                <a:gd name="T13" fmla="*/ 48 h 53"/>
                <a:gd name="T14" fmla="*/ 18 w 49"/>
                <a:gd name="T15" fmla="*/ 48 h 53"/>
                <a:gd name="T16" fmla="*/ 15 w 49"/>
                <a:gd name="T17" fmla="*/ 48 h 53"/>
                <a:gd name="T18" fmla="*/ 11 w 49"/>
                <a:gd name="T19" fmla="*/ 50 h 53"/>
                <a:gd name="T20" fmla="*/ 5 w 49"/>
                <a:gd name="T21" fmla="*/ 48 h 53"/>
                <a:gd name="T22" fmla="*/ 1 w 49"/>
                <a:gd name="T23" fmla="*/ 47 h 53"/>
                <a:gd name="T24" fmla="*/ 0 w 49"/>
                <a:gd name="T25" fmla="*/ 42 h 53"/>
                <a:gd name="T26" fmla="*/ 2 w 49"/>
                <a:gd name="T27" fmla="*/ 41 h 53"/>
                <a:gd name="T28" fmla="*/ 1 w 49"/>
                <a:gd name="T29" fmla="*/ 38 h 53"/>
                <a:gd name="T30" fmla="*/ 0 w 49"/>
                <a:gd name="T31" fmla="*/ 36 h 53"/>
                <a:gd name="T32" fmla="*/ 1 w 49"/>
                <a:gd name="T33" fmla="*/ 33 h 53"/>
                <a:gd name="T34" fmla="*/ 5 w 49"/>
                <a:gd name="T35" fmla="*/ 31 h 53"/>
                <a:gd name="T36" fmla="*/ 11 w 49"/>
                <a:gd name="T37" fmla="*/ 27 h 53"/>
                <a:gd name="T38" fmla="*/ 8 w 49"/>
                <a:gd name="T39" fmla="*/ 20 h 53"/>
                <a:gd name="T40" fmla="*/ 6 w 49"/>
                <a:gd name="T41" fmla="*/ 18 h 53"/>
                <a:gd name="T42" fmla="*/ 8 w 49"/>
                <a:gd name="T43" fmla="*/ 16 h 53"/>
                <a:gd name="T44" fmla="*/ 13 w 49"/>
                <a:gd name="T45" fmla="*/ 16 h 53"/>
                <a:gd name="T46" fmla="*/ 15 w 49"/>
                <a:gd name="T47" fmla="*/ 12 h 53"/>
                <a:gd name="T48" fmla="*/ 23 w 49"/>
                <a:gd name="T49" fmla="*/ 9 h 53"/>
                <a:gd name="T50" fmla="*/ 20 w 49"/>
                <a:gd name="T51" fmla="*/ 7 h 53"/>
                <a:gd name="T52" fmla="*/ 20 w 49"/>
                <a:gd name="T53" fmla="*/ 4 h 53"/>
                <a:gd name="T54" fmla="*/ 22 w 49"/>
                <a:gd name="T55" fmla="*/ 5 h 53"/>
                <a:gd name="T56" fmla="*/ 23 w 49"/>
                <a:gd name="T57" fmla="*/ 2 h 53"/>
                <a:gd name="T58" fmla="*/ 26 w 49"/>
                <a:gd name="T59" fmla="*/ 1 h 53"/>
                <a:gd name="T60" fmla="*/ 28 w 49"/>
                <a:gd name="T61" fmla="*/ 1 h 53"/>
                <a:gd name="T62" fmla="*/ 29 w 49"/>
                <a:gd name="T63" fmla="*/ 5 h 53"/>
                <a:gd name="T64" fmla="*/ 33 w 49"/>
                <a:gd name="T65" fmla="*/ 9 h 53"/>
                <a:gd name="T66" fmla="*/ 36 w 49"/>
                <a:gd name="T67" fmla="*/ 10 h 53"/>
                <a:gd name="T68" fmla="*/ 48 w 49"/>
                <a:gd name="T69" fmla="*/ 10 h 53"/>
                <a:gd name="T70" fmla="*/ 47 w 49"/>
                <a:gd name="T71" fmla="*/ 12 h 53"/>
                <a:gd name="T72" fmla="*/ 42 w 49"/>
                <a:gd name="T73" fmla="*/ 14 h 53"/>
                <a:gd name="T74" fmla="*/ 42 w 49"/>
                <a:gd name="T75" fmla="*/ 18 h 53"/>
                <a:gd name="T76" fmla="*/ 42 w 49"/>
                <a:gd name="T77" fmla="*/ 21 h 53"/>
                <a:gd name="T78" fmla="*/ 48 w 49"/>
                <a:gd name="T79" fmla="*/ 24 h 53"/>
                <a:gd name="T80" fmla="*/ 45 w 49"/>
                <a:gd name="T81" fmla="*/ 28 h 53"/>
                <a:gd name="T82" fmla="*/ 39 w 49"/>
                <a:gd name="T83" fmla="*/ 30 h 53"/>
                <a:gd name="T84" fmla="*/ 36 w 49"/>
                <a:gd name="T85" fmla="*/ 31 h 53"/>
                <a:gd name="T86" fmla="*/ 31 w 49"/>
                <a:gd name="T87" fmla="*/ 33 h 53"/>
                <a:gd name="T88" fmla="*/ 33 w 49"/>
                <a:gd name="T89" fmla="*/ 36 h 53"/>
                <a:gd name="T90" fmla="*/ 36 w 49"/>
                <a:gd name="T91" fmla="*/ 39 h 53"/>
                <a:gd name="T92" fmla="*/ 36 w 49"/>
                <a:gd name="T93" fmla="*/ 43 h 53"/>
                <a:gd name="T94" fmla="*/ 33 w 49"/>
                <a:gd name="T95" fmla="*/ 45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53"/>
                <a:gd name="T146" fmla="*/ 49 w 49"/>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53">
                  <a:moveTo>
                    <a:pt x="33" y="47"/>
                  </a:moveTo>
                  <a:lnTo>
                    <a:pt x="32" y="47"/>
                  </a:lnTo>
                  <a:lnTo>
                    <a:pt x="31" y="45"/>
                  </a:lnTo>
                  <a:lnTo>
                    <a:pt x="30" y="45"/>
                  </a:lnTo>
                  <a:lnTo>
                    <a:pt x="28" y="45"/>
                  </a:lnTo>
                  <a:lnTo>
                    <a:pt x="26" y="47"/>
                  </a:lnTo>
                  <a:lnTo>
                    <a:pt x="26" y="48"/>
                  </a:lnTo>
                  <a:lnTo>
                    <a:pt x="24" y="49"/>
                  </a:lnTo>
                  <a:lnTo>
                    <a:pt x="26" y="52"/>
                  </a:lnTo>
                  <a:lnTo>
                    <a:pt x="25" y="52"/>
                  </a:lnTo>
                  <a:lnTo>
                    <a:pt x="24" y="51"/>
                  </a:lnTo>
                  <a:lnTo>
                    <a:pt x="21" y="50"/>
                  </a:lnTo>
                  <a:lnTo>
                    <a:pt x="21" y="49"/>
                  </a:lnTo>
                  <a:lnTo>
                    <a:pt x="20" y="48"/>
                  </a:lnTo>
                  <a:lnTo>
                    <a:pt x="19" y="48"/>
                  </a:lnTo>
                  <a:lnTo>
                    <a:pt x="18" y="48"/>
                  </a:lnTo>
                  <a:lnTo>
                    <a:pt x="16" y="48"/>
                  </a:lnTo>
                  <a:lnTo>
                    <a:pt x="15" y="48"/>
                  </a:lnTo>
                  <a:lnTo>
                    <a:pt x="13" y="48"/>
                  </a:lnTo>
                  <a:lnTo>
                    <a:pt x="11" y="50"/>
                  </a:lnTo>
                  <a:lnTo>
                    <a:pt x="9" y="50"/>
                  </a:lnTo>
                  <a:lnTo>
                    <a:pt x="5" y="48"/>
                  </a:lnTo>
                  <a:lnTo>
                    <a:pt x="1" y="48"/>
                  </a:lnTo>
                  <a:lnTo>
                    <a:pt x="1" y="47"/>
                  </a:lnTo>
                  <a:lnTo>
                    <a:pt x="0" y="44"/>
                  </a:lnTo>
                  <a:lnTo>
                    <a:pt x="0" y="42"/>
                  </a:lnTo>
                  <a:lnTo>
                    <a:pt x="0" y="41"/>
                  </a:lnTo>
                  <a:lnTo>
                    <a:pt x="2" y="41"/>
                  </a:lnTo>
                  <a:lnTo>
                    <a:pt x="1" y="40"/>
                  </a:lnTo>
                  <a:lnTo>
                    <a:pt x="1" y="38"/>
                  </a:lnTo>
                  <a:lnTo>
                    <a:pt x="0" y="36"/>
                  </a:lnTo>
                  <a:lnTo>
                    <a:pt x="0" y="33"/>
                  </a:lnTo>
                  <a:lnTo>
                    <a:pt x="1" y="33"/>
                  </a:lnTo>
                  <a:lnTo>
                    <a:pt x="1" y="32"/>
                  </a:lnTo>
                  <a:lnTo>
                    <a:pt x="5" y="31"/>
                  </a:lnTo>
                  <a:lnTo>
                    <a:pt x="9" y="29"/>
                  </a:lnTo>
                  <a:lnTo>
                    <a:pt x="11" y="27"/>
                  </a:lnTo>
                  <a:lnTo>
                    <a:pt x="11" y="25"/>
                  </a:lnTo>
                  <a:lnTo>
                    <a:pt x="8" y="20"/>
                  </a:lnTo>
                  <a:lnTo>
                    <a:pt x="6" y="19"/>
                  </a:lnTo>
                  <a:lnTo>
                    <a:pt x="6" y="18"/>
                  </a:lnTo>
                  <a:lnTo>
                    <a:pt x="8" y="17"/>
                  </a:lnTo>
                  <a:lnTo>
                    <a:pt x="8" y="16"/>
                  </a:lnTo>
                  <a:lnTo>
                    <a:pt x="11" y="14"/>
                  </a:lnTo>
                  <a:lnTo>
                    <a:pt x="13" y="16"/>
                  </a:lnTo>
                  <a:lnTo>
                    <a:pt x="13" y="14"/>
                  </a:lnTo>
                  <a:lnTo>
                    <a:pt x="15" y="12"/>
                  </a:lnTo>
                  <a:lnTo>
                    <a:pt x="17" y="9"/>
                  </a:lnTo>
                  <a:lnTo>
                    <a:pt x="23" y="9"/>
                  </a:lnTo>
                  <a:lnTo>
                    <a:pt x="22" y="8"/>
                  </a:lnTo>
                  <a:lnTo>
                    <a:pt x="20" y="7"/>
                  </a:lnTo>
                  <a:lnTo>
                    <a:pt x="19" y="5"/>
                  </a:lnTo>
                  <a:lnTo>
                    <a:pt x="20" y="4"/>
                  </a:lnTo>
                  <a:lnTo>
                    <a:pt x="21" y="4"/>
                  </a:lnTo>
                  <a:lnTo>
                    <a:pt x="22" y="5"/>
                  </a:lnTo>
                  <a:lnTo>
                    <a:pt x="23" y="3"/>
                  </a:lnTo>
                  <a:lnTo>
                    <a:pt x="23" y="2"/>
                  </a:lnTo>
                  <a:lnTo>
                    <a:pt x="25" y="1"/>
                  </a:lnTo>
                  <a:lnTo>
                    <a:pt x="26" y="1"/>
                  </a:lnTo>
                  <a:lnTo>
                    <a:pt x="27" y="0"/>
                  </a:lnTo>
                  <a:lnTo>
                    <a:pt x="28" y="1"/>
                  </a:lnTo>
                  <a:lnTo>
                    <a:pt x="28" y="4"/>
                  </a:lnTo>
                  <a:lnTo>
                    <a:pt x="29" y="5"/>
                  </a:lnTo>
                  <a:lnTo>
                    <a:pt x="31" y="7"/>
                  </a:lnTo>
                  <a:lnTo>
                    <a:pt x="33" y="9"/>
                  </a:lnTo>
                  <a:lnTo>
                    <a:pt x="34" y="9"/>
                  </a:lnTo>
                  <a:lnTo>
                    <a:pt x="36" y="10"/>
                  </a:lnTo>
                  <a:lnTo>
                    <a:pt x="38" y="10"/>
                  </a:lnTo>
                  <a:lnTo>
                    <a:pt x="48" y="10"/>
                  </a:lnTo>
                  <a:lnTo>
                    <a:pt x="48" y="11"/>
                  </a:lnTo>
                  <a:lnTo>
                    <a:pt x="47" y="12"/>
                  </a:lnTo>
                  <a:lnTo>
                    <a:pt x="47" y="14"/>
                  </a:lnTo>
                  <a:lnTo>
                    <a:pt x="42" y="14"/>
                  </a:lnTo>
                  <a:lnTo>
                    <a:pt x="42" y="15"/>
                  </a:lnTo>
                  <a:lnTo>
                    <a:pt x="42" y="18"/>
                  </a:lnTo>
                  <a:lnTo>
                    <a:pt x="42" y="21"/>
                  </a:lnTo>
                  <a:lnTo>
                    <a:pt x="44" y="22"/>
                  </a:lnTo>
                  <a:lnTo>
                    <a:pt x="48" y="24"/>
                  </a:lnTo>
                  <a:lnTo>
                    <a:pt x="47" y="26"/>
                  </a:lnTo>
                  <a:lnTo>
                    <a:pt x="45" y="28"/>
                  </a:lnTo>
                  <a:lnTo>
                    <a:pt x="42" y="29"/>
                  </a:lnTo>
                  <a:lnTo>
                    <a:pt x="39" y="30"/>
                  </a:lnTo>
                  <a:lnTo>
                    <a:pt x="36" y="30"/>
                  </a:lnTo>
                  <a:lnTo>
                    <a:pt x="36" y="31"/>
                  </a:lnTo>
                  <a:lnTo>
                    <a:pt x="34" y="31"/>
                  </a:lnTo>
                  <a:lnTo>
                    <a:pt x="31" y="33"/>
                  </a:lnTo>
                  <a:lnTo>
                    <a:pt x="32" y="34"/>
                  </a:lnTo>
                  <a:lnTo>
                    <a:pt x="33" y="36"/>
                  </a:lnTo>
                  <a:lnTo>
                    <a:pt x="34" y="37"/>
                  </a:lnTo>
                  <a:lnTo>
                    <a:pt x="36" y="39"/>
                  </a:lnTo>
                  <a:lnTo>
                    <a:pt x="36" y="40"/>
                  </a:lnTo>
                  <a:lnTo>
                    <a:pt x="36" y="43"/>
                  </a:lnTo>
                  <a:lnTo>
                    <a:pt x="36" y="44"/>
                  </a:lnTo>
                  <a:lnTo>
                    <a:pt x="33" y="45"/>
                  </a:lnTo>
                  <a:lnTo>
                    <a:pt x="33" y="47"/>
                  </a:lnTo>
                </a:path>
              </a:pathLst>
            </a:custGeom>
            <a:solidFill>
              <a:srgbClr val="CCFFFF"/>
            </a:solidFill>
            <a:ln w="12700">
              <a:solidFill>
                <a:srgbClr val="FFFF00"/>
              </a:solidFill>
              <a:round/>
              <a:headEnd/>
              <a:tailEnd/>
            </a:ln>
          </p:spPr>
          <p:txBody>
            <a:bodyPr/>
            <a:lstStyle/>
            <a:p>
              <a:endParaRPr lang="zh-CN" altLang="en-US"/>
            </a:p>
          </p:txBody>
        </p:sp>
        <p:sp>
          <p:nvSpPr>
            <p:cNvPr id="61582" name="Freeform 257">
              <a:extLst>
                <a:ext uri="{FF2B5EF4-FFF2-40B4-BE49-F238E27FC236}">
                  <a16:creationId xmlns:a16="http://schemas.microsoft.com/office/drawing/2014/main" id="{1CEE016A-833A-49AF-A5C2-54442FAEFFD7}"/>
                </a:ext>
              </a:extLst>
            </p:cNvPr>
            <p:cNvSpPr>
              <a:spLocks/>
            </p:cNvSpPr>
            <p:nvPr/>
          </p:nvSpPr>
          <p:spPr bwMode="auto">
            <a:xfrm>
              <a:off x="3074" y="2036"/>
              <a:ext cx="163" cy="159"/>
            </a:xfrm>
            <a:custGeom>
              <a:avLst/>
              <a:gdLst>
                <a:gd name="T0" fmla="*/ 10 w 163"/>
                <a:gd name="T1" fmla="*/ 56 h 159"/>
                <a:gd name="T2" fmla="*/ 15 w 163"/>
                <a:gd name="T3" fmla="*/ 53 h 159"/>
                <a:gd name="T4" fmla="*/ 26 w 163"/>
                <a:gd name="T5" fmla="*/ 50 h 159"/>
                <a:gd name="T6" fmla="*/ 32 w 163"/>
                <a:gd name="T7" fmla="*/ 45 h 159"/>
                <a:gd name="T8" fmla="*/ 40 w 163"/>
                <a:gd name="T9" fmla="*/ 42 h 159"/>
                <a:gd name="T10" fmla="*/ 49 w 163"/>
                <a:gd name="T11" fmla="*/ 38 h 159"/>
                <a:gd name="T12" fmla="*/ 60 w 163"/>
                <a:gd name="T13" fmla="*/ 35 h 159"/>
                <a:gd name="T14" fmla="*/ 69 w 163"/>
                <a:gd name="T15" fmla="*/ 30 h 159"/>
                <a:gd name="T16" fmla="*/ 77 w 163"/>
                <a:gd name="T17" fmla="*/ 26 h 159"/>
                <a:gd name="T18" fmla="*/ 81 w 163"/>
                <a:gd name="T19" fmla="*/ 15 h 159"/>
                <a:gd name="T20" fmla="*/ 82 w 163"/>
                <a:gd name="T21" fmla="*/ 6 h 159"/>
                <a:gd name="T22" fmla="*/ 88 w 163"/>
                <a:gd name="T23" fmla="*/ 0 h 159"/>
                <a:gd name="T24" fmla="*/ 104 w 163"/>
                <a:gd name="T25" fmla="*/ 6 h 159"/>
                <a:gd name="T26" fmla="*/ 115 w 163"/>
                <a:gd name="T27" fmla="*/ 7 h 159"/>
                <a:gd name="T28" fmla="*/ 120 w 163"/>
                <a:gd name="T29" fmla="*/ 4 h 159"/>
                <a:gd name="T30" fmla="*/ 127 w 163"/>
                <a:gd name="T31" fmla="*/ 6 h 159"/>
                <a:gd name="T32" fmla="*/ 124 w 163"/>
                <a:gd name="T33" fmla="*/ 15 h 159"/>
                <a:gd name="T34" fmla="*/ 130 w 163"/>
                <a:gd name="T35" fmla="*/ 11 h 159"/>
                <a:gd name="T36" fmla="*/ 141 w 163"/>
                <a:gd name="T37" fmla="*/ 6 h 159"/>
                <a:gd name="T38" fmla="*/ 138 w 163"/>
                <a:gd name="T39" fmla="*/ 9 h 159"/>
                <a:gd name="T40" fmla="*/ 133 w 163"/>
                <a:gd name="T41" fmla="*/ 15 h 159"/>
                <a:gd name="T42" fmla="*/ 127 w 163"/>
                <a:gd name="T43" fmla="*/ 20 h 159"/>
                <a:gd name="T44" fmla="*/ 125 w 163"/>
                <a:gd name="T45" fmla="*/ 25 h 159"/>
                <a:gd name="T46" fmla="*/ 119 w 163"/>
                <a:gd name="T47" fmla="*/ 28 h 159"/>
                <a:gd name="T48" fmla="*/ 116 w 163"/>
                <a:gd name="T49" fmla="*/ 34 h 159"/>
                <a:gd name="T50" fmla="*/ 115 w 163"/>
                <a:gd name="T51" fmla="*/ 43 h 159"/>
                <a:gd name="T52" fmla="*/ 124 w 163"/>
                <a:gd name="T53" fmla="*/ 46 h 159"/>
                <a:gd name="T54" fmla="*/ 129 w 163"/>
                <a:gd name="T55" fmla="*/ 53 h 159"/>
                <a:gd name="T56" fmla="*/ 138 w 163"/>
                <a:gd name="T57" fmla="*/ 54 h 159"/>
                <a:gd name="T58" fmla="*/ 147 w 163"/>
                <a:gd name="T59" fmla="*/ 53 h 159"/>
                <a:gd name="T60" fmla="*/ 153 w 163"/>
                <a:gd name="T61" fmla="*/ 62 h 159"/>
                <a:gd name="T62" fmla="*/ 158 w 163"/>
                <a:gd name="T63" fmla="*/ 62 h 159"/>
                <a:gd name="T64" fmla="*/ 162 w 163"/>
                <a:gd name="T65" fmla="*/ 75 h 159"/>
                <a:gd name="T66" fmla="*/ 152 w 163"/>
                <a:gd name="T67" fmla="*/ 80 h 159"/>
                <a:gd name="T68" fmla="*/ 147 w 163"/>
                <a:gd name="T69" fmla="*/ 77 h 159"/>
                <a:gd name="T70" fmla="*/ 138 w 163"/>
                <a:gd name="T71" fmla="*/ 71 h 159"/>
                <a:gd name="T72" fmla="*/ 136 w 163"/>
                <a:gd name="T73" fmla="*/ 80 h 159"/>
                <a:gd name="T74" fmla="*/ 132 w 163"/>
                <a:gd name="T75" fmla="*/ 88 h 159"/>
                <a:gd name="T76" fmla="*/ 127 w 163"/>
                <a:gd name="T77" fmla="*/ 100 h 159"/>
                <a:gd name="T78" fmla="*/ 120 w 163"/>
                <a:gd name="T79" fmla="*/ 103 h 159"/>
                <a:gd name="T80" fmla="*/ 116 w 163"/>
                <a:gd name="T81" fmla="*/ 104 h 159"/>
                <a:gd name="T82" fmla="*/ 127 w 163"/>
                <a:gd name="T83" fmla="*/ 112 h 159"/>
                <a:gd name="T84" fmla="*/ 133 w 163"/>
                <a:gd name="T85" fmla="*/ 120 h 159"/>
                <a:gd name="T86" fmla="*/ 140 w 163"/>
                <a:gd name="T87" fmla="*/ 123 h 159"/>
                <a:gd name="T88" fmla="*/ 146 w 163"/>
                <a:gd name="T89" fmla="*/ 120 h 159"/>
                <a:gd name="T90" fmla="*/ 147 w 163"/>
                <a:gd name="T91" fmla="*/ 135 h 159"/>
                <a:gd name="T92" fmla="*/ 147 w 163"/>
                <a:gd name="T93" fmla="*/ 144 h 159"/>
                <a:gd name="T94" fmla="*/ 136 w 163"/>
                <a:gd name="T95" fmla="*/ 150 h 159"/>
                <a:gd name="T96" fmla="*/ 129 w 163"/>
                <a:gd name="T97" fmla="*/ 158 h 159"/>
                <a:gd name="T98" fmla="*/ 124 w 163"/>
                <a:gd name="T99" fmla="*/ 156 h 159"/>
                <a:gd name="T100" fmla="*/ 111 w 163"/>
                <a:gd name="T101" fmla="*/ 153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
                <a:gd name="T154" fmla="*/ 0 h 159"/>
                <a:gd name="T155" fmla="*/ 163 w 163"/>
                <a:gd name="T156" fmla="*/ 159 h 1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 h="159">
                  <a:moveTo>
                    <a:pt x="0" y="57"/>
                  </a:moveTo>
                  <a:lnTo>
                    <a:pt x="3" y="58"/>
                  </a:lnTo>
                  <a:lnTo>
                    <a:pt x="6" y="58"/>
                  </a:lnTo>
                  <a:lnTo>
                    <a:pt x="8" y="56"/>
                  </a:lnTo>
                  <a:lnTo>
                    <a:pt x="10" y="56"/>
                  </a:lnTo>
                  <a:lnTo>
                    <a:pt x="11" y="55"/>
                  </a:lnTo>
                  <a:lnTo>
                    <a:pt x="12" y="54"/>
                  </a:lnTo>
                  <a:lnTo>
                    <a:pt x="13" y="54"/>
                  </a:lnTo>
                  <a:lnTo>
                    <a:pt x="13" y="53"/>
                  </a:lnTo>
                  <a:lnTo>
                    <a:pt x="15" y="53"/>
                  </a:lnTo>
                  <a:lnTo>
                    <a:pt x="18" y="52"/>
                  </a:lnTo>
                  <a:lnTo>
                    <a:pt x="19" y="51"/>
                  </a:lnTo>
                  <a:lnTo>
                    <a:pt x="23" y="50"/>
                  </a:lnTo>
                  <a:lnTo>
                    <a:pt x="26" y="50"/>
                  </a:lnTo>
                  <a:lnTo>
                    <a:pt x="28" y="49"/>
                  </a:lnTo>
                  <a:lnTo>
                    <a:pt x="31" y="47"/>
                  </a:lnTo>
                  <a:lnTo>
                    <a:pt x="31" y="46"/>
                  </a:lnTo>
                  <a:lnTo>
                    <a:pt x="31" y="45"/>
                  </a:lnTo>
                  <a:lnTo>
                    <a:pt x="32" y="45"/>
                  </a:lnTo>
                  <a:lnTo>
                    <a:pt x="34" y="43"/>
                  </a:lnTo>
                  <a:lnTo>
                    <a:pt x="36" y="42"/>
                  </a:lnTo>
                  <a:lnTo>
                    <a:pt x="37" y="41"/>
                  </a:lnTo>
                  <a:lnTo>
                    <a:pt x="39" y="41"/>
                  </a:lnTo>
                  <a:lnTo>
                    <a:pt x="40" y="42"/>
                  </a:lnTo>
                  <a:lnTo>
                    <a:pt x="42" y="43"/>
                  </a:lnTo>
                  <a:lnTo>
                    <a:pt x="42" y="41"/>
                  </a:lnTo>
                  <a:lnTo>
                    <a:pt x="43" y="36"/>
                  </a:lnTo>
                  <a:lnTo>
                    <a:pt x="46" y="38"/>
                  </a:lnTo>
                  <a:lnTo>
                    <a:pt x="49" y="38"/>
                  </a:lnTo>
                  <a:lnTo>
                    <a:pt x="52" y="38"/>
                  </a:lnTo>
                  <a:lnTo>
                    <a:pt x="54" y="38"/>
                  </a:lnTo>
                  <a:lnTo>
                    <a:pt x="56" y="36"/>
                  </a:lnTo>
                  <a:lnTo>
                    <a:pt x="58" y="36"/>
                  </a:lnTo>
                  <a:lnTo>
                    <a:pt x="60" y="35"/>
                  </a:lnTo>
                  <a:lnTo>
                    <a:pt x="62" y="35"/>
                  </a:lnTo>
                  <a:lnTo>
                    <a:pt x="64" y="35"/>
                  </a:lnTo>
                  <a:lnTo>
                    <a:pt x="67" y="33"/>
                  </a:lnTo>
                  <a:lnTo>
                    <a:pt x="69" y="31"/>
                  </a:lnTo>
                  <a:lnTo>
                    <a:pt x="69" y="30"/>
                  </a:lnTo>
                  <a:lnTo>
                    <a:pt x="70" y="30"/>
                  </a:lnTo>
                  <a:lnTo>
                    <a:pt x="72" y="28"/>
                  </a:lnTo>
                  <a:lnTo>
                    <a:pt x="73" y="27"/>
                  </a:lnTo>
                  <a:lnTo>
                    <a:pt x="74" y="27"/>
                  </a:lnTo>
                  <a:lnTo>
                    <a:pt x="77" y="26"/>
                  </a:lnTo>
                  <a:lnTo>
                    <a:pt x="78" y="24"/>
                  </a:lnTo>
                  <a:lnTo>
                    <a:pt x="79" y="23"/>
                  </a:lnTo>
                  <a:lnTo>
                    <a:pt x="81" y="22"/>
                  </a:lnTo>
                  <a:lnTo>
                    <a:pt x="81" y="16"/>
                  </a:lnTo>
                  <a:lnTo>
                    <a:pt x="81" y="15"/>
                  </a:lnTo>
                  <a:lnTo>
                    <a:pt x="81" y="11"/>
                  </a:lnTo>
                  <a:lnTo>
                    <a:pt x="82" y="10"/>
                  </a:lnTo>
                  <a:lnTo>
                    <a:pt x="81" y="8"/>
                  </a:lnTo>
                  <a:lnTo>
                    <a:pt x="81" y="7"/>
                  </a:lnTo>
                  <a:lnTo>
                    <a:pt x="82" y="6"/>
                  </a:lnTo>
                  <a:lnTo>
                    <a:pt x="81" y="4"/>
                  </a:lnTo>
                  <a:lnTo>
                    <a:pt x="83" y="0"/>
                  </a:lnTo>
                  <a:lnTo>
                    <a:pt x="85" y="0"/>
                  </a:lnTo>
                  <a:lnTo>
                    <a:pt x="86" y="0"/>
                  </a:lnTo>
                  <a:lnTo>
                    <a:pt x="88" y="0"/>
                  </a:lnTo>
                  <a:lnTo>
                    <a:pt x="89" y="0"/>
                  </a:lnTo>
                  <a:lnTo>
                    <a:pt x="96" y="3"/>
                  </a:lnTo>
                  <a:lnTo>
                    <a:pt x="98" y="4"/>
                  </a:lnTo>
                  <a:lnTo>
                    <a:pt x="102" y="6"/>
                  </a:lnTo>
                  <a:lnTo>
                    <a:pt x="104" y="6"/>
                  </a:lnTo>
                  <a:lnTo>
                    <a:pt x="106" y="6"/>
                  </a:lnTo>
                  <a:lnTo>
                    <a:pt x="108" y="6"/>
                  </a:lnTo>
                  <a:lnTo>
                    <a:pt x="111" y="6"/>
                  </a:lnTo>
                  <a:lnTo>
                    <a:pt x="113" y="7"/>
                  </a:lnTo>
                  <a:lnTo>
                    <a:pt x="115" y="7"/>
                  </a:lnTo>
                  <a:lnTo>
                    <a:pt x="115" y="4"/>
                  </a:lnTo>
                  <a:lnTo>
                    <a:pt x="117" y="3"/>
                  </a:lnTo>
                  <a:lnTo>
                    <a:pt x="118" y="3"/>
                  </a:lnTo>
                  <a:lnTo>
                    <a:pt x="120" y="4"/>
                  </a:lnTo>
                  <a:lnTo>
                    <a:pt x="121" y="6"/>
                  </a:lnTo>
                  <a:lnTo>
                    <a:pt x="124" y="4"/>
                  </a:lnTo>
                  <a:lnTo>
                    <a:pt x="125" y="4"/>
                  </a:lnTo>
                  <a:lnTo>
                    <a:pt x="127" y="4"/>
                  </a:lnTo>
                  <a:lnTo>
                    <a:pt x="127" y="6"/>
                  </a:lnTo>
                  <a:lnTo>
                    <a:pt x="127" y="8"/>
                  </a:lnTo>
                  <a:lnTo>
                    <a:pt x="124" y="9"/>
                  </a:lnTo>
                  <a:lnTo>
                    <a:pt x="125" y="11"/>
                  </a:lnTo>
                  <a:lnTo>
                    <a:pt x="124" y="13"/>
                  </a:lnTo>
                  <a:lnTo>
                    <a:pt x="124" y="15"/>
                  </a:lnTo>
                  <a:lnTo>
                    <a:pt x="125" y="15"/>
                  </a:lnTo>
                  <a:lnTo>
                    <a:pt x="127" y="13"/>
                  </a:lnTo>
                  <a:lnTo>
                    <a:pt x="127" y="10"/>
                  </a:lnTo>
                  <a:lnTo>
                    <a:pt x="129" y="12"/>
                  </a:lnTo>
                  <a:lnTo>
                    <a:pt x="130" y="11"/>
                  </a:lnTo>
                  <a:lnTo>
                    <a:pt x="133" y="10"/>
                  </a:lnTo>
                  <a:lnTo>
                    <a:pt x="136" y="9"/>
                  </a:lnTo>
                  <a:lnTo>
                    <a:pt x="138" y="7"/>
                  </a:lnTo>
                  <a:lnTo>
                    <a:pt x="140" y="7"/>
                  </a:lnTo>
                  <a:lnTo>
                    <a:pt x="141" y="6"/>
                  </a:lnTo>
                  <a:lnTo>
                    <a:pt x="143" y="6"/>
                  </a:lnTo>
                  <a:lnTo>
                    <a:pt x="143" y="7"/>
                  </a:lnTo>
                  <a:lnTo>
                    <a:pt x="141" y="7"/>
                  </a:lnTo>
                  <a:lnTo>
                    <a:pt x="141" y="8"/>
                  </a:lnTo>
                  <a:lnTo>
                    <a:pt x="138" y="9"/>
                  </a:lnTo>
                  <a:lnTo>
                    <a:pt x="138" y="11"/>
                  </a:lnTo>
                  <a:lnTo>
                    <a:pt x="138" y="13"/>
                  </a:lnTo>
                  <a:lnTo>
                    <a:pt x="136" y="14"/>
                  </a:lnTo>
                  <a:lnTo>
                    <a:pt x="135" y="14"/>
                  </a:lnTo>
                  <a:lnTo>
                    <a:pt x="133" y="15"/>
                  </a:lnTo>
                  <a:lnTo>
                    <a:pt x="133" y="16"/>
                  </a:lnTo>
                  <a:lnTo>
                    <a:pt x="132" y="17"/>
                  </a:lnTo>
                  <a:lnTo>
                    <a:pt x="129" y="17"/>
                  </a:lnTo>
                  <a:lnTo>
                    <a:pt x="129" y="19"/>
                  </a:lnTo>
                  <a:lnTo>
                    <a:pt x="127" y="20"/>
                  </a:lnTo>
                  <a:lnTo>
                    <a:pt x="127" y="23"/>
                  </a:lnTo>
                  <a:lnTo>
                    <a:pt x="124" y="23"/>
                  </a:lnTo>
                  <a:lnTo>
                    <a:pt x="125" y="24"/>
                  </a:lnTo>
                  <a:lnTo>
                    <a:pt x="125" y="25"/>
                  </a:lnTo>
                  <a:lnTo>
                    <a:pt x="124" y="27"/>
                  </a:lnTo>
                  <a:lnTo>
                    <a:pt x="121" y="28"/>
                  </a:lnTo>
                  <a:lnTo>
                    <a:pt x="120" y="27"/>
                  </a:lnTo>
                  <a:lnTo>
                    <a:pt x="119" y="28"/>
                  </a:lnTo>
                  <a:lnTo>
                    <a:pt x="118" y="30"/>
                  </a:lnTo>
                  <a:lnTo>
                    <a:pt x="117" y="30"/>
                  </a:lnTo>
                  <a:lnTo>
                    <a:pt x="117" y="31"/>
                  </a:lnTo>
                  <a:lnTo>
                    <a:pt x="116" y="31"/>
                  </a:lnTo>
                  <a:lnTo>
                    <a:pt x="116" y="34"/>
                  </a:lnTo>
                  <a:lnTo>
                    <a:pt x="115" y="35"/>
                  </a:lnTo>
                  <a:lnTo>
                    <a:pt x="113" y="36"/>
                  </a:lnTo>
                  <a:lnTo>
                    <a:pt x="113" y="39"/>
                  </a:lnTo>
                  <a:lnTo>
                    <a:pt x="112" y="41"/>
                  </a:lnTo>
                  <a:lnTo>
                    <a:pt x="115" y="43"/>
                  </a:lnTo>
                  <a:lnTo>
                    <a:pt x="120" y="41"/>
                  </a:lnTo>
                  <a:lnTo>
                    <a:pt x="120" y="42"/>
                  </a:lnTo>
                  <a:lnTo>
                    <a:pt x="121" y="43"/>
                  </a:lnTo>
                  <a:lnTo>
                    <a:pt x="122" y="44"/>
                  </a:lnTo>
                  <a:lnTo>
                    <a:pt x="124" y="46"/>
                  </a:lnTo>
                  <a:lnTo>
                    <a:pt x="127" y="47"/>
                  </a:lnTo>
                  <a:lnTo>
                    <a:pt x="127" y="48"/>
                  </a:lnTo>
                  <a:lnTo>
                    <a:pt x="127" y="50"/>
                  </a:lnTo>
                  <a:lnTo>
                    <a:pt x="129" y="52"/>
                  </a:lnTo>
                  <a:lnTo>
                    <a:pt x="129" y="53"/>
                  </a:lnTo>
                  <a:lnTo>
                    <a:pt x="130" y="54"/>
                  </a:lnTo>
                  <a:lnTo>
                    <a:pt x="132" y="54"/>
                  </a:lnTo>
                  <a:lnTo>
                    <a:pt x="135" y="54"/>
                  </a:lnTo>
                  <a:lnTo>
                    <a:pt x="138" y="53"/>
                  </a:lnTo>
                  <a:lnTo>
                    <a:pt x="138" y="54"/>
                  </a:lnTo>
                  <a:lnTo>
                    <a:pt x="141" y="54"/>
                  </a:lnTo>
                  <a:lnTo>
                    <a:pt x="145" y="53"/>
                  </a:lnTo>
                  <a:lnTo>
                    <a:pt x="147" y="53"/>
                  </a:lnTo>
                  <a:lnTo>
                    <a:pt x="149" y="54"/>
                  </a:lnTo>
                  <a:lnTo>
                    <a:pt x="148" y="56"/>
                  </a:lnTo>
                  <a:lnTo>
                    <a:pt x="149" y="58"/>
                  </a:lnTo>
                  <a:lnTo>
                    <a:pt x="151" y="61"/>
                  </a:lnTo>
                  <a:lnTo>
                    <a:pt x="153" y="62"/>
                  </a:lnTo>
                  <a:lnTo>
                    <a:pt x="153" y="64"/>
                  </a:lnTo>
                  <a:lnTo>
                    <a:pt x="155" y="62"/>
                  </a:lnTo>
                  <a:lnTo>
                    <a:pt x="156" y="62"/>
                  </a:lnTo>
                  <a:lnTo>
                    <a:pt x="159" y="62"/>
                  </a:lnTo>
                  <a:lnTo>
                    <a:pt x="158" y="62"/>
                  </a:lnTo>
                  <a:lnTo>
                    <a:pt x="158" y="66"/>
                  </a:lnTo>
                  <a:lnTo>
                    <a:pt x="158" y="68"/>
                  </a:lnTo>
                  <a:lnTo>
                    <a:pt x="161" y="72"/>
                  </a:lnTo>
                  <a:lnTo>
                    <a:pt x="162" y="74"/>
                  </a:lnTo>
                  <a:lnTo>
                    <a:pt x="162" y="75"/>
                  </a:lnTo>
                  <a:lnTo>
                    <a:pt x="159" y="75"/>
                  </a:lnTo>
                  <a:lnTo>
                    <a:pt x="156" y="77"/>
                  </a:lnTo>
                  <a:lnTo>
                    <a:pt x="156" y="78"/>
                  </a:lnTo>
                  <a:lnTo>
                    <a:pt x="155" y="80"/>
                  </a:lnTo>
                  <a:lnTo>
                    <a:pt x="152" y="80"/>
                  </a:lnTo>
                  <a:lnTo>
                    <a:pt x="150" y="82"/>
                  </a:lnTo>
                  <a:lnTo>
                    <a:pt x="149" y="81"/>
                  </a:lnTo>
                  <a:lnTo>
                    <a:pt x="149" y="80"/>
                  </a:lnTo>
                  <a:lnTo>
                    <a:pt x="148" y="80"/>
                  </a:lnTo>
                  <a:lnTo>
                    <a:pt x="147" y="77"/>
                  </a:lnTo>
                  <a:lnTo>
                    <a:pt x="145" y="76"/>
                  </a:lnTo>
                  <a:lnTo>
                    <a:pt x="144" y="73"/>
                  </a:lnTo>
                  <a:lnTo>
                    <a:pt x="143" y="72"/>
                  </a:lnTo>
                  <a:lnTo>
                    <a:pt x="138" y="71"/>
                  </a:lnTo>
                  <a:lnTo>
                    <a:pt x="136" y="71"/>
                  </a:lnTo>
                  <a:lnTo>
                    <a:pt x="135" y="73"/>
                  </a:lnTo>
                  <a:lnTo>
                    <a:pt x="133" y="77"/>
                  </a:lnTo>
                  <a:lnTo>
                    <a:pt x="136" y="77"/>
                  </a:lnTo>
                  <a:lnTo>
                    <a:pt x="136" y="80"/>
                  </a:lnTo>
                  <a:lnTo>
                    <a:pt x="135" y="81"/>
                  </a:lnTo>
                  <a:lnTo>
                    <a:pt x="135" y="82"/>
                  </a:lnTo>
                  <a:lnTo>
                    <a:pt x="136" y="86"/>
                  </a:lnTo>
                  <a:lnTo>
                    <a:pt x="136" y="87"/>
                  </a:lnTo>
                  <a:lnTo>
                    <a:pt x="132" y="88"/>
                  </a:lnTo>
                  <a:lnTo>
                    <a:pt x="129" y="89"/>
                  </a:lnTo>
                  <a:lnTo>
                    <a:pt x="127" y="92"/>
                  </a:lnTo>
                  <a:lnTo>
                    <a:pt x="129" y="95"/>
                  </a:lnTo>
                  <a:lnTo>
                    <a:pt x="129" y="97"/>
                  </a:lnTo>
                  <a:lnTo>
                    <a:pt x="127" y="100"/>
                  </a:lnTo>
                  <a:lnTo>
                    <a:pt x="127" y="102"/>
                  </a:lnTo>
                  <a:lnTo>
                    <a:pt x="125" y="103"/>
                  </a:lnTo>
                  <a:lnTo>
                    <a:pt x="122" y="104"/>
                  </a:lnTo>
                  <a:lnTo>
                    <a:pt x="120" y="103"/>
                  </a:lnTo>
                  <a:lnTo>
                    <a:pt x="119" y="103"/>
                  </a:lnTo>
                  <a:lnTo>
                    <a:pt x="118" y="102"/>
                  </a:lnTo>
                  <a:lnTo>
                    <a:pt x="117" y="102"/>
                  </a:lnTo>
                  <a:lnTo>
                    <a:pt x="116" y="103"/>
                  </a:lnTo>
                  <a:lnTo>
                    <a:pt x="116" y="104"/>
                  </a:lnTo>
                  <a:lnTo>
                    <a:pt x="117" y="107"/>
                  </a:lnTo>
                  <a:lnTo>
                    <a:pt x="118" y="108"/>
                  </a:lnTo>
                  <a:lnTo>
                    <a:pt x="121" y="109"/>
                  </a:lnTo>
                  <a:lnTo>
                    <a:pt x="125" y="110"/>
                  </a:lnTo>
                  <a:lnTo>
                    <a:pt x="127" y="112"/>
                  </a:lnTo>
                  <a:lnTo>
                    <a:pt x="127" y="115"/>
                  </a:lnTo>
                  <a:lnTo>
                    <a:pt x="127" y="118"/>
                  </a:lnTo>
                  <a:lnTo>
                    <a:pt x="127" y="119"/>
                  </a:lnTo>
                  <a:lnTo>
                    <a:pt x="129" y="119"/>
                  </a:lnTo>
                  <a:lnTo>
                    <a:pt x="133" y="120"/>
                  </a:lnTo>
                  <a:lnTo>
                    <a:pt x="136" y="123"/>
                  </a:lnTo>
                  <a:lnTo>
                    <a:pt x="136" y="124"/>
                  </a:lnTo>
                  <a:lnTo>
                    <a:pt x="138" y="125"/>
                  </a:lnTo>
                  <a:lnTo>
                    <a:pt x="138" y="124"/>
                  </a:lnTo>
                  <a:lnTo>
                    <a:pt x="140" y="123"/>
                  </a:lnTo>
                  <a:lnTo>
                    <a:pt x="141" y="123"/>
                  </a:lnTo>
                  <a:lnTo>
                    <a:pt x="143" y="123"/>
                  </a:lnTo>
                  <a:lnTo>
                    <a:pt x="145" y="120"/>
                  </a:lnTo>
                  <a:lnTo>
                    <a:pt x="147" y="119"/>
                  </a:lnTo>
                  <a:lnTo>
                    <a:pt x="146" y="120"/>
                  </a:lnTo>
                  <a:lnTo>
                    <a:pt x="145" y="123"/>
                  </a:lnTo>
                  <a:lnTo>
                    <a:pt x="146" y="126"/>
                  </a:lnTo>
                  <a:lnTo>
                    <a:pt x="146" y="129"/>
                  </a:lnTo>
                  <a:lnTo>
                    <a:pt x="146" y="131"/>
                  </a:lnTo>
                  <a:lnTo>
                    <a:pt x="147" y="135"/>
                  </a:lnTo>
                  <a:lnTo>
                    <a:pt x="147" y="136"/>
                  </a:lnTo>
                  <a:lnTo>
                    <a:pt x="147" y="138"/>
                  </a:lnTo>
                  <a:lnTo>
                    <a:pt x="147" y="140"/>
                  </a:lnTo>
                  <a:lnTo>
                    <a:pt x="146" y="142"/>
                  </a:lnTo>
                  <a:lnTo>
                    <a:pt x="147" y="144"/>
                  </a:lnTo>
                  <a:lnTo>
                    <a:pt x="148" y="144"/>
                  </a:lnTo>
                  <a:lnTo>
                    <a:pt x="145" y="144"/>
                  </a:lnTo>
                  <a:lnTo>
                    <a:pt x="140" y="145"/>
                  </a:lnTo>
                  <a:lnTo>
                    <a:pt x="138" y="148"/>
                  </a:lnTo>
                  <a:lnTo>
                    <a:pt x="136" y="150"/>
                  </a:lnTo>
                  <a:lnTo>
                    <a:pt x="133" y="152"/>
                  </a:lnTo>
                  <a:lnTo>
                    <a:pt x="133" y="154"/>
                  </a:lnTo>
                  <a:lnTo>
                    <a:pt x="133" y="157"/>
                  </a:lnTo>
                  <a:lnTo>
                    <a:pt x="133" y="158"/>
                  </a:lnTo>
                  <a:lnTo>
                    <a:pt x="129" y="158"/>
                  </a:lnTo>
                  <a:lnTo>
                    <a:pt x="129" y="155"/>
                  </a:lnTo>
                  <a:lnTo>
                    <a:pt x="129" y="153"/>
                  </a:lnTo>
                  <a:lnTo>
                    <a:pt x="127" y="151"/>
                  </a:lnTo>
                  <a:lnTo>
                    <a:pt x="127" y="153"/>
                  </a:lnTo>
                  <a:lnTo>
                    <a:pt x="124" y="156"/>
                  </a:lnTo>
                  <a:lnTo>
                    <a:pt x="122" y="156"/>
                  </a:lnTo>
                  <a:lnTo>
                    <a:pt x="119" y="157"/>
                  </a:lnTo>
                  <a:lnTo>
                    <a:pt x="116" y="155"/>
                  </a:lnTo>
                  <a:lnTo>
                    <a:pt x="113" y="153"/>
                  </a:lnTo>
                  <a:lnTo>
                    <a:pt x="111" y="153"/>
                  </a:lnTo>
                  <a:lnTo>
                    <a:pt x="111" y="152"/>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3" name="Freeform 258">
              <a:extLst>
                <a:ext uri="{FF2B5EF4-FFF2-40B4-BE49-F238E27FC236}">
                  <a16:creationId xmlns:a16="http://schemas.microsoft.com/office/drawing/2014/main" id="{F316747F-A851-496A-9EA8-3F975C4A2AFF}"/>
                </a:ext>
              </a:extLst>
            </p:cNvPr>
            <p:cNvSpPr>
              <a:spLocks/>
            </p:cNvSpPr>
            <p:nvPr/>
          </p:nvSpPr>
          <p:spPr bwMode="auto">
            <a:xfrm>
              <a:off x="3073" y="2093"/>
              <a:ext cx="114" cy="96"/>
            </a:xfrm>
            <a:custGeom>
              <a:avLst/>
              <a:gdLst>
                <a:gd name="T0" fmla="*/ 112 w 114"/>
                <a:gd name="T1" fmla="*/ 94 h 96"/>
                <a:gd name="T2" fmla="*/ 112 w 114"/>
                <a:gd name="T3" fmla="*/ 90 h 96"/>
                <a:gd name="T4" fmla="*/ 104 w 114"/>
                <a:gd name="T5" fmla="*/ 90 h 96"/>
                <a:gd name="T6" fmla="*/ 100 w 114"/>
                <a:gd name="T7" fmla="*/ 87 h 96"/>
                <a:gd name="T8" fmla="*/ 98 w 114"/>
                <a:gd name="T9" fmla="*/ 90 h 96"/>
                <a:gd name="T10" fmla="*/ 95 w 114"/>
                <a:gd name="T11" fmla="*/ 90 h 96"/>
                <a:gd name="T12" fmla="*/ 92 w 114"/>
                <a:gd name="T13" fmla="*/ 87 h 96"/>
                <a:gd name="T14" fmla="*/ 89 w 114"/>
                <a:gd name="T15" fmla="*/ 79 h 96"/>
                <a:gd name="T16" fmla="*/ 89 w 114"/>
                <a:gd name="T17" fmla="*/ 75 h 96"/>
                <a:gd name="T18" fmla="*/ 89 w 114"/>
                <a:gd name="T19" fmla="*/ 71 h 96"/>
                <a:gd name="T20" fmla="*/ 84 w 114"/>
                <a:gd name="T21" fmla="*/ 71 h 96"/>
                <a:gd name="T22" fmla="*/ 78 w 114"/>
                <a:gd name="T23" fmla="*/ 74 h 96"/>
                <a:gd name="T24" fmla="*/ 75 w 114"/>
                <a:gd name="T25" fmla="*/ 71 h 96"/>
                <a:gd name="T26" fmla="*/ 72 w 114"/>
                <a:gd name="T27" fmla="*/ 71 h 96"/>
                <a:gd name="T28" fmla="*/ 67 w 114"/>
                <a:gd name="T29" fmla="*/ 71 h 96"/>
                <a:gd name="T30" fmla="*/ 62 w 114"/>
                <a:gd name="T31" fmla="*/ 72 h 96"/>
                <a:gd name="T32" fmla="*/ 56 w 114"/>
                <a:gd name="T33" fmla="*/ 72 h 96"/>
                <a:gd name="T34" fmla="*/ 49 w 114"/>
                <a:gd name="T35" fmla="*/ 71 h 96"/>
                <a:gd name="T36" fmla="*/ 45 w 114"/>
                <a:gd name="T37" fmla="*/ 70 h 96"/>
                <a:gd name="T38" fmla="*/ 43 w 114"/>
                <a:gd name="T39" fmla="*/ 70 h 96"/>
                <a:gd name="T40" fmla="*/ 38 w 114"/>
                <a:gd name="T41" fmla="*/ 67 h 96"/>
                <a:gd name="T42" fmla="*/ 33 w 114"/>
                <a:gd name="T43" fmla="*/ 64 h 96"/>
                <a:gd name="T44" fmla="*/ 29 w 114"/>
                <a:gd name="T45" fmla="*/ 62 h 96"/>
                <a:gd name="T46" fmla="*/ 26 w 114"/>
                <a:gd name="T47" fmla="*/ 57 h 96"/>
                <a:gd name="T48" fmla="*/ 22 w 114"/>
                <a:gd name="T49" fmla="*/ 54 h 96"/>
                <a:gd name="T50" fmla="*/ 22 w 114"/>
                <a:gd name="T51" fmla="*/ 51 h 96"/>
                <a:gd name="T52" fmla="*/ 20 w 114"/>
                <a:gd name="T53" fmla="*/ 47 h 96"/>
                <a:gd name="T54" fmla="*/ 17 w 114"/>
                <a:gd name="T55" fmla="*/ 44 h 96"/>
                <a:gd name="T56" fmla="*/ 17 w 114"/>
                <a:gd name="T57" fmla="*/ 35 h 96"/>
                <a:gd name="T58" fmla="*/ 17 w 114"/>
                <a:gd name="T59" fmla="*/ 32 h 96"/>
                <a:gd name="T60" fmla="*/ 11 w 114"/>
                <a:gd name="T61" fmla="*/ 29 h 96"/>
                <a:gd name="T62" fmla="*/ 6 w 114"/>
                <a:gd name="T63" fmla="*/ 25 h 96"/>
                <a:gd name="T64" fmla="*/ 7 w 114"/>
                <a:gd name="T65" fmla="*/ 23 h 96"/>
                <a:gd name="T66" fmla="*/ 5 w 114"/>
                <a:gd name="T67" fmla="*/ 18 h 96"/>
                <a:gd name="T68" fmla="*/ 3 w 114"/>
                <a:gd name="T69" fmla="*/ 13 h 96"/>
                <a:gd name="T70" fmla="*/ 2 w 114"/>
                <a:gd name="T71" fmla="*/ 10 h 96"/>
                <a:gd name="T72" fmla="*/ 2 w 114"/>
                <a:gd name="T73" fmla="*/ 7 h 96"/>
                <a:gd name="T74" fmla="*/ 1 w 114"/>
                <a:gd name="T75" fmla="*/ 5 h 96"/>
                <a:gd name="T76" fmla="*/ 0 w 114"/>
                <a:gd name="T77" fmla="*/ 1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96"/>
                <a:gd name="T119" fmla="*/ 114 w 114"/>
                <a:gd name="T120" fmla="*/ 96 h 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96">
                  <a:moveTo>
                    <a:pt x="112" y="95"/>
                  </a:moveTo>
                  <a:lnTo>
                    <a:pt x="112" y="94"/>
                  </a:lnTo>
                  <a:lnTo>
                    <a:pt x="113" y="91"/>
                  </a:lnTo>
                  <a:lnTo>
                    <a:pt x="112" y="90"/>
                  </a:lnTo>
                  <a:lnTo>
                    <a:pt x="106" y="91"/>
                  </a:lnTo>
                  <a:lnTo>
                    <a:pt x="104" y="90"/>
                  </a:lnTo>
                  <a:lnTo>
                    <a:pt x="101" y="87"/>
                  </a:lnTo>
                  <a:lnTo>
                    <a:pt x="100" y="87"/>
                  </a:lnTo>
                  <a:lnTo>
                    <a:pt x="99" y="88"/>
                  </a:lnTo>
                  <a:lnTo>
                    <a:pt x="98" y="90"/>
                  </a:lnTo>
                  <a:lnTo>
                    <a:pt x="95" y="91"/>
                  </a:lnTo>
                  <a:lnTo>
                    <a:pt x="95" y="90"/>
                  </a:lnTo>
                  <a:lnTo>
                    <a:pt x="95" y="87"/>
                  </a:lnTo>
                  <a:lnTo>
                    <a:pt x="92" y="87"/>
                  </a:lnTo>
                  <a:lnTo>
                    <a:pt x="90" y="81"/>
                  </a:lnTo>
                  <a:lnTo>
                    <a:pt x="89" y="79"/>
                  </a:lnTo>
                  <a:lnTo>
                    <a:pt x="90" y="77"/>
                  </a:lnTo>
                  <a:lnTo>
                    <a:pt x="89" y="75"/>
                  </a:lnTo>
                  <a:lnTo>
                    <a:pt x="90" y="72"/>
                  </a:lnTo>
                  <a:lnTo>
                    <a:pt x="89" y="71"/>
                  </a:lnTo>
                  <a:lnTo>
                    <a:pt x="87" y="71"/>
                  </a:lnTo>
                  <a:lnTo>
                    <a:pt x="84" y="71"/>
                  </a:lnTo>
                  <a:lnTo>
                    <a:pt x="80" y="74"/>
                  </a:lnTo>
                  <a:lnTo>
                    <a:pt x="78" y="74"/>
                  </a:lnTo>
                  <a:lnTo>
                    <a:pt x="78" y="71"/>
                  </a:lnTo>
                  <a:lnTo>
                    <a:pt x="75" y="71"/>
                  </a:lnTo>
                  <a:lnTo>
                    <a:pt x="72" y="71"/>
                  </a:lnTo>
                  <a:lnTo>
                    <a:pt x="70" y="71"/>
                  </a:lnTo>
                  <a:lnTo>
                    <a:pt x="67" y="71"/>
                  </a:lnTo>
                  <a:lnTo>
                    <a:pt x="64" y="71"/>
                  </a:lnTo>
                  <a:lnTo>
                    <a:pt x="62" y="72"/>
                  </a:lnTo>
                  <a:lnTo>
                    <a:pt x="58" y="71"/>
                  </a:lnTo>
                  <a:lnTo>
                    <a:pt x="56" y="72"/>
                  </a:lnTo>
                  <a:lnTo>
                    <a:pt x="51" y="74"/>
                  </a:lnTo>
                  <a:lnTo>
                    <a:pt x="49" y="71"/>
                  </a:lnTo>
                  <a:lnTo>
                    <a:pt x="48" y="71"/>
                  </a:lnTo>
                  <a:lnTo>
                    <a:pt x="45" y="70"/>
                  </a:lnTo>
                  <a:lnTo>
                    <a:pt x="43" y="70"/>
                  </a:lnTo>
                  <a:lnTo>
                    <a:pt x="41" y="68"/>
                  </a:lnTo>
                  <a:lnTo>
                    <a:pt x="38" y="67"/>
                  </a:lnTo>
                  <a:lnTo>
                    <a:pt x="37" y="66"/>
                  </a:lnTo>
                  <a:lnTo>
                    <a:pt x="33" y="64"/>
                  </a:lnTo>
                  <a:lnTo>
                    <a:pt x="32" y="63"/>
                  </a:lnTo>
                  <a:lnTo>
                    <a:pt x="29" y="62"/>
                  </a:lnTo>
                  <a:lnTo>
                    <a:pt x="28" y="59"/>
                  </a:lnTo>
                  <a:lnTo>
                    <a:pt x="26" y="57"/>
                  </a:lnTo>
                  <a:lnTo>
                    <a:pt x="23" y="56"/>
                  </a:lnTo>
                  <a:lnTo>
                    <a:pt x="22" y="54"/>
                  </a:lnTo>
                  <a:lnTo>
                    <a:pt x="23" y="53"/>
                  </a:lnTo>
                  <a:lnTo>
                    <a:pt x="22" y="51"/>
                  </a:lnTo>
                  <a:lnTo>
                    <a:pt x="20" y="50"/>
                  </a:lnTo>
                  <a:lnTo>
                    <a:pt x="20" y="47"/>
                  </a:lnTo>
                  <a:lnTo>
                    <a:pt x="18" y="47"/>
                  </a:lnTo>
                  <a:lnTo>
                    <a:pt x="17" y="44"/>
                  </a:lnTo>
                  <a:lnTo>
                    <a:pt x="17" y="43"/>
                  </a:lnTo>
                  <a:lnTo>
                    <a:pt x="17" y="35"/>
                  </a:lnTo>
                  <a:lnTo>
                    <a:pt x="17" y="32"/>
                  </a:lnTo>
                  <a:lnTo>
                    <a:pt x="12" y="31"/>
                  </a:lnTo>
                  <a:lnTo>
                    <a:pt x="11" y="29"/>
                  </a:lnTo>
                  <a:lnTo>
                    <a:pt x="11" y="27"/>
                  </a:lnTo>
                  <a:lnTo>
                    <a:pt x="6" y="25"/>
                  </a:lnTo>
                  <a:lnTo>
                    <a:pt x="7" y="23"/>
                  </a:lnTo>
                  <a:lnTo>
                    <a:pt x="6" y="20"/>
                  </a:lnTo>
                  <a:lnTo>
                    <a:pt x="5" y="18"/>
                  </a:lnTo>
                  <a:lnTo>
                    <a:pt x="6" y="15"/>
                  </a:lnTo>
                  <a:lnTo>
                    <a:pt x="3" y="13"/>
                  </a:lnTo>
                  <a:lnTo>
                    <a:pt x="2" y="12"/>
                  </a:lnTo>
                  <a:lnTo>
                    <a:pt x="2" y="10"/>
                  </a:lnTo>
                  <a:lnTo>
                    <a:pt x="3" y="8"/>
                  </a:lnTo>
                  <a:lnTo>
                    <a:pt x="2" y="7"/>
                  </a:lnTo>
                  <a:lnTo>
                    <a:pt x="1" y="7"/>
                  </a:lnTo>
                  <a:lnTo>
                    <a:pt x="1" y="5"/>
                  </a:lnTo>
                  <a:lnTo>
                    <a:pt x="0" y="5"/>
                  </a:lnTo>
                  <a:lnTo>
                    <a:pt x="0" y="1"/>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4" name="Freeform 259">
              <a:extLst>
                <a:ext uri="{FF2B5EF4-FFF2-40B4-BE49-F238E27FC236}">
                  <a16:creationId xmlns:a16="http://schemas.microsoft.com/office/drawing/2014/main" id="{D77565E1-5E46-4EEE-AF55-EAD659A34500}"/>
                </a:ext>
              </a:extLst>
            </p:cNvPr>
            <p:cNvSpPr>
              <a:spLocks/>
            </p:cNvSpPr>
            <p:nvPr/>
          </p:nvSpPr>
          <p:spPr bwMode="auto">
            <a:xfrm>
              <a:off x="3072" y="1893"/>
              <a:ext cx="102" cy="200"/>
            </a:xfrm>
            <a:custGeom>
              <a:avLst/>
              <a:gdLst>
                <a:gd name="T0" fmla="*/ 0 w 102"/>
                <a:gd name="T1" fmla="*/ 191 h 200"/>
                <a:gd name="T2" fmla="*/ 2 w 102"/>
                <a:gd name="T3" fmla="*/ 181 h 200"/>
                <a:gd name="T4" fmla="*/ 5 w 102"/>
                <a:gd name="T5" fmla="*/ 174 h 200"/>
                <a:gd name="T6" fmla="*/ 7 w 102"/>
                <a:gd name="T7" fmla="*/ 163 h 200"/>
                <a:gd name="T8" fmla="*/ 4 w 102"/>
                <a:gd name="T9" fmla="*/ 154 h 200"/>
                <a:gd name="T10" fmla="*/ 4 w 102"/>
                <a:gd name="T11" fmla="*/ 145 h 200"/>
                <a:gd name="T12" fmla="*/ 3 w 102"/>
                <a:gd name="T13" fmla="*/ 132 h 200"/>
                <a:gd name="T14" fmla="*/ 2 w 102"/>
                <a:gd name="T15" fmla="*/ 124 h 200"/>
                <a:gd name="T16" fmla="*/ 9 w 102"/>
                <a:gd name="T17" fmla="*/ 112 h 200"/>
                <a:gd name="T18" fmla="*/ 12 w 102"/>
                <a:gd name="T19" fmla="*/ 106 h 200"/>
                <a:gd name="T20" fmla="*/ 11 w 102"/>
                <a:gd name="T21" fmla="*/ 98 h 200"/>
                <a:gd name="T22" fmla="*/ 6 w 102"/>
                <a:gd name="T23" fmla="*/ 85 h 200"/>
                <a:gd name="T24" fmla="*/ 10 w 102"/>
                <a:gd name="T25" fmla="*/ 78 h 200"/>
                <a:gd name="T26" fmla="*/ 14 w 102"/>
                <a:gd name="T27" fmla="*/ 68 h 200"/>
                <a:gd name="T28" fmla="*/ 19 w 102"/>
                <a:gd name="T29" fmla="*/ 58 h 200"/>
                <a:gd name="T30" fmla="*/ 21 w 102"/>
                <a:gd name="T31" fmla="*/ 51 h 200"/>
                <a:gd name="T32" fmla="*/ 20 w 102"/>
                <a:gd name="T33" fmla="*/ 45 h 200"/>
                <a:gd name="T34" fmla="*/ 25 w 102"/>
                <a:gd name="T35" fmla="*/ 38 h 200"/>
                <a:gd name="T36" fmla="*/ 36 w 102"/>
                <a:gd name="T37" fmla="*/ 38 h 200"/>
                <a:gd name="T38" fmla="*/ 42 w 102"/>
                <a:gd name="T39" fmla="*/ 24 h 200"/>
                <a:gd name="T40" fmla="*/ 50 w 102"/>
                <a:gd name="T41" fmla="*/ 17 h 200"/>
                <a:gd name="T42" fmla="*/ 58 w 102"/>
                <a:gd name="T43" fmla="*/ 19 h 200"/>
                <a:gd name="T44" fmla="*/ 67 w 102"/>
                <a:gd name="T45" fmla="*/ 12 h 200"/>
                <a:gd name="T46" fmla="*/ 76 w 102"/>
                <a:gd name="T47" fmla="*/ 13 h 200"/>
                <a:gd name="T48" fmla="*/ 85 w 102"/>
                <a:gd name="T49" fmla="*/ 9 h 200"/>
                <a:gd name="T50" fmla="*/ 88 w 102"/>
                <a:gd name="T51" fmla="*/ 2 h 200"/>
                <a:gd name="T52" fmla="*/ 93 w 102"/>
                <a:gd name="T53" fmla="*/ 9 h 200"/>
                <a:gd name="T54" fmla="*/ 91 w 102"/>
                <a:gd name="T55" fmla="*/ 19 h 200"/>
                <a:gd name="T56" fmla="*/ 85 w 102"/>
                <a:gd name="T57" fmla="*/ 25 h 200"/>
                <a:gd name="T58" fmla="*/ 94 w 102"/>
                <a:gd name="T59" fmla="*/ 28 h 200"/>
                <a:gd name="T60" fmla="*/ 101 w 102"/>
                <a:gd name="T61" fmla="*/ 39 h 200"/>
                <a:gd name="T62" fmla="*/ 99 w 102"/>
                <a:gd name="T63" fmla="*/ 49 h 200"/>
                <a:gd name="T64" fmla="*/ 88 w 102"/>
                <a:gd name="T65" fmla="*/ 52 h 200"/>
                <a:gd name="T66" fmla="*/ 84 w 102"/>
                <a:gd name="T67" fmla="*/ 63 h 200"/>
                <a:gd name="T68" fmla="*/ 76 w 102"/>
                <a:gd name="T69" fmla="*/ 73 h 200"/>
                <a:gd name="T70" fmla="*/ 87 w 102"/>
                <a:gd name="T71" fmla="*/ 90 h 200"/>
                <a:gd name="T72" fmla="*/ 93 w 102"/>
                <a:gd name="T73" fmla="*/ 102 h 200"/>
                <a:gd name="T74" fmla="*/ 88 w 102"/>
                <a:gd name="T75" fmla="*/ 111 h 200"/>
                <a:gd name="T76" fmla="*/ 86 w 102"/>
                <a:gd name="T77" fmla="*/ 126 h 200"/>
                <a:gd name="T78" fmla="*/ 81 w 102"/>
                <a:gd name="T79" fmla="*/ 130 h 200"/>
                <a:gd name="T80" fmla="*/ 81 w 102"/>
                <a:gd name="T81" fmla="*/ 136 h 200"/>
                <a:gd name="T82" fmla="*/ 84 w 102"/>
                <a:gd name="T83" fmla="*/ 147 h 200"/>
                <a:gd name="T84" fmla="*/ 84 w 102"/>
                <a:gd name="T85" fmla="*/ 154 h 200"/>
                <a:gd name="T86" fmla="*/ 81 w 102"/>
                <a:gd name="T87" fmla="*/ 168 h 200"/>
                <a:gd name="T88" fmla="*/ 74 w 102"/>
                <a:gd name="T89" fmla="*/ 173 h 200"/>
                <a:gd name="T90" fmla="*/ 64 w 102"/>
                <a:gd name="T91" fmla="*/ 179 h 200"/>
                <a:gd name="T92" fmla="*/ 55 w 102"/>
                <a:gd name="T93" fmla="*/ 181 h 200"/>
                <a:gd name="T94" fmla="*/ 44 w 102"/>
                <a:gd name="T95" fmla="*/ 186 h 200"/>
                <a:gd name="T96" fmla="*/ 37 w 102"/>
                <a:gd name="T97" fmla="*/ 186 h 200"/>
                <a:gd name="T98" fmla="*/ 31 w 102"/>
                <a:gd name="T99" fmla="*/ 192 h 200"/>
                <a:gd name="T100" fmla="*/ 21 w 102"/>
                <a:gd name="T101" fmla="*/ 196 h 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2"/>
                <a:gd name="T154" fmla="*/ 0 h 200"/>
                <a:gd name="T155" fmla="*/ 102 w 102"/>
                <a:gd name="T156" fmla="*/ 200 h 2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2" h="200">
                  <a:moveTo>
                    <a:pt x="0" y="199"/>
                  </a:moveTo>
                  <a:lnTo>
                    <a:pt x="0" y="197"/>
                  </a:lnTo>
                  <a:lnTo>
                    <a:pt x="0" y="196"/>
                  </a:lnTo>
                  <a:lnTo>
                    <a:pt x="0" y="194"/>
                  </a:lnTo>
                  <a:lnTo>
                    <a:pt x="0" y="191"/>
                  </a:lnTo>
                  <a:lnTo>
                    <a:pt x="0" y="188"/>
                  </a:lnTo>
                  <a:lnTo>
                    <a:pt x="1" y="186"/>
                  </a:lnTo>
                  <a:lnTo>
                    <a:pt x="1" y="184"/>
                  </a:lnTo>
                  <a:lnTo>
                    <a:pt x="1" y="181"/>
                  </a:lnTo>
                  <a:lnTo>
                    <a:pt x="2" y="181"/>
                  </a:lnTo>
                  <a:lnTo>
                    <a:pt x="2" y="180"/>
                  </a:lnTo>
                  <a:lnTo>
                    <a:pt x="2" y="179"/>
                  </a:lnTo>
                  <a:lnTo>
                    <a:pt x="3" y="177"/>
                  </a:lnTo>
                  <a:lnTo>
                    <a:pt x="4" y="176"/>
                  </a:lnTo>
                  <a:lnTo>
                    <a:pt x="5" y="174"/>
                  </a:lnTo>
                  <a:lnTo>
                    <a:pt x="7" y="172"/>
                  </a:lnTo>
                  <a:lnTo>
                    <a:pt x="7" y="170"/>
                  </a:lnTo>
                  <a:lnTo>
                    <a:pt x="8" y="169"/>
                  </a:lnTo>
                  <a:lnTo>
                    <a:pt x="7" y="166"/>
                  </a:lnTo>
                  <a:lnTo>
                    <a:pt x="7" y="163"/>
                  </a:lnTo>
                  <a:lnTo>
                    <a:pt x="6" y="161"/>
                  </a:lnTo>
                  <a:lnTo>
                    <a:pt x="6" y="160"/>
                  </a:lnTo>
                  <a:lnTo>
                    <a:pt x="5" y="159"/>
                  </a:lnTo>
                  <a:lnTo>
                    <a:pt x="5" y="158"/>
                  </a:lnTo>
                  <a:lnTo>
                    <a:pt x="4" y="154"/>
                  </a:lnTo>
                  <a:lnTo>
                    <a:pt x="3" y="150"/>
                  </a:lnTo>
                  <a:lnTo>
                    <a:pt x="4" y="148"/>
                  </a:lnTo>
                  <a:lnTo>
                    <a:pt x="4" y="146"/>
                  </a:lnTo>
                  <a:lnTo>
                    <a:pt x="3" y="146"/>
                  </a:lnTo>
                  <a:lnTo>
                    <a:pt x="4" y="145"/>
                  </a:lnTo>
                  <a:lnTo>
                    <a:pt x="5" y="139"/>
                  </a:lnTo>
                  <a:lnTo>
                    <a:pt x="5" y="138"/>
                  </a:lnTo>
                  <a:lnTo>
                    <a:pt x="4" y="136"/>
                  </a:lnTo>
                  <a:lnTo>
                    <a:pt x="2" y="134"/>
                  </a:lnTo>
                  <a:lnTo>
                    <a:pt x="3" y="132"/>
                  </a:lnTo>
                  <a:lnTo>
                    <a:pt x="2" y="131"/>
                  </a:lnTo>
                  <a:lnTo>
                    <a:pt x="3" y="129"/>
                  </a:lnTo>
                  <a:lnTo>
                    <a:pt x="2" y="128"/>
                  </a:lnTo>
                  <a:lnTo>
                    <a:pt x="3" y="126"/>
                  </a:lnTo>
                  <a:lnTo>
                    <a:pt x="2" y="124"/>
                  </a:lnTo>
                  <a:lnTo>
                    <a:pt x="2" y="123"/>
                  </a:lnTo>
                  <a:lnTo>
                    <a:pt x="4" y="121"/>
                  </a:lnTo>
                  <a:lnTo>
                    <a:pt x="9" y="114"/>
                  </a:lnTo>
                  <a:lnTo>
                    <a:pt x="9" y="113"/>
                  </a:lnTo>
                  <a:lnTo>
                    <a:pt x="9" y="112"/>
                  </a:lnTo>
                  <a:lnTo>
                    <a:pt x="7" y="110"/>
                  </a:lnTo>
                  <a:lnTo>
                    <a:pt x="8" y="109"/>
                  </a:lnTo>
                  <a:lnTo>
                    <a:pt x="9" y="109"/>
                  </a:lnTo>
                  <a:lnTo>
                    <a:pt x="11" y="108"/>
                  </a:lnTo>
                  <a:lnTo>
                    <a:pt x="12" y="106"/>
                  </a:lnTo>
                  <a:lnTo>
                    <a:pt x="12" y="104"/>
                  </a:lnTo>
                  <a:lnTo>
                    <a:pt x="11" y="102"/>
                  </a:lnTo>
                  <a:lnTo>
                    <a:pt x="10" y="101"/>
                  </a:lnTo>
                  <a:lnTo>
                    <a:pt x="11" y="99"/>
                  </a:lnTo>
                  <a:lnTo>
                    <a:pt x="11" y="98"/>
                  </a:lnTo>
                  <a:lnTo>
                    <a:pt x="9" y="97"/>
                  </a:lnTo>
                  <a:lnTo>
                    <a:pt x="5" y="92"/>
                  </a:lnTo>
                  <a:lnTo>
                    <a:pt x="4" y="90"/>
                  </a:lnTo>
                  <a:lnTo>
                    <a:pt x="6" y="86"/>
                  </a:lnTo>
                  <a:lnTo>
                    <a:pt x="6" y="85"/>
                  </a:lnTo>
                  <a:lnTo>
                    <a:pt x="6" y="83"/>
                  </a:lnTo>
                  <a:lnTo>
                    <a:pt x="6" y="82"/>
                  </a:lnTo>
                  <a:lnTo>
                    <a:pt x="8" y="80"/>
                  </a:lnTo>
                  <a:lnTo>
                    <a:pt x="9" y="79"/>
                  </a:lnTo>
                  <a:lnTo>
                    <a:pt x="10" y="78"/>
                  </a:lnTo>
                  <a:lnTo>
                    <a:pt x="12" y="76"/>
                  </a:lnTo>
                  <a:lnTo>
                    <a:pt x="13" y="75"/>
                  </a:lnTo>
                  <a:lnTo>
                    <a:pt x="14" y="73"/>
                  </a:lnTo>
                  <a:lnTo>
                    <a:pt x="13" y="71"/>
                  </a:lnTo>
                  <a:lnTo>
                    <a:pt x="14" y="68"/>
                  </a:lnTo>
                  <a:lnTo>
                    <a:pt x="15" y="64"/>
                  </a:lnTo>
                  <a:lnTo>
                    <a:pt x="16" y="62"/>
                  </a:lnTo>
                  <a:lnTo>
                    <a:pt x="15" y="60"/>
                  </a:lnTo>
                  <a:lnTo>
                    <a:pt x="16" y="59"/>
                  </a:lnTo>
                  <a:lnTo>
                    <a:pt x="19" y="58"/>
                  </a:lnTo>
                  <a:lnTo>
                    <a:pt x="19" y="56"/>
                  </a:lnTo>
                  <a:lnTo>
                    <a:pt x="20" y="55"/>
                  </a:lnTo>
                  <a:lnTo>
                    <a:pt x="20" y="54"/>
                  </a:lnTo>
                  <a:lnTo>
                    <a:pt x="20" y="53"/>
                  </a:lnTo>
                  <a:lnTo>
                    <a:pt x="21" y="51"/>
                  </a:lnTo>
                  <a:lnTo>
                    <a:pt x="22" y="48"/>
                  </a:lnTo>
                  <a:lnTo>
                    <a:pt x="21" y="48"/>
                  </a:lnTo>
                  <a:lnTo>
                    <a:pt x="19" y="48"/>
                  </a:lnTo>
                  <a:lnTo>
                    <a:pt x="18" y="45"/>
                  </a:lnTo>
                  <a:lnTo>
                    <a:pt x="20" y="45"/>
                  </a:lnTo>
                  <a:lnTo>
                    <a:pt x="23" y="45"/>
                  </a:lnTo>
                  <a:lnTo>
                    <a:pt x="24" y="44"/>
                  </a:lnTo>
                  <a:lnTo>
                    <a:pt x="25" y="41"/>
                  </a:lnTo>
                  <a:lnTo>
                    <a:pt x="25" y="39"/>
                  </a:lnTo>
                  <a:lnTo>
                    <a:pt x="25" y="38"/>
                  </a:lnTo>
                  <a:lnTo>
                    <a:pt x="25" y="37"/>
                  </a:lnTo>
                  <a:lnTo>
                    <a:pt x="27" y="36"/>
                  </a:lnTo>
                  <a:lnTo>
                    <a:pt x="31" y="37"/>
                  </a:lnTo>
                  <a:lnTo>
                    <a:pt x="35" y="38"/>
                  </a:lnTo>
                  <a:lnTo>
                    <a:pt x="36" y="38"/>
                  </a:lnTo>
                  <a:lnTo>
                    <a:pt x="37" y="37"/>
                  </a:lnTo>
                  <a:lnTo>
                    <a:pt x="37" y="36"/>
                  </a:lnTo>
                  <a:lnTo>
                    <a:pt x="39" y="31"/>
                  </a:lnTo>
                  <a:lnTo>
                    <a:pt x="41" y="26"/>
                  </a:lnTo>
                  <a:lnTo>
                    <a:pt x="42" y="24"/>
                  </a:lnTo>
                  <a:lnTo>
                    <a:pt x="44" y="20"/>
                  </a:lnTo>
                  <a:lnTo>
                    <a:pt x="46" y="19"/>
                  </a:lnTo>
                  <a:lnTo>
                    <a:pt x="46" y="18"/>
                  </a:lnTo>
                  <a:lnTo>
                    <a:pt x="48" y="17"/>
                  </a:lnTo>
                  <a:lnTo>
                    <a:pt x="50" y="17"/>
                  </a:lnTo>
                  <a:lnTo>
                    <a:pt x="50" y="18"/>
                  </a:lnTo>
                  <a:lnTo>
                    <a:pt x="52" y="18"/>
                  </a:lnTo>
                  <a:lnTo>
                    <a:pt x="55" y="19"/>
                  </a:lnTo>
                  <a:lnTo>
                    <a:pt x="56" y="20"/>
                  </a:lnTo>
                  <a:lnTo>
                    <a:pt x="58" y="19"/>
                  </a:lnTo>
                  <a:lnTo>
                    <a:pt x="61" y="17"/>
                  </a:lnTo>
                  <a:lnTo>
                    <a:pt x="61" y="15"/>
                  </a:lnTo>
                  <a:lnTo>
                    <a:pt x="62" y="15"/>
                  </a:lnTo>
                  <a:lnTo>
                    <a:pt x="62" y="14"/>
                  </a:lnTo>
                  <a:lnTo>
                    <a:pt x="67" y="12"/>
                  </a:lnTo>
                  <a:lnTo>
                    <a:pt x="71" y="14"/>
                  </a:lnTo>
                  <a:lnTo>
                    <a:pt x="73" y="15"/>
                  </a:lnTo>
                  <a:lnTo>
                    <a:pt x="74" y="15"/>
                  </a:lnTo>
                  <a:lnTo>
                    <a:pt x="74" y="14"/>
                  </a:lnTo>
                  <a:lnTo>
                    <a:pt x="76" y="13"/>
                  </a:lnTo>
                  <a:lnTo>
                    <a:pt x="79" y="12"/>
                  </a:lnTo>
                  <a:lnTo>
                    <a:pt x="79" y="10"/>
                  </a:lnTo>
                  <a:lnTo>
                    <a:pt x="81" y="10"/>
                  </a:lnTo>
                  <a:lnTo>
                    <a:pt x="85" y="10"/>
                  </a:lnTo>
                  <a:lnTo>
                    <a:pt x="85" y="9"/>
                  </a:lnTo>
                  <a:lnTo>
                    <a:pt x="87" y="9"/>
                  </a:lnTo>
                  <a:lnTo>
                    <a:pt x="88" y="7"/>
                  </a:lnTo>
                  <a:lnTo>
                    <a:pt x="88" y="5"/>
                  </a:lnTo>
                  <a:lnTo>
                    <a:pt x="88" y="3"/>
                  </a:lnTo>
                  <a:lnTo>
                    <a:pt x="88" y="2"/>
                  </a:lnTo>
                  <a:lnTo>
                    <a:pt x="88" y="0"/>
                  </a:lnTo>
                  <a:lnTo>
                    <a:pt x="88" y="1"/>
                  </a:lnTo>
                  <a:lnTo>
                    <a:pt x="90" y="3"/>
                  </a:lnTo>
                  <a:lnTo>
                    <a:pt x="92" y="6"/>
                  </a:lnTo>
                  <a:lnTo>
                    <a:pt x="93" y="9"/>
                  </a:lnTo>
                  <a:lnTo>
                    <a:pt x="93" y="12"/>
                  </a:lnTo>
                  <a:lnTo>
                    <a:pt x="99" y="13"/>
                  </a:lnTo>
                  <a:lnTo>
                    <a:pt x="98" y="16"/>
                  </a:lnTo>
                  <a:lnTo>
                    <a:pt x="96" y="17"/>
                  </a:lnTo>
                  <a:lnTo>
                    <a:pt x="91" y="19"/>
                  </a:lnTo>
                  <a:lnTo>
                    <a:pt x="88" y="19"/>
                  </a:lnTo>
                  <a:lnTo>
                    <a:pt x="88" y="21"/>
                  </a:lnTo>
                  <a:lnTo>
                    <a:pt x="88" y="23"/>
                  </a:lnTo>
                  <a:lnTo>
                    <a:pt x="88" y="21"/>
                  </a:lnTo>
                  <a:lnTo>
                    <a:pt x="85" y="25"/>
                  </a:lnTo>
                  <a:lnTo>
                    <a:pt x="87" y="25"/>
                  </a:lnTo>
                  <a:lnTo>
                    <a:pt x="88" y="27"/>
                  </a:lnTo>
                  <a:lnTo>
                    <a:pt x="90" y="28"/>
                  </a:lnTo>
                  <a:lnTo>
                    <a:pt x="93" y="29"/>
                  </a:lnTo>
                  <a:lnTo>
                    <a:pt x="94" y="28"/>
                  </a:lnTo>
                  <a:lnTo>
                    <a:pt x="97" y="30"/>
                  </a:lnTo>
                  <a:lnTo>
                    <a:pt x="96" y="36"/>
                  </a:lnTo>
                  <a:lnTo>
                    <a:pt x="97" y="36"/>
                  </a:lnTo>
                  <a:lnTo>
                    <a:pt x="100" y="37"/>
                  </a:lnTo>
                  <a:lnTo>
                    <a:pt x="101" y="39"/>
                  </a:lnTo>
                  <a:lnTo>
                    <a:pt x="101" y="40"/>
                  </a:lnTo>
                  <a:lnTo>
                    <a:pt x="101" y="42"/>
                  </a:lnTo>
                  <a:lnTo>
                    <a:pt x="99" y="46"/>
                  </a:lnTo>
                  <a:lnTo>
                    <a:pt x="99" y="48"/>
                  </a:lnTo>
                  <a:lnTo>
                    <a:pt x="99" y="49"/>
                  </a:lnTo>
                  <a:lnTo>
                    <a:pt x="97" y="51"/>
                  </a:lnTo>
                  <a:lnTo>
                    <a:pt x="95" y="53"/>
                  </a:lnTo>
                  <a:lnTo>
                    <a:pt x="93" y="56"/>
                  </a:lnTo>
                  <a:lnTo>
                    <a:pt x="90" y="54"/>
                  </a:lnTo>
                  <a:lnTo>
                    <a:pt x="88" y="52"/>
                  </a:lnTo>
                  <a:lnTo>
                    <a:pt x="88" y="53"/>
                  </a:lnTo>
                  <a:lnTo>
                    <a:pt x="83" y="58"/>
                  </a:lnTo>
                  <a:lnTo>
                    <a:pt x="82" y="59"/>
                  </a:lnTo>
                  <a:lnTo>
                    <a:pt x="84" y="63"/>
                  </a:lnTo>
                  <a:lnTo>
                    <a:pt x="84" y="64"/>
                  </a:lnTo>
                  <a:lnTo>
                    <a:pt x="82" y="68"/>
                  </a:lnTo>
                  <a:lnTo>
                    <a:pt x="79" y="68"/>
                  </a:lnTo>
                  <a:lnTo>
                    <a:pt x="78" y="71"/>
                  </a:lnTo>
                  <a:lnTo>
                    <a:pt x="76" y="73"/>
                  </a:lnTo>
                  <a:lnTo>
                    <a:pt x="78" y="80"/>
                  </a:lnTo>
                  <a:lnTo>
                    <a:pt x="79" y="82"/>
                  </a:lnTo>
                  <a:lnTo>
                    <a:pt x="85" y="85"/>
                  </a:lnTo>
                  <a:lnTo>
                    <a:pt x="86" y="86"/>
                  </a:lnTo>
                  <a:lnTo>
                    <a:pt x="87" y="90"/>
                  </a:lnTo>
                  <a:lnTo>
                    <a:pt x="88" y="93"/>
                  </a:lnTo>
                  <a:lnTo>
                    <a:pt x="91" y="96"/>
                  </a:lnTo>
                  <a:lnTo>
                    <a:pt x="88" y="97"/>
                  </a:lnTo>
                  <a:lnTo>
                    <a:pt x="93" y="99"/>
                  </a:lnTo>
                  <a:lnTo>
                    <a:pt x="93" y="102"/>
                  </a:lnTo>
                  <a:lnTo>
                    <a:pt x="91" y="106"/>
                  </a:lnTo>
                  <a:lnTo>
                    <a:pt x="88" y="110"/>
                  </a:lnTo>
                  <a:lnTo>
                    <a:pt x="88" y="111"/>
                  </a:lnTo>
                  <a:lnTo>
                    <a:pt x="88" y="112"/>
                  </a:lnTo>
                  <a:lnTo>
                    <a:pt x="85" y="118"/>
                  </a:lnTo>
                  <a:lnTo>
                    <a:pt x="86" y="121"/>
                  </a:lnTo>
                  <a:lnTo>
                    <a:pt x="86" y="126"/>
                  </a:lnTo>
                  <a:lnTo>
                    <a:pt x="85" y="126"/>
                  </a:lnTo>
                  <a:lnTo>
                    <a:pt x="84" y="126"/>
                  </a:lnTo>
                  <a:lnTo>
                    <a:pt x="84" y="128"/>
                  </a:lnTo>
                  <a:lnTo>
                    <a:pt x="82" y="130"/>
                  </a:lnTo>
                  <a:lnTo>
                    <a:pt x="81" y="130"/>
                  </a:lnTo>
                  <a:lnTo>
                    <a:pt x="79" y="130"/>
                  </a:lnTo>
                  <a:lnTo>
                    <a:pt x="78" y="130"/>
                  </a:lnTo>
                  <a:lnTo>
                    <a:pt x="79" y="131"/>
                  </a:lnTo>
                  <a:lnTo>
                    <a:pt x="79" y="133"/>
                  </a:lnTo>
                  <a:lnTo>
                    <a:pt x="81" y="136"/>
                  </a:lnTo>
                  <a:lnTo>
                    <a:pt x="79" y="138"/>
                  </a:lnTo>
                  <a:lnTo>
                    <a:pt x="82" y="140"/>
                  </a:lnTo>
                  <a:lnTo>
                    <a:pt x="86" y="142"/>
                  </a:lnTo>
                  <a:lnTo>
                    <a:pt x="86" y="143"/>
                  </a:lnTo>
                  <a:lnTo>
                    <a:pt x="84" y="147"/>
                  </a:lnTo>
                  <a:lnTo>
                    <a:pt x="85" y="149"/>
                  </a:lnTo>
                  <a:lnTo>
                    <a:pt x="84" y="151"/>
                  </a:lnTo>
                  <a:lnTo>
                    <a:pt x="84" y="152"/>
                  </a:lnTo>
                  <a:lnTo>
                    <a:pt x="85" y="154"/>
                  </a:lnTo>
                  <a:lnTo>
                    <a:pt x="84" y="154"/>
                  </a:lnTo>
                  <a:lnTo>
                    <a:pt x="84" y="158"/>
                  </a:lnTo>
                  <a:lnTo>
                    <a:pt x="83" y="159"/>
                  </a:lnTo>
                  <a:lnTo>
                    <a:pt x="84" y="165"/>
                  </a:lnTo>
                  <a:lnTo>
                    <a:pt x="82" y="166"/>
                  </a:lnTo>
                  <a:lnTo>
                    <a:pt x="81" y="168"/>
                  </a:lnTo>
                  <a:lnTo>
                    <a:pt x="79" y="169"/>
                  </a:lnTo>
                  <a:lnTo>
                    <a:pt x="76" y="170"/>
                  </a:lnTo>
                  <a:lnTo>
                    <a:pt x="75" y="172"/>
                  </a:lnTo>
                  <a:lnTo>
                    <a:pt x="74" y="173"/>
                  </a:lnTo>
                  <a:lnTo>
                    <a:pt x="73" y="173"/>
                  </a:lnTo>
                  <a:lnTo>
                    <a:pt x="73" y="174"/>
                  </a:lnTo>
                  <a:lnTo>
                    <a:pt x="70" y="176"/>
                  </a:lnTo>
                  <a:lnTo>
                    <a:pt x="67" y="178"/>
                  </a:lnTo>
                  <a:lnTo>
                    <a:pt x="64" y="179"/>
                  </a:lnTo>
                  <a:lnTo>
                    <a:pt x="63" y="179"/>
                  </a:lnTo>
                  <a:lnTo>
                    <a:pt x="62" y="180"/>
                  </a:lnTo>
                  <a:lnTo>
                    <a:pt x="58" y="180"/>
                  </a:lnTo>
                  <a:lnTo>
                    <a:pt x="56" y="181"/>
                  </a:lnTo>
                  <a:lnTo>
                    <a:pt x="55" y="181"/>
                  </a:lnTo>
                  <a:lnTo>
                    <a:pt x="52" y="181"/>
                  </a:lnTo>
                  <a:lnTo>
                    <a:pt x="48" y="181"/>
                  </a:lnTo>
                  <a:lnTo>
                    <a:pt x="45" y="180"/>
                  </a:lnTo>
                  <a:lnTo>
                    <a:pt x="44" y="184"/>
                  </a:lnTo>
                  <a:lnTo>
                    <a:pt x="44" y="186"/>
                  </a:lnTo>
                  <a:lnTo>
                    <a:pt x="42" y="185"/>
                  </a:lnTo>
                  <a:lnTo>
                    <a:pt x="41" y="184"/>
                  </a:lnTo>
                  <a:lnTo>
                    <a:pt x="40" y="184"/>
                  </a:lnTo>
                  <a:lnTo>
                    <a:pt x="38" y="185"/>
                  </a:lnTo>
                  <a:lnTo>
                    <a:pt x="37" y="186"/>
                  </a:lnTo>
                  <a:lnTo>
                    <a:pt x="35" y="188"/>
                  </a:lnTo>
                  <a:lnTo>
                    <a:pt x="34" y="188"/>
                  </a:lnTo>
                  <a:lnTo>
                    <a:pt x="34" y="189"/>
                  </a:lnTo>
                  <a:lnTo>
                    <a:pt x="33" y="190"/>
                  </a:lnTo>
                  <a:lnTo>
                    <a:pt x="31" y="192"/>
                  </a:lnTo>
                  <a:lnTo>
                    <a:pt x="29" y="193"/>
                  </a:lnTo>
                  <a:lnTo>
                    <a:pt x="26" y="194"/>
                  </a:lnTo>
                  <a:lnTo>
                    <a:pt x="25" y="194"/>
                  </a:lnTo>
                  <a:lnTo>
                    <a:pt x="22" y="195"/>
                  </a:lnTo>
                  <a:lnTo>
                    <a:pt x="21" y="196"/>
                  </a:lnTo>
                  <a:lnTo>
                    <a:pt x="18" y="196"/>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5" name="Freeform 260">
              <a:extLst>
                <a:ext uri="{FF2B5EF4-FFF2-40B4-BE49-F238E27FC236}">
                  <a16:creationId xmlns:a16="http://schemas.microsoft.com/office/drawing/2014/main" id="{2872588F-6FD2-4E2C-894A-1D2E5CE3BC54}"/>
                </a:ext>
              </a:extLst>
            </p:cNvPr>
            <p:cNvSpPr>
              <a:spLocks/>
            </p:cNvSpPr>
            <p:nvPr/>
          </p:nvSpPr>
          <p:spPr bwMode="auto">
            <a:xfrm>
              <a:off x="3072" y="2089"/>
              <a:ext cx="19" cy="17"/>
            </a:xfrm>
            <a:custGeom>
              <a:avLst/>
              <a:gdLst>
                <a:gd name="T0" fmla="*/ 18 w 19"/>
                <a:gd name="T1" fmla="*/ 0 h 17"/>
                <a:gd name="T2" fmla="*/ 16 w 19"/>
                <a:gd name="T3" fmla="*/ 0 h 17"/>
                <a:gd name="T4" fmla="*/ 16 w 19"/>
                <a:gd name="T5" fmla="*/ 3 h 17"/>
                <a:gd name="T6" fmla="*/ 15 w 19"/>
                <a:gd name="T7" fmla="*/ 3 h 17"/>
                <a:gd name="T8" fmla="*/ 14 w 19"/>
                <a:gd name="T9" fmla="*/ 6 h 17"/>
                <a:gd name="T10" fmla="*/ 12 w 19"/>
                <a:gd name="T11" fmla="*/ 9 h 17"/>
                <a:gd name="T12" fmla="*/ 10 w 19"/>
                <a:gd name="T13" fmla="*/ 9 h 17"/>
                <a:gd name="T14" fmla="*/ 9 w 19"/>
                <a:gd name="T15" fmla="*/ 16 h 17"/>
                <a:gd name="T16" fmla="*/ 6 w 19"/>
                <a:gd name="T17" fmla="*/ 16 h 17"/>
                <a:gd name="T18" fmla="*/ 2 w 19"/>
                <a:gd name="T19" fmla="*/ 12 h 17"/>
                <a:gd name="T20" fmla="*/ 0 w 19"/>
                <a:gd name="T21" fmla="*/ 12 h 17"/>
                <a:gd name="T22" fmla="*/ 0 w 19"/>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18" y="0"/>
                  </a:moveTo>
                  <a:lnTo>
                    <a:pt x="16" y="0"/>
                  </a:lnTo>
                  <a:lnTo>
                    <a:pt x="16" y="3"/>
                  </a:lnTo>
                  <a:lnTo>
                    <a:pt x="15" y="3"/>
                  </a:lnTo>
                  <a:lnTo>
                    <a:pt x="14" y="6"/>
                  </a:lnTo>
                  <a:lnTo>
                    <a:pt x="12" y="9"/>
                  </a:lnTo>
                  <a:lnTo>
                    <a:pt x="10" y="9"/>
                  </a:lnTo>
                  <a:lnTo>
                    <a:pt x="9" y="16"/>
                  </a:lnTo>
                  <a:lnTo>
                    <a:pt x="6" y="16"/>
                  </a:lnTo>
                  <a:lnTo>
                    <a:pt x="2" y="12"/>
                  </a:lnTo>
                  <a:lnTo>
                    <a:pt x="0" y="12"/>
                  </a:lnTo>
                  <a:lnTo>
                    <a:pt x="0" y="9"/>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6" name="Freeform 261">
              <a:extLst>
                <a:ext uri="{FF2B5EF4-FFF2-40B4-BE49-F238E27FC236}">
                  <a16:creationId xmlns:a16="http://schemas.microsoft.com/office/drawing/2014/main" id="{876A0CE8-F01B-49F5-AC8B-FD392A011FD5}"/>
                </a:ext>
              </a:extLst>
            </p:cNvPr>
            <p:cNvSpPr>
              <a:spLocks/>
            </p:cNvSpPr>
            <p:nvPr/>
          </p:nvSpPr>
          <p:spPr bwMode="auto">
            <a:xfrm>
              <a:off x="3186" y="1970"/>
              <a:ext cx="192" cy="108"/>
            </a:xfrm>
            <a:custGeom>
              <a:avLst/>
              <a:gdLst>
                <a:gd name="T0" fmla="*/ 4 w 192"/>
                <a:gd name="T1" fmla="*/ 100 h 108"/>
                <a:gd name="T2" fmla="*/ 7 w 192"/>
                <a:gd name="T3" fmla="*/ 94 h 108"/>
                <a:gd name="T4" fmla="*/ 12 w 192"/>
                <a:gd name="T5" fmla="*/ 92 h 108"/>
                <a:gd name="T6" fmla="*/ 14 w 192"/>
                <a:gd name="T7" fmla="*/ 87 h 108"/>
                <a:gd name="T8" fmla="*/ 21 w 192"/>
                <a:gd name="T9" fmla="*/ 81 h 108"/>
                <a:gd name="T10" fmla="*/ 26 w 192"/>
                <a:gd name="T11" fmla="*/ 76 h 108"/>
                <a:gd name="T12" fmla="*/ 29 w 192"/>
                <a:gd name="T13" fmla="*/ 72 h 108"/>
                <a:gd name="T14" fmla="*/ 18 w 192"/>
                <a:gd name="T15" fmla="*/ 77 h 108"/>
                <a:gd name="T16" fmla="*/ 12 w 192"/>
                <a:gd name="T17" fmla="*/ 81 h 108"/>
                <a:gd name="T18" fmla="*/ 15 w 192"/>
                <a:gd name="T19" fmla="*/ 72 h 108"/>
                <a:gd name="T20" fmla="*/ 12 w 192"/>
                <a:gd name="T21" fmla="*/ 62 h 108"/>
                <a:gd name="T22" fmla="*/ 17 w 192"/>
                <a:gd name="T23" fmla="*/ 49 h 108"/>
                <a:gd name="T24" fmla="*/ 24 w 192"/>
                <a:gd name="T25" fmla="*/ 36 h 108"/>
                <a:gd name="T26" fmla="*/ 26 w 192"/>
                <a:gd name="T27" fmla="*/ 29 h 108"/>
                <a:gd name="T28" fmla="*/ 33 w 192"/>
                <a:gd name="T29" fmla="*/ 24 h 108"/>
                <a:gd name="T30" fmla="*/ 44 w 192"/>
                <a:gd name="T31" fmla="*/ 13 h 108"/>
                <a:gd name="T32" fmla="*/ 61 w 192"/>
                <a:gd name="T33" fmla="*/ 10 h 108"/>
                <a:gd name="T34" fmla="*/ 66 w 192"/>
                <a:gd name="T35" fmla="*/ 2 h 108"/>
                <a:gd name="T36" fmla="*/ 69 w 192"/>
                <a:gd name="T37" fmla="*/ 4 h 108"/>
                <a:gd name="T38" fmla="*/ 71 w 192"/>
                <a:gd name="T39" fmla="*/ 11 h 108"/>
                <a:gd name="T40" fmla="*/ 74 w 192"/>
                <a:gd name="T41" fmla="*/ 7 h 108"/>
                <a:gd name="T42" fmla="*/ 79 w 192"/>
                <a:gd name="T43" fmla="*/ 4 h 108"/>
                <a:gd name="T44" fmla="*/ 88 w 192"/>
                <a:gd name="T45" fmla="*/ 6 h 108"/>
                <a:gd name="T46" fmla="*/ 99 w 192"/>
                <a:gd name="T47" fmla="*/ 12 h 108"/>
                <a:gd name="T48" fmla="*/ 93 w 192"/>
                <a:gd name="T49" fmla="*/ 23 h 108"/>
                <a:gd name="T50" fmla="*/ 99 w 192"/>
                <a:gd name="T51" fmla="*/ 28 h 108"/>
                <a:gd name="T52" fmla="*/ 108 w 192"/>
                <a:gd name="T53" fmla="*/ 31 h 108"/>
                <a:gd name="T54" fmla="*/ 117 w 192"/>
                <a:gd name="T55" fmla="*/ 31 h 108"/>
                <a:gd name="T56" fmla="*/ 127 w 192"/>
                <a:gd name="T57" fmla="*/ 18 h 108"/>
                <a:gd name="T58" fmla="*/ 132 w 192"/>
                <a:gd name="T59" fmla="*/ 9 h 108"/>
                <a:gd name="T60" fmla="*/ 143 w 192"/>
                <a:gd name="T61" fmla="*/ 6 h 108"/>
                <a:gd name="T62" fmla="*/ 151 w 192"/>
                <a:gd name="T63" fmla="*/ 10 h 108"/>
                <a:gd name="T64" fmla="*/ 156 w 192"/>
                <a:gd name="T65" fmla="*/ 12 h 108"/>
                <a:gd name="T66" fmla="*/ 165 w 192"/>
                <a:gd name="T67" fmla="*/ 14 h 108"/>
                <a:gd name="T68" fmla="*/ 173 w 192"/>
                <a:gd name="T69" fmla="*/ 15 h 108"/>
                <a:gd name="T70" fmla="*/ 179 w 192"/>
                <a:gd name="T71" fmla="*/ 13 h 108"/>
                <a:gd name="T72" fmla="*/ 186 w 192"/>
                <a:gd name="T73" fmla="*/ 14 h 108"/>
                <a:gd name="T74" fmla="*/ 188 w 192"/>
                <a:gd name="T75" fmla="*/ 19 h 108"/>
                <a:gd name="T76" fmla="*/ 188 w 192"/>
                <a:gd name="T77" fmla="*/ 26 h 108"/>
                <a:gd name="T78" fmla="*/ 180 w 192"/>
                <a:gd name="T79" fmla="*/ 33 h 108"/>
                <a:gd name="T80" fmla="*/ 181 w 192"/>
                <a:gd name="T81" fmla="*/ 26 h 108"/>
                <a:gd name="T82" fmla="*/ 178 w 192"/>
                <a:gd name="T83" fmla="*/ 29 h 108"/>
                <a:gd name="T84" fmla="*/ 173 w 192"/>
                <a:gd name="T85" fmla="*/ 30 h 108"/>
                <a:gd name="T86" fmla="*/ 166 w 192"/>
                <a:gd name="T87" fmla="*/ 35 h 108"/>
                <a:gd name="T88" fmla="*/ 162 w 192"/>
                <a:gd name="T89" fmla="*/ 34 h 108"/>
                <a:gd name="T90" fmla="*/ 155 w 192"/>
                <a:gd name="T91" fmla="*/ 43 h 108"/>
                <a:gd name="T92" fmla="*/ 147 w 192"/>
                <a:gd name="T93" fmla="*/ 45 h 108"/>
                <a:gd name="T94" fmla="*/ 150 w 192"/>
                <a:gd name="T95" fmla="*/ 49 h 108"/>
                <a:gd name="T96" fmla="*/ 144 w 192"/>
                <a:gd name="T97" fmla="*/ 51 h 108"/>
                <a:gd name="T98" fmla="*/ 138 w 192"/>
                <a:gd name="T99" fmla="*/ 63 h 108"/>
                <a:gd name="T100" fmla="*/ 135 w 192"/>
                <a:gd name="T101" fmla="*/ 56 h 108"/>
                <a:gd name="T102" fmla="*/ 128 w 192"/>
                <a:gd name="T103" fmla="*/ 61 h 108"/>
                <a:gd name="T104" fmla="*/ 133 w 192"/>
                <a:gd name="T105" fmla="*/ 66 h 1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2"/>
                <a:gd name="T160" fmla="*/ 0 h 108"/>
                <a:gd name="T161" fmla="*/ 192 w 192"/>
                <a:gd name="T162" fmla="*/ 108 h 1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2" h="108">
                  <a:moveTo>
                    <a:pt x="0" y="107"/>
                  </a:moveTo>
                  <a:lnTo>
                    <a:pt x="0" y="105"/>
                  </a:lnTo>
                  <a:lnTo>
                    <a:pt x="0" y="103"/>
                  </a:lnTo>
                  <a:lnTo>
                    <a:pt x="2" y="101"/>
                  </a:lnTo>
                  <a:lnTo>
                    <a:pt x="4" y="100"/>
                  </a:lnTo>
                  <a:lnTo>
                    <a:pt x="4" y="98"/>
                  </a:lnTo>
                  <a:lnTo>
                    <a:pt x="5" y="97"/>
                  </a:lnTo>
                  <a:lnTo>
                    <a:pt x="5" y="96"/>
                  </a:lnTo>
                  <a:lnTo>
                    <a:pt x="6" y="96"/>
                  </a:lnTo>
                  <a:lnTo>
                    <a:pt x="7" y="94"/>
                  </a:lnTo>
                  <a:lnTo>
                    <a:pt x="8" y="93"/>
                  </a:lnTo>
                  <a:lnTo>
                    <a:pt x="9" y="94"/>
                  </a:lnTo>
                  <a:lnTo>
                    <a:pt x="12" y="93"/>
                  </a:lnTo>
                  <a:lnTo>
                    <a:pt x="12" y="92"/>
                  </a:lnTo>
                  <a:lnTo>
                    <a:pt x="12" y="90"/>
                  </a:lnTo>
                  <a:lnTo>
                    <a:pt x="12" y="89"/>
                  </a:lnTo>
                  <a:lnTo>
                    <a:pt x="14" y="89"/>
                  </a:lnTo>
                  <a:lnTo>
                    <a:pt x="14" y="87"/>
                  </a:lnTo>
                  <a:lnTo>
                    <a:pt x="17" y="85"/>
                  </a:lnTo>
                  <a:lnTo>
                    <a:pt x="17" y="83"/>
                  </a:lnTo>
                  <a:lnTo>
                    <a:pt x="20" y="83"/>
                  </a:lnTo>
                  <a:lnTo>
                    <a:pt x="21" y="82"/>
                  </a:lnTo>
                  <a:lnTo>
                    <a:pt x="21" y="81"/>
                  </a:lnTo>
                  <a:lnTo>
                    <a:pt x="23" y="80"/>
                  </a:lnTo>
                  <a:lnTo>
                    <a:pt x="24" y="80"/>
                  </a:lnTo>
                  <a:lnTo>
                    <a:pt x="25" y="79"/>
                  </a:lnTo>
                  <a:lnTo>
                    <a:pt x="26" y="77"/>
                  </a:lnTo>
                  <a:lnTo>
                    <a:pt x="26" y="76"/>
                  </a:lnTo>
                  <a:lnTo>
                    <a:pt x="29" y="74"/>
                  </a:lnTo>
                  <a:lnTo>
                    <a:pt x="29" y="73"/>
                  </a:lnTo>
                  <a:lnTo>
                    <a:pt x="31" y="73"/>
                  </a:lnTo>
                  <a:lnTo>
                    <a:pt x="31" y="72"/>
                  </a:lnTo>
                  <a:lnTo>
                    <a:pt x="29" y="72"/>
                  </a:lnTo>
                  <a:lnTo>
                    <a:pt x="28" y="73"/>
                  </a:lnTo>
                  <a:lnTo>
                    <a:pt x="25" y="73"/>
                  </a:lnTo>
                  <a:lnTo>
                    <a:pt x="24" y="76"/>
                  </a:lnTo>
                  <a:lnTo>
                    <a:pt x="21" y="77"/>
                  </a:lnTo>
                  <a:lnTo>
                    <a:pt x="18" y="77"/>
                  </a:lnTo>
                  <a:lnTo>
                    <a:pt x="17" y="78"/>
                  </a:lnTo>
                  <a:lnTo>
                    <a:pt x="15" y="77"/>
                  </a:lnTo>
                  <a:lnTo>
                    <a:pt x="14" y="79"/>
                  </a:lnTo>
                  <a:lnTo>
                    <a:pt x="12" y="81"/>
                  </a:lnTo>
                  <a:lnTo>
                    <a:pt x="12" y="79"/>
                  </a:lnTo>
                  <a:lnTo>
                    <a:pt x="12" y="77"/>
                  </a:lnTo>
                  <a:lnTo>
                    <a:pt x="12" y="76"/>
                  </a:lnTo>
                  <a:lnTo>
                    <a:pt x="14" y="74"/>
                  </a:lnTo>
                  <a:lnTo>
                    <a:pt x="15" y="72"/>
                  </a:lnTo>
                  <a:lnTo>
                    <a:pt x="15" y="68"/>
                  </a:lnTo>
                  <a:lnTo>
                    <a:pt x="14" y="66"/>
                  </a:lnTo>
                  <a:lnTo>
                    <a:pt x="14" y="65"/>
                  </a:lnTo>
                  <a:lnTo>
                    <a:pt x="12" y="63"/>
                  </a:lnTo>
                  <a:lnTo>
                    <a:pt x="12" y="62"/>
                  </a:lnTo>
                  <a:lnTo>
                    <a:pt x="9" y="58"/>
                  </a:lnTo>
                  <a:lnTo>
                    <a:pt x="12" y="57"/>
                  </a:lnTo>
                  <a:lnTo>
                    <a:pt x="12" y="53"/>
                  </a:lnTo>
                  <a:lnTo>
                    <a:pt x="14" y="51"/>
                  </a:lnTo>
                  <a:lnTo>
                    <a:pt x="17" y="49"/>
                  </a:lnTo>
                  <a:lnTo>
                    <a:pt x="18" y="47"/>
                  </a:lnTo>
                  <a:lnTo>
                    <a:pt x="20" y="45"/>
                  </a:lnTo>
                  <a:lnTo>
                    <a:pt x="21" y="44"/>
                  </a:lnTo>
                  <a:lnTo>
                    <a:pt x="24" y="39"/>
                  </a:lnTo>
                  <a:lnTo>
                    <a:pt x="24" y="36"/>
                  </a:lnTo>
                  <a:lnTo>
                    <a:pt x="24" y="34"/>
                  </a:lnTo>
                  <a:lnTo>
                    <a:pt x="25" y="34"/>
                  </a:lnTo>
                  <a:lnTo>
                    <a:pt x="25" y="31"/>
                  </a:lnTo>
                  <a:lnTo>
                    <a:pt x="26" y="31"/>
                  </a:lnTo>
                  <a:lnTo>
                    <a:pt x="26" y="29"/>
                  </a:lnTo>
                  <a:lnTo>
                    <a:pt x="29" y="29"/>
                  </a:lnTo>
                  <a:lnTo>
                    <a:pt x="32" y="29"/>
                  </a:lnTo>
                  <a:lnTo>
                    <a:pt x="32" y="27"/>
                  </a:lnTo>
                  <a:lnTo>
                    <a:pt x="33" y="25"/>
                  </a:lnTo>
                  <a:lnTo>
                    <a:pt x="33" y="24"/>
                  </a:lnTo>
                  <a:lnTo>
                    <a:pt x="33" y="22"/>
                  </a:lnTo>
                  <a:lnTo>
                    <a:pt x="35" y="22"/>
                  </a:lnTo>
                  <a:lnTo>
                    <a:pt x="37" y="24"/>
                  </a:lnTo>
                  <a:lnTo>
                    <a:pt x="42" y="17"/>
                  </a:lnTo>
                  <a:lnTo>
                    <a:pt x="44" y="13"/>
                  </a:lnTo>
                  <a:lnTo>
                    <a:pt x="48" y="13"/>
                  </a:lnTo>
                  <a:lnTo>
                    <a:pt x="50" y="13"/>
                  </a:lnTo>
                  <a:lnTo>
                    <a:pt x="56" y="12"/>
                  </a:lnTo>
                  <a:lnTo>
                    <a:pt x="59" y="12"/>
                  </a:lnTo>
                  <a:lnTo>
                    <a:pt x="61" y="10"/>
                  </a:lnTo>
                  <a:lnTo>
                    <a:pt x="61" y="9"/>
                  </a:lnTo>
                  <a:lnTo>
                    <a:pt x="62" y="8"/>
                  </a:lnTo>
                  <a:lnTo>
                    <a:pt x="63" y="4"/>
                  </a:lnTo>
                  <a:lnTo>
                    <a:pt x="64" y="4"/>
                  </a:lnTo>
                  <a:lnTo>
                    <a:pt x="66" y="2"/>
                  </a:lnTo>
                  <a:lnTo>
                    <a:pt x="66" y="1"/>
                  </a:lnTo>
                  <a:lnTo>
                    <a:pt x="66" y="0"/>
                  </a:lnTo>
                  <a:lnTo>
                    <a:pt x="67" y="0"/>
                  </a:lnTo>
                  <a:lnTo>
                    <a:pt x="67" y="2"/>
                  </a:lnTo>
                  <a:lnTo>
                    <a:pt x="69" y="4"/>
                  </a:lnTo>
                  <a:lnTo>
                    <a:pt x="71" y="4"/>
                  </a:lnTo>
                  <a:lnTo>
                    <a:pt x="72" y="4"/>
                  </a:lnTo>
                  <a:lnTo>
                    <a:pt x="70" y="7"/>
                  </a:lnTo>
                  <a:lnTo>
                    <a:pt x="72" y="7"/>
                  </a:lnTo>
                  <a:lnTo>
                    <a:pt x="71" y="11"/>
                  </a:lnTo>
                  <a:lnTo>
                    <a:pt x="71" y="12"/>
                  </a:lnTo>
                  <a:lnTo>
                    <a:pt x="72" y="10"/>
                  </a:lnTo>
                  <a:lnTo>
                    <a:pt x="73" y="8"/>
                  </a:lnTo>
                  <a:lnTo>
                    <a:pt x="74" y="8"/>
                  </a:lnTo>
                  <a:lnTo>
                    <a:pt x="74" y="7"/>
                  </a:lnTo>
                  <a:lnTo>
                    <a:pt x="75" y="7"/>
                  </a:lnTo>
                  <a:lnTo>
                    <a:pt x="76" y="2"/>
                  </a:lnTo>
                  <a:lnTo>
                    <a:pt x="77" y="4"/>
                  </a:lnTo>
                  <a:lnTo>
                    <a:pt x="77" y="3"/>
                  </a:lnTo>
                  <a:lnTo>
                    <a:pt x="79" y="4"/>
                  </a:lnTo>
                  <a:lnTo>
                    <a:pt x="80" y="3"/>
                  </a:lnTo>
                  <a:lnTo>
                    <a:pt x="83" y="3"/>
                  </a:lnTo>
                  <a:lnTo>
                    <a:pt x="85" y="4"/>
                  </a:lnTo>
                  <a:lnTo>
                    <a:pt x="88" y="6"/>
                  </a:lnTo>
                  <a:lnTo>
                    <a:pt x="90" y="6"/>
                  </a:lnTo>
                  <a:lnTo>
                    <a:pt x="91" y="4"/>
                  </a:lnTo>
                  <a:lnTo>
                    <a:pt x="93" y="7"/>
                  </a:lnTo>
                  <a:lnTo>
                    <a:pt x="94" y="10"/>
                  </a:lnTo>
                  <a:lnTo>
                    <a:pt x="99" y="12"/>
                  </a:lnTo>
                  <a:lnTo>
                    <a:pt x="97" y="14"/>
                  </a:lnTo>
                  <a:lnTo>
                    <a:pt x="96" y="16"/>
                  </a:lnTo>
                  <a:lnTo>
                    <a:pt x="94" y="22"/>
                  </a:lnTo>
                  <a:lnTo>
                    <a:pt x="94" y="23"/>
                  </a:lnTo>
                  <a:lnTo>
                    <a:pt x="93" y="23"/>
                  </a:lnTo>
                  <a:lnTo>
                    <a:pt x="94" y="25"/>
                  </a:lnTo>
                  <a:lnTo>
                    <a:pt x="96" y="25"/>
                  </a:lnTo>
                  <a:lnTo>
                    <a:pt x="96" y="27"/>
                  </a:lnTo>
                  <a:lnTo>
                    <a:pt x="97" y="27"/>
                  </a:lnTo>
                  <a:lnTo>
                    <a:pt x="99" y="28"/>
                  </a:lnTo>
                  <a:lnTo>
                    <a:pt x="99" y="29"/>
                  </a:lnTo>
                  <a:lnTo>
                    <a:pt x="101" y="30"/>
                  </a:lnTo>
                  <a:lnTo>
                    <a:pt x="103" y="31"/>
                  </a:lnTo>
                  <a:lnTo>
                    <a:pt x="105" y="31"/>
                  </a:lnTo>
                  <a:lnTo>
                    <a:pt x="108" y="31"/>
                  </a:lnTo>
                  <a:lnTo>
                    <a:pt x="110" y="31"/>
                  </a:lnTo>
                  <a:lnTo>
                    <a:pt x="112" y="31"/>
                  </a:lnTo>
                  <a:lnTo>
                    <a:pt x="114" y="31"/>
                  </a:lnTo>
                  <a:lnTo>
                    <a:pt x="114" y="30"/>
                  </a:lnTo>
                  <a:lnTo>
                    <a:pt x="117" y="31"/>
                  </a:lnTo>
                  <a:lnTo>
                    <a:pt x="119" y="28"/>
                  </a:lnTo>
                  <a:lnTo>
                    <a:pt x="121" y="25"/>
                  </a:lnTo>
                  <a:lnTo>
                    <a:pt x="120" y="22"/>
                  </a:lnTo>
                  <a:lnTo>
                    <a:pt x="127" y="19"/>
                  </a:lnTo>
                  <a:lnTo>
                    <a:pt x="127" y="18"/>
                  </a:lnTo>
                  <a:lnTo>
                    <a:pt x="128" y="15"/>
                  </a:lnTo>
                  <a:lnTo>
                    <a:pt x="129" y="14"/>
                  </a:lnTo>
                  <a:lnTo>
                    <a:pt x="131" y="12"/>
                  </a:lnTo>
                  <a:lnTo>
                    <a:pt x="128" y="11"/>
                  </a:lnTo>
                  <a:lnTo>
                    <a:pt x="132" y="9"/>
                  </a:lnTo>
                  <a:lnTo>
                    <a:pt x="133" y="8"/>
                  </a:lnTo>
                  <a:lnTo>
                    <a:pt x="136" y="8"/>
                  </a:lnTo>
                  <a:lnTo>
                    <a:pt x="138" y="7"/>
                  </a:lnTo>
                  <a:lnTo>
                    <a:pt x="140" y="6"/>
                  </a:lnTo>
                  <a:lnTo>
                    <a:pt x="143" y="6"/>
                  </a:lnTo>
                  <a:lnTo>
                    <a:pt x="144" y="4"/>
                  </a:lnTo>
                  <a:lnTo>
                    <a:pt x="145" y="7"/>
                  </a:lnTo>
                  <a:lnTo>
                    <a:pt x="150" y="8"/>
                  </a:lnTo>
                  <a:lnTo>
                    <a:pt x="151" y="8"/>
                  </a:lnTo>
                  <a:lnTo>
                    <a:pt x="151" y="10"/>
                  </a:lnTo>
                  <a:lnTo>
                    <a:pt x="151" y="11"/>
                  </a:lnTo>
                  <a:lnTo>
                    <a:pt x="152" y="11"/>
                  </a:lnTo>
                  <a:lnTo>
                    <a:pt x="153" y="12"/>
                  </a:lnTo>
                  <a:lnTo>
                    <a:pt x="155" y="12"/>
                  </a:lnTo>
                  <a:lnTo>
                    <a:pt x="156" y="12"/>
                  </a:lnTo>
                  <a:lnTo>
                    <a:pt x="156" y="10"/>
                  </a:lnTo>
                  <a:lnTo>
                    <a:pt x="158" y="10"/>
                  </a:lnTo>
                  <a:lnTo>
                    <a:pt x="158" y="13"/>
                  </a:lnTo>
                  <a:lnTo>
                    <a:pt x="161" y="14"/>
                  </a:lnTo>
                  <a:lnTo>
                    <a:pt x="165" y="14"/>
                  </a:lnTo>
                  <a:lnTo>
                    <a:pt x="167" y="16"/>
                  </a:lnTo>
                  <a:lnTo>
                    <a:pt x="168" y="14"/>
                  </a:lnTo>
                  <a:lnTo>
                    <a:pt x="172" y="14"/>
                  </a:lnTo>
                  <a:lnTo>
                    <a:pt x="172" y="16"/>
                  </a:lnTo>
                  <a:lnTo>
                    <a:pt x="173" y="15"/>
                  </a:lnTo>
                  <a:lnTo>
                    <a:pt x="173" y="12"/>
                  </a:lnTo>
                  <a:lnTo>
                    <a:pt x="175" y="10"/>
                  </a:lnTo>
                  <a:lnTo>
                    <a:pt x="177" y="10"/>
                  </a:lnTo>
                  <a:lnTo>
                    <a:pt x="177" y="14"/>
                  </a:lnTo>
                  <a:lnTo>
                    <a:pt x="179" y="13"/>
                  </a:lnTo>
                  <a:lnTo>
                    <a:pt x="179" y="14"/>
                  </a:lnTo>
                  <a:lnTo>
                    <a:pt x="181" y="14"/>
                  </a:lnTo>
                  <a:lnTo>
                    <a:pt x="185" y="14"/>
                  </a:lnTo>
                  <a:lnTo>
                    <a:pt x="186" y="16"/>
                  </a:lnTo>
                  <a:lnTo>
                    <a:pt x="186" y="14"/>
                  </a:lnTo>
                  <a:lnTo>
                    <a:pt x="190" y="13"/>
                  </a:lnTo>
                  <a:lnTo>
                    <a:pt x="191" y="14"/>
                  </a:lnTo>
                  <a:lnTo>
                    <a:pt x="188" y="15"/>
                  </a:lnTo>
                  <a:lnTo>
                    <a:pt x="187" y="18"/>
                  </a:lnTo>
                  <a:lnTo>
                    <a:pt x="188" y="19"/>
                  </a:lnTo>
                  <a:lnTo>
                    <a:pt x="187" y="22"/>
                  </a:lnTo>
                  <a:lnTo>
                    <a:pt x="185" y="23"/>
                  </a:lnTo>
                  <a:lnTo>
                    <a:pt x="183" y="26"/>
                  </a:lnTo>
                  <a:lnTo>
                    <a:pt x="185" y="27"/>
                  </a:lnTo>
                  <a:lnTo>
                    <a:pt x="188" y="26"/>
                  </a:lnTo>
                  <a:lnTo>
                    <a:pt x="187" y="29"/>
                  </a:lnTo>
                  <a:lnTo>
                    <a:pt x="185" y="30"/>
                  </a:lnTo>
                  <a:lnTo>
                    <a:pt x="185" y="31"/>
                  </a:lnTo>
                  <a:lnTo>
                    <a:pt x="183" y="33"/>
                  </a:lnTo>
                  <a:lnTo>
                    <a:pt x="180" y="33"/>
                  </a:lnTo>
                  <a:lnTo>
                    <a:pt x="180" y="31"/>
                  </a:lnTo>
                  <a:lnTo>
                    <a:pt x="181" y="30"/>
                  </a:lnTo>
                  <a:lnTo>
                    <a:pt x="179" y="30"/>
                  </a:lnTo>
                  <a:lnTo>
                    <a:pt x="179" y="28"/>
                  </a:lnTo>
                  <a:lnTo>
                    <a:pt x="181" y="26"/>
                  </a:lnTo>
                  <a:lnTo>
                    <a:pt x="180" y="26"/>
                  </a:lnTo>
                  <a:lnTo>
                    <a:pt x="179" y="25"/>
                  </a:lnTo>
                  <a:lnTo>
                    <a:pt x="178" y="25"/>
                  </a:lnTo>
                  <a:lnTo>
                    <a:pt x="178" y="27"/>
                  </a:lnTo>
                  <a:lnTo>
                    <a:pt x="178" y="29"/>
                  </a:lnTo>
                  <a:lnTo>
                    <a:pt x="178" y="31"/>
                  </a:lnTo>
                  <a:lnTo>
                    <a:pt x="177" y="31"/>
                  </a:lnTo>
                  <a:lnTo>
                    <a:pt x="176" y="30"/>
                  </a:lnTo>
                  <a:lnTo>
                    <a:pt x="174" y="29"/>
                  </a:lnTo>
                  <a:lnTo>
                    <a:pt x="173" y="30"/>
                  </a:lnTo>
                  <a:lnTo>
                    <a:pt x="174" y="31"/>
                  </a:lnTo>
                  <a:lnTo>
                    <a:pt x="172" y="31"/>
                  </a:lnTo>
                  <a:lnTo>
                    <a:pt x="170" y="34"/>
                  </a:lnTo>
                  <a:lnTo>
                    <a:pt x="169" y="35"/>
                  </a:lnTo>
                  <a:lnTo>
                    <a:pt x="166" y="35"/>
                  </a:lnTo>
                  <a:lnTo>
                    <a:pt x="166" y="37"/>
                  </a:lnTo>
                  <a:lnTo>
                    <a:pt x="164" y="37"/>
                  </a:lnTo>
                  <a:lnTo>
                    <a:pt x="166" y="34"/>
                  </a:lnTo>
                  <a:lnTo>
                    <a:pt x="165" y="34"/>
                  </a:lnTo>
                  <a:lnTo>
                    <a:pt x="162" y="34"/>
                  </a:lnTo>
                  <a:lnTo>
                    <a:pt x="162" y="36"/>
                  </a:lnTo>
                  <a:lnTo>
                    <a:pt x="162" y="38"/>
                  </a:lnTo>
                  <a:lnTo>
                    <a:pt x="161" y="39"/>
                  </a:lnTo>
                  <a:lnTo>
                    <a:pt x="155" y="40"/>
                  </a:lnTo>
                  <a:lnTo>
                    <a:pt x="155" y="43"/>
                  </a:lnTo>
                  <a:lnTo>
                    <a:pt x="153" y="43"/>
                  </a:lnTo>
                  <a:lnTo>
                    <a:pt x="152" y="43"/>
                  </a:lnTo>
                  <a:lnTo>
                    <a:pt x="151" y="44"/>
                  </a:lnTo>
                  <a:lnTo>
                    <a:pt x="147" y="43"/>
                  </a:lnTo>
                  <a:lnTo>
                    <a:pt x="147" y="45"/>
                  </a:lnTo>
                  <a:lnTo>
                    <a:pt x="145" y="46"/>
                  </a:lnTo>
                  <a:lnTo>
                    <a:pt x="148" y="44"/>
                  </a:lnTo>
                  <a:lnTo>
                    <a:pt x="150" y="46"/>
                  </a:lnTo>
                  <a:lnTo>
                    <a:pt x="151" y="46"/>
                  </a:lnTo>
                  <a:lnTo>
                    <a:pt x="150" y="49"/>
                  </a:lnTo>
                  <a:lnTo>
                    <a:pt x="150" y="50"/>
                  </a:lnTo>
                  <a:lnTo>
                    <a:pt x="148" y="51"/>
                  </a:lnTo>
                  <a:lnTo>
                    <a:pt x="147" y="49"/>
                  </a:lnTo>
                  <a:lnTo>
                    <a:pt x="145" y="49"/>
                  </a:lnTo>
                  <a:lnTo>
                    <a:pt x="144" y="51"/>
                  </a:lnTo>
                  <a:lnTo>
                    <a:pt x="144" y="53"/>
                  </a:lnTo>
                  <a:lnTo>
                    <a:pt x="144" y="54"/>
                  </a:lnTo>
                  <a:lnTo>
                    <a:pt x="145" y="60"/>
                  </a:lnTo>
                  <a:lnTo>
                    <a:pt x="141" y="61"/>
                  </a:lnTo>
                  <a:lnTo>
                    <a:pt x="138" y="63"/>
                  </a:lnTo>
                  <a:lnTo>
                    <a:pt x="136" y="65"/>
                  </a:lnTo>
                  <a:lnTo>
                    <a:pt x="135" y="63"/>
                  </a:lnTo>
                  <a:lnTo>
                    <a:pt x="136" y="58"/>
                  </a:lnTo>
                  <a:lnTo>
                    <a:pt x="135" y="57"/>
                  </a:lnTo>
                  <a:lnTo>
                    <a:pt x="135" y="56"/>
                  </a:lnTo>
                  <a:lnTo>
                    <a:pt x="135" y="57"/>
                  </a:lnTo>
                  <a:lnTo>
                    <a:pt x="135" y="58"/>
                  </a:lnTo>
                  <a:lnTo>
                    <a:pt x="131" y="58"/>
                  </a:lnTo>
                  <a:lnTo>
                    <a:pt x="129" y="58"/>
                  </a:lnTo>
                  <a:lnTo>
                    <a:pt x="128" y="61"/>
                  </a:lnTo>
                  <a:lnTo>
                    <a:pt x="129" y="61"/>
                  </a:lnTo>
                  <a:lnTo>
                    <a:pt x="130" y="62"/>
                  </a:lnTo>
                  <a:lnTo>
                    <a:pt x="132" y="63"/>
                  </a:lnTo>
                  <a:lnTo>
                    <a:pt x="132" y="66"/>
                  </a:lnTo>
                  <a:lnTo>
                    <a:pt x="133" y="66"/>
                  </a:lnTo>
                  <a:lnTo>
                    <a:pt x="132" y="69"/>
                  </a:lnTo>
                  <a:lnTo>
                    <a:pt x="132" y="68"/>
                  </a:lnTo>
                  <a:lnTo>
                    <a:pt x="128" y="70"/>
                  </a:lnTo>
                  <a:lnTo>
                    <a:pt x="128" y="7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7" name="Freeform 262">
              <a:extLst>
                <a:ext uri="{FF2B5EF4-FFF2-40B4-BE49-F238E27FC236}">
                  <a16:creationId xmlns:a16="http://schemas.microsoft.com/office/drawing/2014/main" id="{DE75AFFB-65B0-4AFC-9609-B5491B3CE6D5}"/>
                </a:ext>
              </a:extLst>
            </p:cNvPr>
            <p:cNvSpPr>
              <a:spLocks/>
            </p:cNvSpPr>
            <p:nvPr/>
          </p:nvSpPr>
          <p:spPr bwMode="auto">
            <a:xfrm>
              <a:off x="3186" y="2041"/>
              <a:ext cx="131" cy="52"/>
            </a:xfrm>
            <a:custGeom>
              <a:avLst/>
              <a:gdLst>
                <a:gd name="T0" fmla="*/ 130 w 131"/>
                <a:gd name="T1" fmla="*/ 1 h 52"/>
                <a:gd name="T2" fmla="*/ 127 w 131"/>
                <a:gd name="T3" fmla="*/ 3 h 52"/>
                <a:gd name="T4" fmla="*/ 125 w 131"/>
                <a:gd name="T5" fmla="*/ 8 h 52"/>
                <a:gd name="T6" fmla="*/ 123 w 131"/>
                <a:gd name="T7" fmla="*/ 9 h 52"/>
                <a:gd name="T8" fmla="*/ 121 w 131"/>
                <a:gd name="T9" fmla="*/ 9 h 52"/>
                <a:gd name="T10" fmla="*/ 122 w 131"/>
                <a:gd name="T11" fmla="*/ 10 h 52"/>
                <a:gd name="T12" fmla="*/ 121 w 131"/>
                <a:gd name="T13" fmla="*/ 13 h 52"/>
                <a:gd name="T14" fmla="*/ 120 w 131"/>
                <a:gd name="T15" fmla="*/ 15 h 52"/>
                <a:gd name="T16" fmla="*/ 117 w 131"/>
                <a:gd name="T17" fmla="*/ 18 h 52"/>
                <a:gd name="T18" fmla="*/ 117 w 131"/>
                <a:gd name="T19" fmla="*/ 22 h 52"/>
                <a:gd name="T20" fmla="*/ 115 w 131"/>
                <a:gd name="T21" fmla="*/ 25 h 52"/>
                <a:gd name="T22" fmla="*/ 111 w 131"/>
                <a:gd name="T23" fmla="*/ 25 h 52"/>
                <a:gd name="T24" fmla="*/ 109 w 131"/>
                <a:gd name="T25" fmla="*/ 27 h 52"/>
                <a:gd name="T26" fmla="*/ 104 w 131"/>
                <a:gd name="T27" fmla="*/ 29 h 52"/>
                <a:gd name="T28" fmla="*/ 103 w 131"/>
                <a:gd name="T29" fmla="*/ 35 h 52"/>
                <a:gd name="T30" fmla="*/ 101 w 131"/>
                <a:gd name="T31" fmla="*/ 39 h 52"/>
                <a:gd name="T32" fmla="*/ 97 w 131"/>
                <a:gd name="T33" fmla="*/ 40 h 52"/>
                <a:gd name="T34" fmla="*/ 93 w 131"/>
                <a:gd name="T35" fmla="*/ 42 h 52"/>
                <a:gd name="T36" fmla="*/ 89 w 131"/>
                <a:gd name="T37" fmla="*/ 49 h 52"/>
                <a:gd name="T38" fmla="*/ 85 w 131"/>
                <a:gd name="T39" fmla="*/ 48 h 52"/>
                <a:gd name="T40" fmla="*/ 85 w 131"/>
                <a:gd name="T41" fmla="*/ 46 h 52"/>
                <a:gd name="T42" fmla="*/ 82 w 131"/>
                <a:gd name="T43" fmla="*/ 43 h 52"/>
                <a:gd name="T44" fmla="*/ 78 w 131"/>
                <a:gd name="T45" fmla="*/ 43 h 52"/>
                <a:gd name="T46" fmla="*/ 77 w 131"/>
                <a:gd name="T47" fmla="*/ 45 h 52"/>
                <a:gd name="T48" fmla="*/ 75 w 131"/>
                <a:gd name="T49" fmla="*/ 48 h 52"/>
                <a:gd name="T50" fmla="*/ 70 w 131"/>
                <a:gd name="T51" fmla="*/ 49 h 52"/>
                <a:gd name="T52" fmla="*/ 66 w 131"/>
                <a:gd name="T53" fmla="*/ 48 h 52"/>
                <a:gd name="T54" fmla="*/ 65 w 131"/>
                <a:gd name="T55" fmla="*/ 46 h 52"/>
                <a:gd name="T56" fmla="*/ 63 w 131"/>
                <a:gd name="T57" fmla="*/ 51 h 52"/>
                <a:gd name="T58" fmla="*/ 61 w 131"/>
                <a:gd name="T59" fmla="*/ 48 h 52"/>
                <a:gd name="T60" fmla="*/ 61 w 131"/>
                <a:gd name="T61" fmla="*/ 46 h 52"/>
                <a:gd name="T62" fmla="*/ 58 w 131"/>
                <a:gd name="T63" fmla="*/ 42 h 52"/>
                <a:gd name="T64" fmla="*/ 55 w 131"/>
                <a:gd name="T65" fmla="*/ 38 h 52"/>
                <a:gd name="T66" fmla="*/ 52 w 131"/>
                <a:gd name="T67" fmla="*/ 36 h 52"/>
                <a:gd name="T68" fmla="*/ 48 w 131"/>
                <a:gd name="T69" fmla="*/ 36 h 52"/>
                <a:gd name="T70" fmla="*/ 41 w 131"/>
                <a:gd name="T71" fmla="*/ 38 h 52"/>
                <a:gd name="T72" fmla="*/ 41 w 131"/>
                <a:gd name="T73" fmla="*/ 42 h 52"/>
                <a:gd name="T74" fmla="*/ 36 w 131"/>
                <a:gd name="T75" fmla="*/ 49 h 52"/>
                <a:gd name="T76" fmla="*/ 33 w 131"/>
                <a:gd name="T77" fmla="*/ 48 h 52"/>
                <a:gd name="T78" fmla="*/ 26 w 131"/>
                <a:gd name="T79" fmla="*/ 49 h 52"/>
                <a:gd name="T80" fmla="*/ 26 w 131"/>
                <a:gd name="T81" fmla="*/ 49 h 52"/>
                <a:gd name="T82" fmla="*/ 23 w 131"/>
                <a:gd name="T83" fmla="*/ 49 h 52"/>
                <a:gd name="T84" fmla="*/ 18 w 131"/>
                <a:gd name="T85" fmla="*/ 49 h 52"/>
                <a:gd name="T86" fmla="*/ 17 w 131"/>
                <a:gd name="T87" fmla="*/ 48 h 52"/>
                <a:gd name="T88" fmla="*/ 15 w 131"/>
                <a:gd name="T89" fmla="*/ 43 h 52"/>
                <a:gd name="T90" fmla="*/ 12 w 131"/>
                <a:gd name="T91" fmla="*/ 41 h 52"/>
                <a:gd name="T92" fmla="*/ 9 w 131"/>
                <a:gd name="T93" fmla="*/ 38 h 52"/>
                <a:gd name="T94" fmla="*/ 8 w 131"/>
                <a:gd name="T95" fmla="*/ 36 h 52"/>
                <a:gd name="T96" fmla="*/ 0 w 131"/>
                <a:gd name="T97" fmla="*/ 36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52"/>
                <a:gd name="T149" fmla="*/ 131 w 131"/>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52">
                  <a:moveTo>
                    <a:pt x="129" y="0"/>
                  </a:moveTo>
                  <a:lnTo>
                    <a:pt x="130" y="1"/>
                  </a:lnTo>
                  <a:lnTo>
                    <a:pt x="130" y="4"/>
                  </a:lnTo>
                  <a:lnTo>
                    <a:pt x="127" y="3"/>
                  </a:lnTo>
                  <a:lnTo>
                    <a:pt x="127" y="7"/>
                  </a:lnTo>
                  <a:lnTo>
                    <a:pt x="125" y="8"/>
                  </a:lnTo>
                  <a:lnTo>
                    <a:pt x="125" y="7"/>
                  </a:lnTo>
                  <a:lnTo>
                    <a:pt x="123" y="9"/>
                  </a:lnTo>
                  <a:lnTo>
                    <a:pt x="122" y="7"/>
                  </a:lnTo>
                  <a:lnTo>
                    <a:pt x="121" y="9"/>
                  </a:lnTo>
                  <a:lnTo>
                    <a:pt x="122" y="9"/>
                  </a:lnTo>
                  <a:lnTo>
                    <a:pt x="122" y="10"/>
                  </a:lnTo>
                  <a:lnTo>
                    <a:pt x="121" y="12"/>
                  </a:lnTo>
                  <a:lnTo>
                    <a:pt x="121" y="13"/>
                  </a:lnTo>
                  <a:lnTo>
                    <a:pt x="120" y="14"/>
                  </a:lnTo>
                  <a:lnTo>
                    <a:pt x="120" y="15"/>
                  </a:lnTo>
                  <a:lnTo>
                    <a:pt x="119" y="16"/>
                  </a:lnTo>
                  <a:lnTo>
                    <a:pt x="117" y="18"/>
                  </a:lnTo>
                  <a:lnTo>
                    <a:pt x="117" y="21"/>
                  </a:lnTo>
                  <a:lnTo>
                    <a:pt x="117" y="22"/>
                  </a:lnTo>
                  <a:lnTo>
                    <a:pt x="116" y="24"/>
                  </a:lnTo>
                  <a:lnTo>
                    <a:pt x="115" y="25"/>
                  </a:lnTo>
                  <a:lnTo>
                    <a:pt x="112" y="25"/>
                  </a:lnTo>
                  <a:lnTo>
                    <a:pt x="111" y="25"/>
                  </a:lnTo>
                  <a:lnTo>
                    <a:pt x="109" y="27"/>
                  </a:lnTo>
                  <a:lnTo>
                    <a:pt x="106" y="28"/>
                  </a:lnTo>
                  <a:lnTo>
                    <a:pt x="104" y="29"/>
                  </a:lnTo>
                  <a:lnTo>
                    <a:pt x="104" y="32"/>
                  </a:lnTo>
                  <a:lnTo>
                    <a:pt x="103" y="35"/>
                  </a:lnTo>
                  <a:lnTo>
                    <a:pt x="103" y="38"/>
                  </a:lnTo>
                  <a:lnTo>
                    <a:pt x="101" y="39"/>
                  </a:lnTo>
                  <a:lnTo>
                    <a:pt x="100" y="41"/>
                  </a:lnTo>
                  <a:lnTo>
                    <a:pt x="97" y="40"/>
                  </a:lnTo>
                  <a:lnTo>
                    <a:pt x="94" y="40"/>
                  </a:lnTo>
                  <a:lnTo>
                    <a:pt x="93" y="42"/>
                  </a:lnTo>
                  <a:lnTo>
                    <a:pt x="93" y="49"/>
                  </a:lnTo>
                  <a:lnTo>
                    <a:pt x="89" y="49"/>
                  </a:lnTo>
                  <a:lnTo>
                    <a:pt x="88" y="51"/>
                  </a:lnTo>
                  <a:lnTo>
                    <a:pt x="85" y="48"/>
                  </a:lnTo>
                  <a:lnTo>
                    <a:pt x="86" y="47"/>
                  </a:lnTo>
                  <a:lnTo>
                    <a:pt x="85" y="46"/>
                  </a:lnTo>
                  <a:lnTo>
                    <a:pt x="85" y="44"/>
                  </a:lnTo>
                  <a:lnTo>
                    <a:pt x="82" y="43"/>
                  </a:lnTo>
                  <a:lnTo>
                    <a:pt x="79" y="43"/>
                  </a:lnTo>
                  <a:lnTo>
                    <a:pt x="78" y="43"/>
                  </a:lnTo>
                  <a:lnTo>
                    <a:pt x="78" y="44"/>
                  </a:lnTo>
                  <a:lnTo>
                    <a:pt x="77" y="45"/>
                  </a:lnTo>
                  <a:lnTo>
                    <a:pt x="77" y="48"/>
                  </a:lnTo>
                  <a:lnTo>
                    <a:pt x="75" y="48"/>
                  </a:lnTo>
                  <a:lnTo>
                    <a:pt x="72" y="49"/>
                  </a:lnTo>
                  <a:lnTo>
                    <a:pt x="70" y="49"/>
                  </a:lnTo>
                  <a:lnTo>
                    <a:pt x="69" y="49"/>
                  </a:lnTo>
                  <a:lnTo>
                    <a:pt x="66" y="48"/>
                  </a:lnTo>
                  <a:lnTo>
                    <a:pt x="65" y="46"/>
                  </a:lnTo>
                  <a:lnTo>
                    <a:pt x="64" y="48"/>
                  </a:lnTo>
                  <a:lnTo>
                    <a:pt x="63" y="51"/>
                  </a:lnTo>
                  <a:lnTo>
                    <a:pt x="62" y="49"/>
                  </a:lnTo>
                  <a:lnTo>
                    <a:pt x="61" y="48"/>
                  </a:lnTo>
                  <a:lnTo>
                    <a:pt x="61" y="46"/>
                  </a:lnTo>
                  <a:lnTo>
                    <a:pt x="60" y="44"/>
                  </a:lnTo>
                  <a:lnTo>
                    <a:pt x="58" y="42"/>
                  </a:lnTo>
                  <a:lnTo>
                    <a:pt x="57" y="40"/>
                  </a:lnTo>
                  <a:lnTo>
                    <a:pt x="55" y="38"/>
                  </a:lnTo>
                  <a:lnTo>
                    <a:pt x="53" y="36"/>
                  </a:lnTo>
                  <a:lnTo>
                    <a:pt x="52" y="36"/>
                  </a:lnTo>
                  <a:lnTo>
                    <a:pt x="50" y="36"/>
                  </a:lnTo>
                  <a:lnTo>
                    <a:pt x="48" y="36"/>
                  </a:lnTo>
                  <a:lnTo>
                    <a:pt x="45" y="37"/>
                  </a:lnTo>
                  <a:lnTo>
                    <a:pt x="41" y="38"/>
                  </a:lnTo>
                  <a:lnTo>
                    <a:pt x="41" y="40"/>
                  </a:lnTo>
                  <a:lnTo>
                    <a:pt x="41" y="42"/>
                  </a:lnTo>
                  <a:lnTo>
                    <a:pt x="40" y="46"/>
                  </a:lnTo>
                  <a:lnTo>
                    <a:pt x="36" y="49"/>
                  </a:lnTo>
                  <a:lnTo>
                    <a:pt x="35" y="48"/>
                  </a:lnTo>
                  <a:lnTo>
                    <a:pt x="33" y="48"/>
                  </a:lnTo>
                  <a:lnTo>
                    <a:pt x="29" y="49"/>
                  </a:lnTo>
                  <a:lnTo>
                    <a:pt x="26" y="49"/>
                  </a:lnTo>
                  <a:lnTo>
                    <a:pt x="26" y="48"/>
                  </a:lnTo>
                  <a:lnTo>
                    <a:pt x="23" y="49"/>
                  </a:lnTo>
                  <a:lnTo>
                    <a:pt x="20" y="49"/>
                  </a:lnTo>
                  <a:lnTo>
                    <a:pt x="18" y="49"/>
                  </a:lnTo>
                  <a:lnTo>
                    <a:pt x="17" y="48"/>
                  </a:lnTo>
                  <a:lnTo>
                    <a:pt x="15" y="46"/>
                  </a:lnTo>
                  <a:lnTo>
                    <a:pt x="15" y="43"/>
                  </a:lnTo>
                  <a:lnTo>
                    <a:pt x="14" y="42"/>
                  </a:lnTo>
                  <a:lnTo>
                    <a:pt x="12" y="41"/>
                  </a:lnTo>
                  <a:lnTo>
                    <a:pt x="10" y="39"/>
                  </a:lnTo>
                  <a:lnTo>
                    <a:pt x="9" y="38"/>
                  </a:lnTo>
                  <a:lnTo>
                    <a:pt x="8" y="37"/>
                  </a:lnTo>
                  <a:lnTo>
                    <a:pt x="8" y="36"/>
                  </a:lnTo>
                  <a:lnTo>
                    <a:pt x="2" y="38"/>
                  </a:lnTo>
                  <a:lnTo>
                    <a:pt x="0" y="36"/>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88" name="Freeform 263">
              <a:extLst>
                <a:ext uri="{FF2B5EF4-FFF2-40B4-BE49-F238E27FC236}">
                  <a16:creationId xmlns:a16="http://schemas.microsoft.com/office/drawing/2014/main" id="{E61365FC-779E-4186-A25C-6AB77749B5A3}"/>
                </a:ext>
              </a:extLst>
            </p:cNvPr>
            <p:cNvSpPr>
              <a:spLocks/>
            </p:cNvSpPr>
            <p:nvPr/>
          </p:nvSpPr>
          <p:spPr bwMode="auto">
            <a:xfrm>
              <a:off x="3324" y="1972"/>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89" name="Freeform 264">
              <a:extLst>
                <a:ext uri="{FF2B5EF4-FFF2-40B4-BE49-F238E27FC236}">
                  <a16:creationId xmlns:a16="http://schemas.microsoft.com/office/drawing/2014/main" id="{71A42062-CB62-47C1-ACC4-F9FFBB4EA084}"/>
                </a:ext>
              </a:extLst>
            </p:cNvPr>
            <p:cNvSpPr>
              <a:spLocks/>
            </p:cNvSpPr>
            <p:nvPr/>
          </p:nvSpPr>
          <p:spPr bwMode="auto">
            <a:xfrm>
              <a:off x="3326" y="196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w 17"/>
                <a:gd name="T11" fmla="*/ 0 h 1"/>
                <a:gd name="T12" fmla="*/ 0 60000 65536"/>
                <a:gd name="T13" fmla="*/ 0 60000 65536"/>
                <a:gd name="T14" fmla="*/ 0 60000 65536"/>
                <a:gd name="T15" fmla="*/ 0 60000 65536"/>
                <a:gd name="T16" fmla="*/ 0 60000 65536"/>
                <a:gd name="T17" fmla="*/ 0 60000 65536"/>
                <a:gd name="T18" fmla="*/ 0 w 17"/>
                <a:gd name="T19" fmla="*/ 0 h 1"/>
                <a:gd name="T20" fmla="*/ 17 w 17"/>
                <a:gd name="T21" fmla="*/ 1 h 1"/>
              </a:gdLst>
              <a:ahLst/>
              <a:cxnLst>
                <a:cxn ang="T12">
                  <a:pos x="T0" y="T1"/>
                </a:cxn>
                <a:cxn ang="T13">
                  <a:pos x="T2" y="T3"/>
                </a:cxn>
                <a:cxn ang="T14">
                  <a:pos x="T4" y="T5"/>
                </a:cxn>
                <a:cxn ang="T15">
                  <a:pos x="T6" y="T7"/>
                </a:cxn>
                <a:cxn ang="T16">
                  <a:pos x="T8" y="T9"/>
                </a:cxn>
                <a:cxn ang="T17">
                  <a:pos x="T10" y="T11"/>
                </a:cxn>
              </a:cxnLst>
              <a:rect l="T18" t="T19" r="T20" b="T21"/>
              <a:pathLst>
                <a:path w="17" h="1">
                  <a:moveTo>
                    <a:pt x="0" y="0"/>
                  </a:moveTo>
                  <a:lnTo>
                    <a:pt x="8" y="0"/>
                  </a:lnTo>
                  <a:lnTo>
                    <a:pt x="16" y="0"/>
                  </a:lnTo>
                  <a:lnTo>
                    <a:pt x="8"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90" name="Freeform 265">
              <a:extLst>
                <a:ext uri="{FF2B5EF4-FFF2-40B4-BE49-F238E27FC236}">
                  <a16:creationId xmlns:a16="http://schemas.microsoft.com/office/drawing/2014/main" id="{27FFFEDC-C297-42AD-9270-9D4EEEDC4C2C}"/>
                </a:ext>
              </a:extLst>
            </p:cNvPr>
            <p:cNvSpPr>
              <a:spLocks/>
            </p:cNvSpPr>
            <p:nvPr/>
          </p:nvSpPr>
          <p:spPr bwMode="auto">
            <a:xfrm>
              <a:off x="3329" y="195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91" name="Freeform 266">
              <a:extLst>
                <a:ext uri="{FF2B5EF4-FFF2-40B4-BE49-F238E27FC236}">
                  <a16:creationId xmlns:a16="http://schemas.microsoft.com/office/drawing/2014/main" id="{D0C2CFF0-7069-43C5-9616-4813786247AC}"/>
                </a:ext>
              </a:extLst>
            </p:cNvPr>
            <p:cNvSpPr>
              <a:spLocks/>
            </p:cNvSpPr>
            <p:nvPr/>
          </p:nvSpPr>
          <p:spPr bwMode="auto">
            <a:xfrm>
              <a:off x="3324" y="1963"/>
              <a:ext cx="17" cy="17"/>
            </a:xfrm>
            <a:custGeom>
              <a:avLst/>
              <a:gdLst>
                <a:gd name="T0" fmla="*/ 0 w 17"/>
                <a:gd name="T1" fmla="*/ 0 h 17"/>
                <a:gd name="T2" fmla="*/ 16 w 17"/>
                <a:gd name="T3" fmla="*/ 0 h 17"/>
                <a:gd name="T4" fmla="*/ 16 w 17"/>
                <a:gd name="T5" fmla="*/ 8 h 17"/>
                <a:gd name="T6" fmla="*/ 16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0"/>
                  </a:lnTo>
                  <a:lnTo>
                    <a:pt x="16" y="8"/>
                  </a:lnTo>
                  <a:lnTo>
                    <a:pt x="16" y="16"/>
                  </a:lnTo>
                  <a:lnTo>
                    <a:pt x="0" y="8"/>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92" name="Freeform 267">
              <a:extLst>
                <a:ext uri="{FF2B5EF4-FFF2-40B4-BE49-F238E27FC236}">
                  <a16:creationId xmlns:a16="http://schemas.microsoft.com/office/drawing/2014/main" id="{511FC9BD-9C97-497C-9351-5B6DC22CEBD6}"/>
                </a:ext>
              </a:extLst>
            </p:cNvPr>
            <p:cNvSpPr>
              <a:spLocks/>
            </p:cNvSpPr>
            <p:nvPr/>
          </p:nvSpPr>
          <p:spPr bwMode="auto">
            <a:xfrm>
              <a:off x="3324" y="1970"/>
              <a:ext cx="17" cy="17"/>
            </a:xfrm>
            <a:custGeom>
              <a:avLst/>
              <a:gdLst>
                <a:gd name="T0" fmla="*/ 0 w 17"/>
                <a:gd name="T1" fmla="*/ 16 h 17"/>
                <a:gd name="T2" fmla="*/ 0 w 17"/>
                <a:gd name="T3" fmla="*/ 0 h 17"/>
                <a:gd name="T4" fmla="*/ 8 w 17"/>
                <a:gd name="T5" fmla="*/ 0 h 17"/>
                <a:gd name="T6" fmla="*/ 16 w 17"/>
                <a:gd name="T7" fmla="*/ 0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8"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593" name="Freeform 268">
              <a:extLst>
                <a:ext uri="{FF2B5EF4-FFF2-40B4-BE49-F238E27FC236}">
                  <a16:creationId xmlns:a16="http://schemas.microsoft.com/office/drawing/2014/main" id="{9D605E83-E0AC-4659-8EB2-B4B1A12D9300}"/>
                </a:ext>
              </a:extLst>
            </p:cNvPr>
            <p:cNvSpPr>
              <a:spLocks/>
            </p:cNvSpPr>
            <p:nvPr/>
          </p:nvSpPr>
          <p:spPr bwMode="auto">
            <a:xfrm>
              <a:off x="3322" y="1971"/>
              <a:ext cx="17" cy="17"/>
            </a:xfrm>
            <a:custGeom>
              <a:avLst/>
              <a:gdLst>
                <a:gd name="T0" fmla="*/ 0 w 17"/>
                <a:gd name="T1" fmla="*/ 0 h 17"/>
                <a:gd name="T2" fmla="*/ 16 w 17"/>
                <a:gd name="T3" fmla="*/ 0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594" name="Freeform 269">
              <a:extLst>
                <a:ext uri="{FF2B5EF4-FFF2-40B4-BE49-F238E27FC236}">
                  <a16:creationId xmlns:a16="http://schemas.microsoft.com/office/drawing/2014/main" id="{CEEAE5FC-DC68-4C0C-97D8-4EF8A7EE3123}"/>
                </a:ext>
              </a:extLst>
            </p:cNvPr>
            <p:cNvSpPr>
              <a:spLocks/>
            </p:cNvSpPr>
            <p:nvPr/>
          </p:nvSpPr>
          <p:spPr bwMode="auto">
            <a:xfrm>
              <a:off x="3149" y="1828"/>
              <a:ext cx="151" cy="138"/>
            </a:xfrm>
            <a:custGeom>
              <a:avLst/>
              <a:gdLst>
                <a:gd name="T0" fmla="*/ 6 w 151"/>
                <a:gd name="T1" fmla="*/ 129 h 138"/>
                <a:gd name="T2" fmla="*/ 10 w 151"/>
                <a:gd name="T3" fmla="*/ 117 h 138"/>
                <a:gd name="T4" fmla="*/ 20 w 151"/>
                <a:gd name="T5" fmla="*/ 116 h 138"/>
                <a:gd name="T6" fmla="*/ 23 w 151"/>
                <a:gd name="T7" fmla="*/ 105 h 138"/>
                <a:gd name="T8" fmla="*/ 20 w 151"/>
                <a:gd name="T9" fmla="*/ 95 h 138"/>
                <a:gd name="T10" fmla="*/ 9 w 151"/>
                <a:gd name="T11" fmla="*/ 90 h 138"/>
                <a:gd name="T12" fmla="*/ 11 w 151"/>
                <a:gd name="T13" fmla="*/ 83 h 138"/>
                <a:gd name="T14" fmla="*/ 15 w 151"/>
                <a:gd name="T15" fmla="*/ 77 h 138"/>
                <a:gd name="T16" fmla="*/ 11 w 151"/>
                <a:gd name="T17" fmla="*/ 65 h 138"/>
                <a:gd name="T18" fmla="*/ 4 w 151"/>
                <a:gd name="T19" fmla="*/ 53 h 138"/>
                <a:gd name="T20" fmla="*/ 6 w 151"/>
                <a:gd name="T21" fmla="*/ 44 h 138"/>
                <a:gd name="T22" fmla="*/ 11 w 151"/>
                <a:gd name="T23" fmla="*/ 41 h 138"/>
                <a:gd name="T24" fmla="*/ 11 w 151"/>
                <a:gd name="T25" fmla="*/ 31 h 138"/>
                <a:gd name="T26" fmla="*/ 18 w 151"/>
                <a:gd name="T27" fmla="*/ 22 h 138"/>
                <a:gd name="T28" fmla="*/ 27 w 151"/>
                <a:gd name="T29" fmla="*/ 20 h 138"/>
                <a:gd name="T30" fmla="*/ 29 w 151"/>
                <a:gd name="T31" fmla="*/ 33 h 138"/>
                <a:gd name="T32" fmla="*/ 38 w 151"/>
                <a:gd name="T33" fmla="*/ 36 h 138"/>
                <a:gd name="T34" fmla="*/ 52 w 151"/>
                <a:gd name="T35" fmla="*/ 27 h 138"/>
                <a:gd name="T36" fmla="*/ 58 w 151"/>
                <a:gd name="T37" fmla="*/ 24 h 138"/>
                <a:gd name="T38" fmla="*/ 69 w 151"/>
                <a:gd name="T39" fmla="*/ 24 h 138"/>
                <a:gd name="T40" fmla="*/ 73 w 151"/>
                <a:gd name="T41" fmla="*/ 15 h 138"/>
                <a:gd name="T42" fmla="*/ 82 w 151"/>
                <a:gd name="T43" fmla="*/ 5 h 138"/>
                <a:gd name="T44" fmla="*/ 91 w 151"/>
                <a:gd name="T45" fmla="*/ 0 h 138"/>
                <a:gd name="T46" fmla="*/ 101 w 151"/>
                <a:gd name="T47" fmla="*/ 14 h 138"/>
                <a:gd name="T48" fmla="*/ 106 w 151"/>
                <a:gd name="T49" fmla="*/ 22 h 138"/>
                <a:gd name="T50" fmla="*/ 104 w 151"/>
                <a:gd name="T51" fmla="*/ 30 h 138"/>
                <a:gd name="T52" fmla="*/ 109 w 151"/>
                <a:gd name="T53" fmla="*/ 38 h 138"/>
                <a:gd name="T54" fmla="*/ 116 w 151"/>
                <a:gd name="T55" fmla="*/ 40 h 138"/>
                <a:gd name="T56" fmla="*/ 126 w 151"/>
                <a:gd name="T57" fmla="*/ 41 h 138"/>
                <a:gd name="T58" fmla="*/ 124 w 151"/>
                <a:gd name="T59" fmla="*/ 47 h 138"/>
                <a:gd name="T60" fmla="*/ 122 w 151"/>
                <a:gd name="T61" fmla="*/ 58 h 138"/>
                <a:gd name="T62" fmla="*/ 129 w 151"/>
                <a:gd name="T63" fmla="*/ 60 h 138"/>
                <a:gd name="T64" fmla="*/ 134 w 151"/>
                <a:gd name="T65" fmla="*/ 64 h 138"/>
                <a:gd name="T66" fmla="*/ 142 w 151"/>
                <a:gd name="T67" fmla="*/ 70 h 138"/>
                <a:gd name="T68" fmla="*/ 146 w 151"/>
                <a:gd name="T69" fmla="*/ 76 h 138"/>
                <a:gd name="T70" fmla="*/ 143 w 151"/>
                <a:gd name="T71" fmla="*/ 83 h 138"/>
                <a:gd name="T72" fmla="*/ 137 w 151"/>
                <a:gd name="T73" fmla="*/ 89 h 138"/>
                <a:gd name="T74" fmla="*/ 135 w 151"/>
                <a:gd name="T75" fmla="*/ 95 h 138"/>
                <a:gd name="T76" fmla="*/ 131 w 151"/>
                <a:gd name="T77" fmla="*/ 106 h 138"/>
                <a:gd name="T78" fmla="*/ 119 w 151"/>
                <a:gd name="T79" fmla="*/ 110 h 138"/>
                <a:gd name="T80" fmla="*/ 110 w 151"/>
                <a:gd name="T81" fmla="*/ 110 h 138"/>
                <a:gd name="T82" fmla="*/ 108 w 151"/>
                <a:gd name="T83" fmla="*/ 105 h 138"/>
                <a:gd name="T84" fmla="*/ 103 w 151"/>
                <a:gd name="T85" fmla="*/ 100 h 138"/>
                <a:gd name="T86" fmla="*/ 99 w 151"/>
                <a:gd name="T87" fmla="*/ 96 h 138"/>
                <a:gd name="T88" fmla="*/ 96 w 151"/>
                <a:gd name="T89" fmla="*/ 95 h 138"/>
                <a:gd name="T90" fmla="*/ 99 w 151"/>
                <a:gd name="T91" fmla="*/ 85 h 138"/>
                <a:gd name="T92" fmla="*/ 93 w 151"/>
                <a:gd name="T93" fmla="*/ 78 h 138"/>
                <a:gd name="T94" fmla="*/ 85 w 151"/>
                <a:gd name="T95" fmla="*/ 71 h 138"/>
                <a:gd name="T96" fmla="*/ 91 w 151"/>
                <a:gd name="T97" fmla="*/ 64 h 138"/>
                <a:gd name="T98" fmla="*/ 91 w 151"/>
                <a:gd name="T99" fmla="*/ 63 h 138"/>
                <a:gd name="T100" fmla="*/ 75 w 151"/>
                <a:gd name="T101" fmla="*/ 59 h 138"/>
                <a:gd name="T102" fmla="*/ 70 w 151"/>
                <a:gd name="T103" fmla="*/ 54 h 138"/>
                <a:gd name="T104" fmla="*/ 64 w 151"/>
                <a:gd name="T105" fmla="*/ 56 h 138"/>
                <a:gd name="T106" fmla="*/ 67 w 151"/>
                <a:gd name="T107" fmla="*/ 61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138"/>
                <a:gd name="T164" fmla="*/ 151 w 151"/>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138">
                  <a:moveTo>
                    <a:pt x="0" y="137"/>
                  </a:moveTo>
                  <a:lnTo>
                    <a:pt x="0" y="135"/>
                  </a:lnTo>
                  <a:lnTo>
                    <a:pt x="2" y="133"/>
                  </a:lnTo>
                  <a:lnTo>
                    <a:pt x="4" y="133"/>
                  </a:lnTo>
                  <a:lnTo>
                    <a:pt x="6" y="129"/>
                  </a:lnTo>
                  <a:lnTo>
                    <a:pt x="6" y="128"/>
                  </a:lnTo>
                  <a:lnTo>
                    <a:pt x="4" y="123"/>
                  </a:lnTo>
                  <a:lnTo>
                    <a:pt x="6" y="122"/>
                  </a:lnTo>
                  <a:lnTo>
                    <a:pt x="10" y="118"/>
                  </a:lnTo>
                  <a:lnTo>
                    <a:pt x="10" y="117"/>
                  </a:lnTo>
                  <a:lnTo>
                    <a:pt x="11" y="117"/>
                  </a:lnTo>
                  <a:lnTo>
                    <a:pt x="12" y="119"/>
                  </a:lnTo>
                  <a:lnTo>
                    <a:pt x="15" y="121"/>
                  </a:lnTo>
                  <a:lnTo>
                    <a:pt x="18" y="118"/>
                  </a:lnTo>
                  <a:lnTo>
                    <a:pt x="20" y="116"/>
                  </a:lnTo>
                  <a:lnTo>
                    <a:pt x="21" y="114"/>
                  </a:lnTo>
                  <a:lnTo>
                    <a:pt x="21" y="112"/>
                  </a:lnTo>
                  <a:lnTo>
                    <a:pt x="21" y="110"/>
                  </a:lnTo>
                  <a:lnTo>
                    <a:pt x="23" y="107"/>
                  </a:lnTo>
                  <a:lnTo>
                    <a:pt x="23" y="105"/>
                  </a:lnTo>
                  <a:lnTo>
                    <a:pt x="23" y="104"/>
                  </a:lnTo>
                  <a:lnTo>
                    <a:pt x="23" y="102"/>
                  </a:lnTo>
                  <a:lnTo>
                    <a:pt x="20" y="101"/>
                  </a:lnTo>
                  <a:lnTo>
                    <a:pt x="18" y="100"/>
                  </a:lnTo>
                  <a:lnTo>
                    <a:pt x="20" y="95"/>
                  </a:lnTo>
                  <a:lnTo>
                    <a:pt x="17" y="93"/>
                  </a:lnTo>
                  <a:lnTo>
                    <a:pt x="15" y="94"/>
                  </a:lnTo>
                  <a:lnTo>
                    <a:pt x="12" y="93"/>
                  </a:lnTo>
                  <a:lnTo>
                    <a:pt x="10" y="92"/>
                  </a:lnTo>
                  <a:lnTo>
                    <a:pt x="9" y="90"/>
                  </a:lnTo>
                  <a:lnTo>
                    <a:pt x="7" y="90"/>
                  </a:lnTo>
                  <a:lnTo>
                    <a:pt x="10" y="85"/>
                  </a:lnTo>
                  <a:lnTo>
                    <a:pt x="10" y="87"/>
                  </a:lnTo>
                  <a:lnTo>
                    <a:pt x="11" y="86"/>
                  </a:lnTo>
                  <a:lnTo>
                    <a:pt x="11" y="83"/>
                  </a:lnTo>
                  <a:lnTo>
                    <a:pt x="14" y="83"/>
                  </a:lnTo>
                  <a:lnTo>
                    <a:pt x="18" y="82"/>
                  </a:lnTo>
                  <a:lnTo>
                    <a:pt x="21" y="81"/>
                  </a:lnTo>
                  <a:lnTo>
                    <a:pt x="21" y="78"/>
                  </a:lnTo>
                  <a:lnTo>
                    <a:pt x="15" y="77"/>
                  </a:lnTo>
                  <a:lnTo>
                    <a:pt x="15" y="73"/>
                  </a:lnTo>
                  <a:lnTo>
                    <a:pt x="15" y="71"/>
                  </a:lnTo>
                  <a:lnTo>
                    <a:pt x="12" y="67"/>
                  </a:lnTo>
                  <a:lnTo>
                    <a:pt x="11" y="66"/>
                  </a:lnTo>
                  <a:lnTo>
                    <a:pt x="11" y="65"/>
                  </a:lnTo>
                  <a:lnTo>
                    <a:pt x="9" y="60"/>
                  </a:lnTo>
                  <a:lnTo>
                    <a:pt x="7" y="56"/>
                  </a:lnTo>
                  <a:lnTo>
                    <a:pt x="6" y="55"/>
                  </a:lnTo>
                  <a:lnTo>
                    <a:pt x="4" y="54"/>
                  </a:lnTo>
                  <a:lnTo>
                    <a:pt x="4" y="53"/>
                  </a:lnTo>
                  <a:lnTo>
                    <a:pt x="9" y="50"/>
                  </a:lnTo>
                  <a:lnTo>
                    <a:pt x="9" y="49"/>
                  </a:lnTo>
                  <a:lnTo>
                    <a:pt x="6" y="47"/>
                  </a:lnTo>
                  <a:lnTo>
                    <a:pt x="6" y="44"/>
                  </a:lnTo>
                  <a:lnTo>
                    <a:pt x="4" y="43"/>
                  </a:lnTo>
                  <a:lnTo>
                    <a:pt x="6" y="41"/>
                  </a:lnTo>
                  <a:lnTo>
                    <a:pt x="9" y="40"/>
                  </a:lnTo>
                  <a:lnTo>
                    <a:pt x="10" y="40"/>
                  </a:lnTo>
                  <a:lnTo>
                    <a:pt x="11" y="41"/>
                  </a:lnTo>
                  <a:lnTo>
                    <a:pt x="11" y="40"/>
                  </a:lnTo>
                  <a:lnTo>
                    <a:pt x="14" y="37"/>
                  </a:lnTo>
                  <a:lnTo>
                    <a:pt x="12" y="35"/>
                  </a:lnTo>
                  <a:lnTo>
                    <a:pt x="11" y="33"/>
                  </a:lnTo>
                  <a:lnTo>
                    <a:pt x="11" y="31"/>
                  </a:lnTo>
                  <a:lnTo>
                    <a:pt x="12" y="30"/>
                  </a:lnTo>
                  <a:lnTo>
                    <a:pt x="14" y="28"/>
                  </a:lnTo>
                  <a:lnTo>
                    <a:pt x="17" y="26"/>
                  </a:lnTo>
                  <a:lnTo>
                    <a:pt x="18" y="24"/>
                  </a:lnTo>
                  <a:lnTo>
                    <a:pt x="18" y="22"/>
                  </a:lnTo>
                  <a:lnTo>
                    <a:pt x="21" y="20"/>
                  </a:lnTo>
                  <a:lnTo>
                    <a:pt x="23" y="20"/>
                  </a:lnTo>
                  <a:lnTo>
                    <a:pt x="25" y="19"/>
                  </a:lnTo>
                  <a:lnTo>
                    <a:pt x="26" y="19"/>
                  </a:lnTo>
                  <a:lnTo>
                    <a:pt x="27" y="20"/>
                  </a:lnTo>
                  <a:lnTo>
                    <a:pt x="25" y="23"/>
                  </a:lnTo>
                  <a:lnTo>
                    <a:pt x="27" y="24"/>
                  </a:lnTo>
                  <a:lnTo>
                    <a:pt x="30" y="30"/>
                  </a:lnTo>
                  <a:lnTo>
                    <a:pt x="28" y="31"/>
                  </a:lnTo>
                  <a:lnTo>
                    <a:pt x="29" y="33"/>
                  </a:lnTo>
                  <a:lnTo>
                    <a:pt x="28" y="36"/>
                  </a:lnTo>
                  <a:lnTo>
                    <a:pt x="29" y="36"/>
                  </a:lnTo>
                  <a:lnTo>
                    <a:pt x="34" y="37"/>
                  </a:lnTo>
                  <a:lnTo>
                    <a:pt x="36" y="37"/>
                  </a:lnTo>
                  <a:lnTo>
                    <a:pt x="38" y="36"/>
                  </a:lnTo>
                  <a:lnTo>
                    <a:pt x="39" y="33"/>
                  </a:lnTo>
                  <a:lnTo>
                    <a:pt x="49" y="26"/>
                  </a:lnTo>
                  <a:lnTo>
                    <a:pt x="50" y="25"/>
                  </a:lnTo>
                  <a:lnTo>
                    <a:pt x="51" y="24"/>
                  </a:lnTo>
                  <a:lnTo>
                    <a:pt x="52" y="27"/>
                  </a:lnTo>
                  <a:lnTo>
                    <a:pt x="54" y="31"/>
                  </a:lnTo>
                  <a:lnTo>
                    <a:pt x="55" y="31"/>
                  </a:lnTo>
                  <a:lnTo>
                    <a:pt x="57" y="27"/>
                  </a:lnTo>
                  <a:lnTo>
                    <a:pt x="57" y="26"/>
                  </a:lnTo>
                  <a:lnTo>
                    <a:pt x="58" y="24"/>
                  </a:lnTo>
                  <a:lnTo>
                    <a:pt x="61" y="23"/>
                  </a:lnTo>
                  <a:lnTo>
                    <a:pt x="64" y="24"/>
                  </a:lnTo>
                  <a:lnTo>
                    <a:pt x="64" y="23"/>
                  </a:lnTo>
                  <a:lnTo>
                    <a:pt x="67" y="24"/>
                  </a:lnTo>
                  <a:lnTo>
                    <a:pt x="69" y="24"/>
                  </a:lnTo>
                  <a:lnTo>
                    <a:pt x="70" y="23"/>
                  </a:lnTo>
                  <a:lnTo>
                    <a:pt x="72" y="22"/>
                  </a:lnTo>
                  <a:lnTo>
                    <a:pt x="73" y="20"/>
                  </a:lnTo>
                  <a:lnTo>
                    <a:pt x="72" y="15"/>
                  </a:lnTo>
                  <a:lnTo>
                    <a:pt x="73" y="15"/>
                  </a:lnTo>
                  <a:lnTo>
                    <a:pt x="75" y="13"/>
                  </a:lnTo>
                  <a:lnTo>
                    <a:pt x="73" y="10"/>
                  </a:lnTo>
                  <a:lnTo>
                    <a:pt x="73" y="7"/>
                  </a:lnTo>
                  <a:lnTo>
                    <a:pt x="76" y="7"/>
                  </a:lnTo>
                  <a:lnTo>
                    <a:pt x="82" y="5"/>
                  </a:lnTo>
                  <a:lnTo>
                    <a:pt x="85" y="5"/>
                  </a:lnTo>
                  <a:lnTo>
                    <a:pt x="85" y="3"/>
                  </a:lnTo>
                  <a:lnTo>
                    <a:pt x="87" y="1"/>
                  </a:lnTo>
                  <a:lnTo>
                    <a:pt x="88" y="2"/>
                  </a:lnTo>
                  <a:lnTo>
                    <a:pt x="91" y="0"/>
                  </a:lnTo>
                  <a:lnTo>
                    <a:pt x="93" y="0"/>
                  </a:lnTo>
                  <a:lnTo>
                    <a:pt x="100" y="9"/>
                  </a:lnTo>
                  <a:lnTo>
                    <a:pt x="100" y="11"/>
                  </a:lnTo>
                  <a:lnTo>
                    <a:pt x="98" y="12"/>
                  </a:lnTo>
                  <a:lnTo>
                    <a:pt x="101" y="14"/>
                  </a:lnTo>
                  <a:lnTo>
                    <a:pt x="102" y="16"/>
                  </a:lnTo>
                  <a:lnTo>
                    <a:pt x="102" y="19"/>
                  </a:lnTo>
                  <a:lnTo>
                    <a:pt x="104" y="19"/>
                  </a:lnTo>
                  <a:lnTo>
                    <a:pt x="106" y="19"/>
                  </a:lnTo>
                  <a:lnTo>
                    <a:pt x="106" y="22"/>
                  </a:lnTo>
                  <a:lnTo>
                    <a:pt x="107" y="24"/>
                  </a:lnTo>
                  <a:lnTo>
                    <a:pt x="106" y="27"/>
                  </a:lnTo>
                  <a:lnTo>
                    <a:pt x="104" y="25"/>
                  </a:lnTo>
                  <a:lnTo>
                    <a:pt x="103" y="26"/>
                  </a:lnTo>
                  <a:lnTo>
                    <a:pt x="104" y="30"/>
                  </a:lnTo>
                  <a:lnTo>
                    <a:pt x="104" y="31"/>
                  </a:lnTo>
                  <a:lnTo>
                    <a:pt x="106" y="32"/>
                  </a:lnTo>
                  <a:lnTo>
                    <a:pt x="107" y="33"/>
                  </a:lnTo>
                  <a:lnTo>
                    <a:pt x="108" y="36"/>
                  </a:lnTo>
                  <a:lnTo>
                    <a:pt x="109" y="38"/>
                  </a:lnTo>
                  <a:lnTo>
                    <a:pt x="110" y="41"/>
                  </a:lnTo>
                  <a:lnTo>
                    <a:pt x="111" y="41"/>
                  </a:lnTo>
                  <a:lnTo>
                    <a:pt x="112" y="41"/>
                  </a:lnTo>
                  <a:lnTo>
                    <a:pt x="115" y="39"/>
                  </a:lnTo>
                  <a:lnTo>
                    <a:pt x="116" y="40"/>
                  </a:lnTo>
                  <a:lnTo>
                    <a:pt x="118" y="39"/>
                  </a:lnTo>
                  <a:lnTo>
                    <a:pt x="120" y="38"/>
                  </a:lnTo>
                  <a:lnTo>
                    <a:pt x="121" y="40"/>
                  </a:lnTo>
                  <a:lnTo>
                    <a:pt x="124" y="41"/>
                  </a:lnTo>
                  <a:lnTo>
                    <a:pt x="126" y="41"/>
                  </a:lnTo>
                  <a:lnTo>
                    <a:pt x="129" y="39"/>
                  </a:lnTo>
                  <a:lnTo>
                    <a:pt x="129" y="40"/>
                  </a:lnTo>
                  <a:lnTo>
                    <a:pt x="128" y="43"/>
                  </a:lnTo>
                  <a:lnTo>
                    <a:pt x="126" y="47"/>
                  </a:lnTo>
                  <a:lnTo>
                    <a:pt x="124" y="47"/>
                  </a:lnTo>
                  <a:lnTo>
                    <a:pt x="124" y="49"/>
                  </a:lnTo>
                  <a:lnTo>
                    <a:pt x="126" y="50"/>
                  </a:lnTo>
                  <a:lnTo>
                    <a:pt x="123" y="52"/>
                  </a:lnTo>
                  <a:lnTo>
                    <a:pt x="122" y="54"/>
                  </a:lnTo>
                  <a:lnTo>
                    <a:pt x="122" y="58"/>
                  </a:lnTo>
                  <a:lnTo>
                    <a:pt x="123" y="58"/>
                  </a:lnTo>
                  <a:lnTo>
                    <a:pt x="124" y="59"/>
                  </a:lnTo>
                  <a:lnTo>
                    <a:pt x="126" y="59"/>
                  </a:lnTo>
                  <a:lnTo>
                    <a:pt x="128" y="60"/>
                  </a:lnTo>
                  <a:lnTo>
                    <a:pt x="129" y="60"/>
                  </a:lnTo>
                  <a:lnTo>
                    <a:pt x="129" y="62"/>
                  </a:lnTo>
                  <a:lnTo>
                    <a:pt x="131" y="63"/>
                  </a:lnTo>
                  <a:lnTo>
                    <a:pt x="132" y="64"/>
                  </a:lnTo>
                  <a:lnTo>
                    <a:pt x="132" y="65"/>
                  </a:lnTo>
                  <a:lnTo>
                    <a:pt x="134" y="64"/>
                  </a:lnTo>
                  <a:lnTo>
                    <a:pt x="138" y="63"/>
                  </a:lnTo>
                  <a:lnTo>
                    <a:pt x="140" y="63"/>
                  </a:lnTo>
                  <a:lnTo>
                    <a:pt x="140" y="66"/>
                  </a:lnTo>
                  <a:lnTo>
                    <a:pt x="140" y="67"/>
                  </a:lnTo>
                  <a:lnTo>
                    <a:pt x="142" y="70"/>
                  </a:lnTo>
                  <a:lnTo>
                    <a:pt x="140" y="71"/>
                  </a:lnTo>
                  <a:lnTo>
                    <a:pt x="140" y="73"/>
                  </a:lnTo>
                  <a:lnTo>
                    <a:pt x="143" y="72"/>
                  </a:lnTo>
                  <a:lnTo>
                    <a:pt x="146" y="73"/>
                  </a:lnTo>
                  <a:lnTo>
                    <a:pt x="146" y="76"/>
                  </a:lnTo>
                  <a:lnTo>
                    <a:pt x="148" y="78"/>
                  </a:lnTo>
                  <a:lnTo>
                    <a:pt x="150" y="79"/>
                  </a:lnTo>
                  <a:lnTo>
                    <a:pt x="149" y="79"/>
                  </a:lnTo>
                  <a:lnTo>
                    <a:pt x="146" y="82"/>
                  </a:lnTo>
                  <a:lnTo>
                    <a:pt x="143" y="83"/>
                  </a:lnTo>
                  <a:lnTo>
                    <a:pt x="140" y="83"/>
                  </a:lnTo>
                  <a:lnTo>
                    <a:pt x="140" y="85"/>
                  </a:lnTo>
                  <a:lnTo>
                    <a:pt x="139" y="86"/>
                  </a:lnTo>
                  <a:lnTo>
                    <a:pt x="138" y="86"/>
                  </a:lnTo>
                  <a:lnTo>
                    <a:pt x="137" y="89"/>
                  </a:lnTo>
                  <a:lnTo>
                    <a:pt x="135" y="93"/>
                  </a:lnTo>
                  <a:lnTo>
                    <a:pt x="135" y="94"/>
                  </a:lnTo>
                  <a:lnTo>
                    <a:pt x="134" y="95"/>
                  </a:lnTo>
                  <a:lnTo>
                    <a:pt x="135" y="95"/>
                  </a:lnTo>
                  <a:lnTo>
                    <a:pt x="135" y="100"/>
                  </a:lnTo>
                  <a:lnTo>
                    <a:pt x="134" y="100"/>
                  </a:lnTo>
                  <a:lnTo>
                    <a:pt x="134" y="102"/>
                  </a:lnTo>
                  <a:lnTo>
                    <a:pt x="131" y="104"/>
                  </a:lnTo>
                  <a:lnTo>
                    <a:pt x="131" y="106"/>
                  </a:lnTo>
                  <a:lnTo>
                    <a:pt x="128" y="107"/>
                  </a:lnTo>
                  <a:lnTo>
                    <a:pt x="126" y="107"/>
                  </a:lnTo>
                  <a:lnTo>
                    <a:pt x="124" y="110"/>
                  </a:lnTo>
                  <a:lnTo>
                    <a:pt x="122" y="109"/>
                  </a:lnTo>
                  <a:lnTo>
                    <a:pt x="119" y="110"/>
                  </a:lnTo>
                  <a:lnTo>
                    <a:pt x="116" y="113"/>
                  </a:lnTo>
                  <a:lnTo>
                    <a:pt x="114" y="114"/>
                  </a:lnTo>
                  <a:lnTo>
                    <a:pt x="112" y="112"/>
                  </a:lnTo>
                  <a:lnTo>
                    <a:pt x="111" y="110"/>
                  </a:lnTo>
                  <a:lnTo>
                    <a:pt x="110" y="110"/>
                  </a:lnTo>
                  <a:lnTo>
                    <a:pt x="107" y="109"/>
                  </a:lnTo>
                  <a:lnTo>
                    <a:pt x="107" y="107"/>
                  </a:lnTo>
                  <a:lnTo>
                    <a:pt x="107" y="109"/>
                  </a:lnTo>
                  <a:lnTo>
                    <a:pt x="107" y="107"/>
                  </a:lnTo>
                  <a:lnTo>
                    <a:pt x="108" y="105"/>
                  </a:lnTo>
                  <a:lnTo>
                    <a:pt x="107" y="104"/>
                  </a:lnTo>
                  <a:lnTo>
                    <a:pt x="104" y="104"/>
                  </a:lnTo>
                  <a:lnTo>
                    <a:pt x="103" y="102"/>
                  </a:lnTo>
                  <a:lnTo>
                    <a:pt x="103" y="101"/>
                  </a:lnTo>
                  <a:lnTo>
                    <a:pt x="103" y="100"/>
                  </a:lnTo>
                  <a:lnTo>
                    <a:pt x="103" y="98"/>
                  </a:lnTo>
                  <a:lnTo>
                    <a:pt x="101" y="96"/>
                  </a:lnTo>
                  <a:lnTo>
                    <a:pt x="100" y="96"/>
                  </a:lnTo>
                  <a:lnTo>
                    <a:pt x="99" y="96"/>
                  </a:lnTo>
                  <a:lnTo>
                    <a:pt x="98" y="98"/>
                  </a:lnTo>
                  <a:lnTo>
                    <a:pt x="97" y="98"/>
                  </a:lnTo>
                  <a:lnTo>
                    <a:pt x="96" y="96"/>
                  </a:lnTo>
                  <a:lnTo>
                    <a:pt x="97" y="95"/>
                  </a:lnTo>
                  <a:lnTo>
                    <a:pt x="96" y="95"/>
                  </a:lnTo>
                  <a:lnTo>
                    <a:pt x="94" y="93"/>
                  </a:lnTo>
                  <a:lnTo>
                    <a:pt x="93" y="89"/>
                  </a:lnTo>
                  <a:lnTo>
                    <a:pt x="92" y="85"/>
                  </a:lnTo>
                  <a:lnTo>
                    <a:pt x="98" y="85"/>
                  </a:lnTo>
                  <a:lnTo>
                    <a:pt x="99" y="85"/>
                  </a:lnTo>
                  <a:lnTo>
                    <a:pt x="99" y="84"/>
                  </a:lnTo>
                  <a:lnTo>
                    <a:pt x="99" y="83"/>
                  </a:lnTo>
                  <a:lnTo>
                    <a:pt x="98" y="83"/>
                  </a:lnTo>
                  <a:lnTo>
                    <a:pt x="95" y="81"/>
                  </a:lnTo>
                  <a:lnTo>
                    <a:pt x="93" y="78"/>
                  </a:lnTo>
                  <a:lnTo>
                    <a:pt x="91" y="77"/>
                  </a:lnTo>
                  <a:lnTo>
                    <a:pt x="87" y="75"/>
                  </a:lnTo>
                  <a:lnTo>
                    <a:pt x="85" y="74"/>
                  </a:lnTo>
                  <a:lnTo>
                    <a:pt x="85" y="73"/>
                  </a:lnTo>
                  <a:lnTo>
                    <a:pt x="85" y="71"/>
                  </a:lnTo>
                  <a:lnTo>
                    <a:pt x="85" y="67"/>
                  </a:lnTo>
                  <a:lnTo>
                    <a:pt x="90" y="67"/>
                  </a:lnTo>
                  <a:lnTo>
                    <a:pt x="90" y="65"/>
                  </a:lnTo>
                  <a:lnTo>
                    <a:pt x="91" y="64"/>
                  </a:lnTo>
                  <a:lnTo>
                    <a:pt x="91" y="63"/>
                  </a:lnTo>
                  <a:lnTo>
                    <a:pt x="93" y="64"/>
                  </a:lnTo>
                  <a:lnTo>
                    <a:pt x="91" y="63"/>
                  </a:lnTo>
                  <a:lnTo>
                    <a:pt x="91" y="61"/>
                  </a:lnTo>
                  <a:lnTo>
                    <a:pt x="91" y="63"/>
                  </a:lnTo>
                  <a:lnTo>
                    <a:pt x="81" y="63"/>
                  </a:lnTo>
                  <a:lnTo>
                    <a:pt x="79" y="63"/>
                  </a:lnTo>
                  <a:lnTo>
                    <a:pt x="77" y="62"/>
                  </a:lnTo>
                  <a:lnTo>
                    <a:pt x="76" y="61"/>
                  </a:lnTo>
                  <a:lnTo>
                    <a:pt x="75" y="59"/>
                  </a:lnTo>
                  <a:lnTo>
                    <a:pt x="73" y="58"/>
                  </a:lnTo>
                  <a:lnTo>
                    <a:pt x="72" y="56"/>
                  </a:lnTo>
                  <a:lnTo>
                    <a:pt x="72" y="54"/>
                  </a:lnTo>
                  <a:lnTo>
                    <a:pt x="70" y="53"/>
                  </a:lnTo>
                  <a:lnTo>
                    <a:pt x="70" y="54"/>
                  </a:lnTo>
                  <a:lnTo>
                    <a:pt x="69" y="54"/>
                  </a:lnTo>
                  <a:lnTo>
                    <a:pt x="67" y="55"/>
                  </a:lnTo>
                  <a:lnTo>
                    <a:pt x="65" y="58"/>
                  </a:lnTo>
                  <a:lnTo>
                    <a:pt x="64" y="56"/>
                  </a:lnTo>
                  <a:lnTo>
                    <a:pt x="62" y="58"/>
                  </a:lnTo>
                  <a:lnTo>
                    <a:pt x="64" y="59"/>
                  </a:lnTo>
                  <a:lnTo>
                    <a:pt x="65" y="60"/>
                  </a:lnTo>
                  <a:lnTo>
                    <a:pt x="67" y="61"/>
                  </a:lnTo>
                  <a:lnTo>
                    <a:pt x="65" y="6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95" name="Freeform 270">
              <a:extLst>
                <a:ext uri="{FF2B5EF4-FFF2-40B4-BE49-F238E27FC236}">
                  <a16:creationId xmlns:a16="http://schemas.microsoft.com/office/drawing/2014/main" id="{39B22D99-E32D-4DBF-8A6E-E1C925C0236E}"/>
                </a:ext>
              </a:extLst>
            </p:cNvPr>
            <p:cNvSpPr>
              <a:spLocks/>
            </p:cNvSpPr>
            <p:nvPr/>
          </p:nvSpPr>
          <p:spPr bwMode="auto">
            <a:xfrm>
              <a:off x="3149" y="1889"/>
              <a:ext cx="105" cy="155"/>
            </a:xfrm>
            <a:custGeom>
              <a:avLst/>
              <a:gdLst>
                <a:gd name="T0" fmla="*/ 58 w 105"/>
                <a:gd name="T1" fmla="*/ 3 h 155"/>
                <a:gd name="T2" fmla="*/ 54 w 105"/>
                <a:gd name="T3" fmla="*/ 6 h 155"/>
                <a:gd name="T4" fmla="*/ 50 w 105"/>
                <a:gd name="T5" fmla="*/ 9 h 155"/>
                <a:gd name="T6" fmla="*/ 55 w 105"/>
                <a:gd name="T7" fmla="*/ 17 h 155"/>
                <a:gd name="T8" fmla="*/ 49 w 105"/>
                <a:gd name="T9" fmla="*/ 22 h 155"/>
                <a:gd name="T10" fmla="*/ 44 w 105"/>
                <a:gd name="T11" fmla="*/ 24 h 155"/>
                <a:gd name="T12" fmla="*/ 46 w 105"/>
                <a:gd name="T13" fmla="*/ 30 h 155"/>
                <a:gd name="T14" fmla="*/ 45 w 105"/>
                <a:gd name="T15" fmla="*/ 32 h 155"/>
                <a:gd name="T16" fmla="*/ 46 w 105"/>
                <a:gd name="T17" fmla="*/ 38 h 155"/>
                <a:gd name="T18" fmla="*/ 53 w 105"/>
                <a:gd name="T19" fmla="*/ 42 h 155"/>
                <a:gd name="T20" fmla="*/ 58 w 105"/>
                <a:gd name="T21" fmla="*/ 39 h 155"/>
                <a:gd name="T22" fmla="*/ 62 w 105"/>
                <a:gd name="T23" fmla="*/ 39 h 155"/>
                <a:gd name="T24" fmla="*/ 64 w 105"/>
                <a:gd name="T25" fmla="*/ 42 h 155"/>
                <a:gd name="T26" fmla="*/ 70 w 105"/>
                <a:gd name="T27" fmla="*/ 43 h 155"/>
                <a:gd name="T28" fmla="*/ 70 w 105"/>
                <a:gd name="T29" fmla="*/ 38 h 155"/>
                <a:gd name="T30" fmla="*/ 74 w 105"/>
                <a:gd name="T31" fmla="*/ 37 h 155"/>
                <a:gd name="T32" fmla="*/ 76 w 105"/>
                <a:gd name="T33" fmla="*/ 40 h 155"/>
                <a:gd name="T34" fmla="*/ 78 w 105"/>
                <a:gd name="T35" fmla="*/ 46 h 155"/>
                <a:gd name="T36" fmla="*/ 80 w 105"/>
                <a:gd name="T37" fmla="*/ 52 h 155"/>
                <a:gd name="T38" fmla="*/ 77 w 105"/>
                <a:gd name="T39" fmla="*/ 54 h 155"/>
                <a:gd name="T40" fmla="*/ 76 w 105"/>
                <a:gd name="T41" fmla="*/ 59 h 155"/>
                <a:gd name="T42" fmla="*/ 79 w 105"/>
                <a:gd name="T43" fmla="*/ 65 h 155"/>
                <a:gd name="T44" fmla="*/ 85 w 105"/>
                <a:gd name="T45" fmla="*/ 67 h 155"/>
                <a:gd name="T46" fmla="*/ 88 w 105"/>
                <a:gd name="T47" fmla="*/ 70 h 155"/>
                <a:gd name="T48" fmla="*/ 97 w 105"/>
                <a:gd name="T49" fmla="*/ 70 h 155"/>
                <a:gd name="T50" fmla="*/ 102 w 105"/>
                <a:gd name="T51" fmla="*/ 79 h 155"/>
                <a:gd name="T52" fmla="*/ 104 w 105"/>
                <a:gd name="T53" fmla="*/ 81 h 155"/>
                <a:gd name="T54" fmla="*/ 100 w 105"/>
                <a:gd name="T55" fmla="*/ 85 h 155"/>
                <a:gd name="T56" fmla="*/ 97 w 105"/>
                <a:gd name="T57" fmla="*/ 91 h 155"/>
                <a:gd name="T58" fmla="*/ 88 w 105"/>
                <a:gd name="T59" fmla="*/ 94 h 155"/>
                <a:gd name="T60" fmla="*/ 79 w 105"/>
                <a:gd name="T61" fmla="*/ 97 h 155"/>
                <a:gd name="T62" fmla="*/ 70 w 105"/>
                <a:gd name="T63" fmla="*/ 103 h 155"/>
                <a:gd name="T64" fmla="*/ 69 w 105"/>
                <a:gd name="T65" fmla="*/ 108 h 155"/>
                <a:gd name="T66" fmla="*/ 64 w 105"/>
                <a:gd name="T67" fmla="*/ 109 h 155"/>
                <a:gd name="T68" fmla="*/ 62 w 105"/>
                <a:gd name="T69" fmla="*/ 114 h 155"/>
                <a:gd name="T70" fmla="*/ 60 w 105"/>
                <a:gd name="T71" fmla="*/ 120 h 155"/>
                <a:gd name="T72" fmla="*/ 56 w 105"/>
                <a:gd name="T73" fmla="*/ 128 h 155"/>
                <a:gd name="T74" fmla="*/ 49 w 105"/>
                <a:gd name="T75" fmla="*/ 134 h 155"/>
                <a:gd name="T76" fmla="*/ 46 w 105"/>
                <a:gd name="T77" fmla="*/ 140 h 155"/>
                <a:gd name="T78" fmla="*/ 51 w 105"/>
                <a:gd name="T79" fmla="*/ 146 h 155"/>
                <a:gd name="T80" fmla="*/ 53 w 105"/>
                <a:gd name="T81" fmla="*/ 151 h 155"/>
                <a:gd name="T82" fmla="*/ 46 w 105"/>
                <a:gd name="T83" fmla="*/ 152 h 155"/>
                <a:gd name="T84" fmla="*/ 43 w 105"/>
                <a:gd name="T85" fmla="*/ 150 h 155"/>
                <a:gd name="T86" fmla="*/ 40 w 105"/>
                <a:gd name="T87" fmla="*/ 154 h 155"/>
                <a:gd name="T88" fmla="*/ 33 w 105"/>
                <a:gd name="T89" fmla="*/ 152 h 155"/>
                <a:gd name="T90" fmla="*/ 27 w 105"/>
                <a:gd name="T91" fmla="*/ 152 h 155"/>
                <a:gd name="T92" fmla="*/ 14 w 105"/>
                <a:gd name="T93" fmla="*/ 147 h 155"/>
                <a:gd name="T94" fmla="*/ 10 w 105"/>
                <a:gd name="T95" fmla="*/ 147 h 155"/>
                <a:gd name="T96" fmla="*/ 4 w 105"/>
                <a:gd name="T97" fmla="*/ 143 h 155"/>
                <a:gd name="T98" fmla="*/ 2 w 105"/>
                <a:gd name="T99" fmla="*/ 136 h 155"/>
                <a:gd name="T100" fmla="*/ 1 w 105"/>
                <a:gd name="T101" fmla="*/ 134 h 155"/>
                <a:gd name="T102" fmla="*/ 6 w 105"/>
                <a:gd name="T103" fmla="*/ 131 h 155"/>
                <a:gd name="T104" fmla="*/ 9 w 105"/>
                <a:gd name="T105" fmla="*/ 130 h 155"/>
                <a:gd name="T106" fmla="*/ 7 w 105"/>
                <a:gd name="T107" fmla="*/ 121 h 155"/>
                <a:gd name="T108" fmla="*/ 11 w 105"/>
                <a:gd name="T109" fmla="*/ 113 h 155"/>
                <a:gd name="T110" fmla="*/ 15 w 105"/>
                <a:gd name="T111" fmla="*/ 106 h 155"/>
                <a:gd name="T112" fmla="*/ 11 w 105"/>
                <a:gd name="T113" fmla="*/ 100 h 155"/>
                <a:gd name="T114" fmla="*/ 9 w 105"/>
                <a:gd name="T115" fmla="*/ 93 h 155"/>
                <a:gd name="T116" fmla="*/ 2 w 105"/>
                <a:gd name="T117" fmla="*/ 85 h 1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
                <a:gd name="T178" fmla="*/ 0 h 155"/>
                <a:gd name="T179" fmla="*/ 105 w 105"/>
                <a:gd name="T180" fmla="*/ 155 h 1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 h="155">
                  <a:moveTo>
                    <a:pt x="65" y="0"/>
                  </a:moveTo>
                  <a:lnTo>
                    <a:pt x="60" y="0"/>
                  </a:lnTo>
                  <a:lnTo>
                    <a:pt x="58" y="3"/>
                  </a:lnTo>
                  <a:lnTo>
                    <a:pt x="57" y="6"/>
                  </a:lnTo>
                  <a:lnTo>
                    <a:pt x="57" y="7"/>
                  </a:lnTo>
                  <a:lnTo>
                    <a:pt x="54" y="6"/>
                  </a:lnTo>
                  <a:lnTo>
                    <a:pt x="52" y="7"/>
                  </a:lnTo>
                  <a:lnTo>
                    <a:pt x="51" y="8"/>
                  </a:lnTo>
                  <a:lnTo>
                    <a:pt x="50" y="9"/>
                  </a:lnTo>
                  <a:lnTo>
                    <a:pt x="50" y="10"/>
                  </a:lnTo>
                  <a:lnTo>
                    <a:pt x="51" y="11"/>
                  </a:lnTo>
                  <a:lnTo>
                    <a:pt x="55" y="17"/>
                  </a:lnTo>
                  <a:lnTo>
                    <a:pt x="55" y="18"/>
                  </a:lnTo>
                  <a:lnTo>
                    <a:pt x="53" y="20"/>
                  </a:lnTo>
                  <a:lnTo>
                    <a:pt x="49" y="22"/>
                  </a:lnTo>
                  <a:lnTo>
                    <a:pt x="46" y="23"/>
                  </a:lnTo>
                  <a:lnTo>
                    <a:pt x="46" y="24"/>
                  </a:lnTo>
                  <a:lnTo>
                    <a:pt x="44" y="24"/>
                  </a:lnTo>
                  <a:lnTo>
                    <a:pt x="44" y="27"/>
                  </a:lnTo>
                  <a:lnTo>
                    <a:pt x="44" y="28"/>
                  </a:lnTo>
                  <a:lnTo>
                    <a:pt x="46" y="30"/>
                  </a:lnTo>
                  <a:lnTo>
                    <a:pt x="46" y="31"/>
                  </a:lnTo>
                  <a:lnTo>
                    <a:pt x="46" y="32"/>
                  </a:lnTo>
                  <a:lnTo>
                    <a:pt x="45" y="32"/>
                  </a:lnTo>
                  <a:lnTo>
                    <a:pt x="44" y="34"/>
                  </a:lnTo>
                  <a:lnTo>
                    <a:pt x="45" y="35"/>
                  </a:lnTo>
                  <a:lnTo>
                    <a:pt x="46" y="38"/>
                  </a:lnTo>
                  <a:lnTo>
                    <a:pt x="46" y="39"/>
                  </a:lnTo>
                  <a:lnTo>
                    <a:pt x="49" y="39"/>
                  </a:lnTo>
                  <a:lnTo>
                    <a:pt x="53" y="42"/>
                  </a:lnTo>
                  <a:lnTo>
                    <a:pt x="54" y="42"/>
                  </a:lnTo>
                  <a:lnTo>
                    <a:pt x="57" y="39"/>
                  </a:lnTo>
                  <a:lnTo>
                    <a:pt x="58" y="39"/>
                  </a:lnTo>
                  <a:lnTo>
                    <a:pt x="59" y="40"/>
                  </a:lnTo>
                  <a:lnTo>
                    <a:pt x="61" y="39"/>
                  </a:lnTo>
                  <a:lnTo>
                    <a:pt x="62" y="39"/>
                  </a:lnTo>
                  <a:lnTo>
                    <a:pt x="63" y="40"/>
                  </a:lnTo>
                  <a:lnTo>
                    <a:pt x="64" y="41"/>
                  </a:lnTo>
                  <a:lnTo>
                    <a:pt x="64" y="42"/>
                  </a:lnTo>
                  <a:lnTo>
                    <a:pt x="67" y="42"/>
                  </a:lnTo>
                  <a:lnTo>
                    <a:pt x="69" y="43"/>
                  </a:lnTo>
                  <a:lnTo>
                    <a:pt x="70" y="43"/>
                  </a:lnTo>
                  <a:lnTo>
                    <a:pt x="68" y="41"/>
                  </a:lnTo>
                  <a:lnTo>
                    <a:pt x="70" y="40"/>
                  </a:lnTo>
                  <a:lnTo>
                    <a:pt x="70" y="38"/>
                  </a:lnTo>
                  <a:lnTo>
                    <a:pt x="71" y="37"/>
                  </a:lnTo>
                  <a:lnTo>
                    <a:pt x="73" y="37"/>
                  </a:lnTo>
                  <a:lnTo>
                    <a:pt x="74" y="37"/>
                  </a:lnTo>
                  <a:lnTo>
                    <a:pt x="76" y="38"/>
                  </a:lnTo>
                  <a:lnTo>
                    <a:pt x="76" y="40"/>
                  </a:lnTo>
                  <a:lnTo>
                    <a:pt x="77" y="42"/>
                  </a:lnTo>
                  <a:lnTo>
                    <a:pt x="78" y="42"/>
                  </a:lnTo>
                  <a:lnTo>
                    <a:pt x="78" y="46"/>
                  </a:lnTo>
                  <a:lnTo>
                    <a:pt x="78" y="50"/>
                  </a:lnTo>
                  <a:lnTo>
                    <a:pt x="79" y="51"/>
                  </a:lnTo>
                  <a:lnTo>
                    <a:pt x="80" y="52"/>
                  </a:lnTo>
                  <a:lnTo>
                    <a:pt x="80" y="53"/>
                  </a:lnTo>
                  <a:lnTo>
                    <a:pt x="79" y="54"/>
                  </a:lnTo>
                  <a:lnTo>
                    <a:pt x="77" y="54"/>
                  </a:lnTo>
                  <a:lnTo>
                    <a:pt x="76" y="57"/>
                  </a:lnTo>
                  <a:lnTo>
                    <a:pt x="76" y="58"/>
                  </a:lnTo>
                  <a:lnTo>
                    <a:pt x="76" y="59"/>
                  </a:lnTo>
                  <a:lnTo>
                    <a:pt x="76" y="62"/>
                  </a:lnTo>
                  <a:lnTo>
                    <a:pt x="77" y="64"/>
                  </a:lnTo>
                  <a:lnTo>
                    <a:pt x="79" y="65"/>
                  </a:lnTo>
                  <a:lnTo>
                    <a:pt x="79" y="66"/>
                  </a:lnTo>
                  <a:lnTo>
                    <a:pt x="80" y="66"/>
                  </a:lnTo>
                  <a:lnTo>
                    <a:pt x="85" y="67"/>
                  </a:lnTo>
                  <a:lnTo>
                    <a:pt x="85" y="69"/>
                  </a:lnTo>
                  <a:lnTo>
                    <a:pt x="88" y="70"/>
                  </a:lnTo>
                  <a:lnTo>
                    <a:pt x="92" y="69"/>
                  </a:lnTo>
                  <a:lnTo>
                    <a:pt x="96" y="67"/>
                  </a:lnTo>
                  <a:lnTo>
                    <a:pt x="97" y="70"/>
                  </a:lnTo>
                  <a:lnTo>
                    <a:pt x="102" y="75"/>
                  </a:lnTo>
                  <a:lnTo>
                    <a:pt x="103" y="77"/>
                  </a:lnTo>
                  <a:lnTo>
                    <a:pt x="102" y="79"/>
                  </a:lnTo>
                  <a:lnTo>
                    <a:pt x="102" y="81"/>
                  </a:lnTo>
                  <a:lnTo>
                    <a:pt x="104" y="81"/>
                  </a:lnTo>
                  <a:lnTo>
                    <a:pt x="104" y="83"/>
                  </a:lnTo>
                  <a:lnTo>
                    <a:pt x="102" y="85"/>
                  </a:lnTo>
                  <a:lnTo>
                    <a:pt x="100" y="85"/>
                  </a:lnTo>
                  <a:lnTo>
                    <a:pt x="99" y="89"/>
                  </a:lnTo>
                  <a:lnTo>
                    <a:pt x="97" y="90"/>
                  </a:lnTo>
                  <a:lnTo>
                    <a:pt x="97" y="91"/>
                  </a:lnTo>
                  <a:lnTo>
                    <a:pt x="96" y="93"/>
                  </a:lnTo>
                  <a:lnTo>
                    <a:pt x="93" y="93"/>
                  </a:lnTo>
                  <a:lnTo>
                    <a:pt x="88" y="94"/>
                  </a:lnTo>
                  <a:lnTo>
                    <a:pt x="85" y="94"/>
                  </a:lnTo>
                  <a:lnTo>
                    <a:pt x="80" y="94"/>
                  </a:lnTo>
                  <a:lnTo>
                    <a:pt x="79" y="97"/>
                  </a:lnTo>
                  <a:lnTo>
                    <a:pt x="73" y="105"/>
                  </a:lnTo>
                  <a:lnTo>
                    <a:pt x="71" y="103"/>
                  </a:lnTo>
                  <a:lnTo>
                    <a:pt x="70" y="103"/>
                  </a:lnTo>
                  <a:lnTo>
                    <a:pt x="70" y="105"/>
                  </a:lnTo>
                  <a:lnTo>
                    <a:pt x="70" y="106"/>
                  </a:lnTo>
                  <a:lnTo>
                    <a:pt x="69" y="108"/>
                  </a:lnTo>
                  <a:lnTo>
                    <a:pt x="69" y="109"/>
                  </a:lnTo>
                  <a:lnTo>
                    <a:pt x="66" y="109"/>
                  </a:lnTo>
                  <a:lnTo>
                    <a:pt x="64" y="109"/>
                  </a:lnTo>
                  <a:lnTo>
                    <a:pt x="63" y="112"/>
                  </a:lnTo>
                  <a:lnTo>
                    <a:pt x="62" y="112"/>
                  </a:lnTo>
                  <a:lnTo>
                    <a:pt x="62" y="114"/>
                  </a:lnTo>
                  <a:lnTo>
                    <a:pt x="61" y="115"/>
                  </a:lnTo>
                  <a:lnTo>
                    <a:pt x="60" y="117"/>
                  </a:lnTo>
                  <a:lnTo>
                    <a:pt x="60" y="120"/>
                  </a:lnTo>
                  <a:lnTo>
                    <a:pt x="58" y="124"/>
                  </a:lnTo>
                  <a:lnTo>
                    <a:pt x="57" y="125"/>
                  </a:lnTo>
                  <a:lnTo>
                    <a:pt x="56" y="128"/>
                  </a:lnTo>
                  <a:lnTo>
                    <a:pt x="55" y="129"/>
                  </a:lnTo>
                  <a:lnTo>
                    <a:pt x="51" y="132"/>
                  </a:lnTo>
                  <a:lnTo>
                    <a:pt x="49" y="134"/>
                  </a:lnTo>
                  <a:lnTo>
                    <a:pt x="48" y="138"/>
                  </a:lnTo>
                  <a:lnTo>
                    <a:pt x="46" y="139"/>
                  </a:lnTo>
                  <a:lnTo>
                    <a:pt x="46" y="140"/>
                  </a:lnTo>
                  <a:lnTo>
                    <a:pt x="49" y="143"/>
                  </a:lnTo>
                  <a:lnTo>
                    <a:pt x="49" y="144"/>
                  </a:lnTo>
                  <a:lnTo>
                    <a:pt x="51" y="146"/>
                  </a:lnTo>
                  <a:lnTo>
                    <a:pt x="52" y="147"/>
                  </a:lnTo>
                  <a:lnTo>
                    <a:pt x="53" y="149"/>
                  </a:lnTo>
                  <a:lnTo>
                    <a:pt x="53" y="151"/>
                  </a:lnTo>
                  <a:lnTo>
                    <a:pt x="50" y="151"/>
                  </a:lnTo>
                  <a:lnTo>
                    <a:pt x="49" y="151"/>
                  </a:lnTo>
                  <a:lnTo>
                    <a:pt x="46" y="152"/>
                  </a:lnTo>
                  <a:lnTo>
                    <a:pt x="46" y="151"/>
                  </a:lnTo>
                  <a:lnTo>
                    <a:pt x="44" y="150"/>
                  </a:lnTo>
                  <a:lnTo>
                    <a:pt x="43" y="150"/>
                  </a:lnTo>
                  <a:lnTo>
                    <a:pt x="41" y="151"/>
                  </a:lnTo>
                  <a:lnTo>
                    <a:pt x="40" y="151"/>
                  </a:lnTo>
                  <a:lnTo>
                    <a:pt x="40" y="154"/>
                  </a:lnTo>
                  <a:lnTo>
                    <a:pt x="38" y="154"/>
                  </a:lnTo>
                  <a:lnTo>
                    <a:pt x="35" y="152"/>
                  </a:lnTo>
                  <a:lnTo>
                    <a:pt x="33" y="152"/>
                  </a:lnTo>
                  <a:lnTo>
                    <a:pt x="32" y="152"/>
                  </a:lnTo>
                  <a:lnTo>
                    <a:pt x="29" y="152"/>
                  </a:lnTo>
                  <a:lnTo>
                    <a:pt x="27" y="152"/>
                  </a:lnTo>
                  <a:lnTo>
                    <a:pt x="23" y="151"/>
                  </a:lnTo>
                  <a:lnTo>
                    <a:pt x="21" y="150"/>
                  </a:lnTo>
                  <a:lnTo>
                    <a:pt x="14" y="147"/>
                  </a:lnTo>
                  <a:lnTo>
                    <a:pt x="12" y="147"/>
                  </a:lnTo>
                  <a:lnTo>
                    <a:pt x="11" y="147"/>
                  </a:lnTo>
                  <a:lnTo>
                    <a:pt x="10" y="147"/>
                  </a:lnTo>
                  <a:lnTo>
                    <a:pt x="9" y="147"/>
                  </a:lnTo>
                  <a:lnTo>
                    <a:pt x="9" y="146"/>
                  </a:lnTo>
                  <a:lnTo>
                    <a:pt x="4" y="143"/>
                  </a:lnTo>
                  <a:lnTo>
                    <a:pt x="2" y="141"/>
                  </a:lnTo>
                  <a:lnTo>
                    <a:pt x="3" y="139"/>
                  </a:lnTo>
                  <a:lnTo>
                    <a:pt x="2" y="136"/>
                  </a:lnTo>
                  <a:lnTo>
                    <a:pt x="1" y="135"/>
                  </a:lnTo>
                  <a:lnTo>
                    <a:pt x="0" y="134"/>
                  </a:lnTo>
                  <a:lnTo>
                    <a:pt x="1" y="134"/>
                  </a:lnTo>
                  <a:lnTo>
                    <a:pt x="3" y="134"/>
                  </a:lnTo>
                  <a:lnTo>
                    <a:pt x="4" y="133"/>
                  </a:lnTo>
                  <a:lnTo>
                    <a:pt x="6" y="131"/>
                  </a:lnTo>
                  <a:lnTo>
                    <a:pt x="6" y="129"/>
                  </a:lnTo>
                  <a:lnTo>
                    <a:pt x="7" y="130"/>
                  </a:lnTo>
                  <a:lnTo>
                    <a:pt x="9" y="130"/>
                  </a:lnTo>
                  <a:lnTo>
                    <a:pt x="9" y="124"/>
                  </a:lnTo>
                  <a:lnTo>
                    <a:pt x="7" y="122"/>
                  </a:lnTo>
                  <a:lnTo>
                    <a:pt x="7" y="121"/>
                  </a:lnTo>
                  <a:lnTo>
                    <a:pt x="10" y="115"/>
                  </a:lnTo>
                  <a:lnTo>
                    <a:pt x="11" y="114"/>
                  </a:lnTo>
                  <a:lnTo>
                    <a:pt x="11" y="113"/>
                  </a:lnTo>
                  <a:lnTo>
                    <a:pt x="14" y="109"/>
                  </a:lnTo>
                  <a:lnTo>
                    <a:pt x="15" y="106"/>
                  </a:lnTo>
                  <a:lnTo>
                    <a:pt x="15" y="105"/>
                  </a:lnTo>
                  <a:lnTo>
                    <a:pt x="15" y="102"/>
                  </a:lnTo>
                  <a:lnTo>
                    <a:pt x="11" y="100"/>
                  </a:lnTo>
                  <a:lnTo>
                    <a:pt x="14" y="100"/>
                  </a:lnTo>
                  <a:lnTo>
                    <a:pt x="10" y="97"/>
                  </a:lnTo>
                  <a:lnTo>
                    <a:pt x="9" y="93"/>
                  </a:lnTo>
                  <a:lnTo>
                    <a:pt x="9" y="89"/>
                  </a:lnTo>
                  <a:lnTo>
                    <a:pt x="7" y="88"/>
                  </a:lnTo>
                  <a:lnTo>
                    <a:pt x="2" y="85"/>
                  </a:lnTo>
                  <a:lnTo>
                    <a:pt x="0" y="84"/>
                  </a:lnTo>
                  <a:lnTo>
                    <a:pt x="0" y="76"/>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96" name="Freeform 271">
              <a:extLst>
                <a:ext uri="{FF2B5EF4-FFF2-40B4-BE49-F238E27FC236}">
                  <a16:creationId xmlns:a16="http://schemas.microsoft.com/office/drawing/2014/main" id="{8F396907-F4B4-4CD0-A8DA-2BF9359BD647}"/>
                </a:ext>
              </a:extLst>
            </p:cNvPr>
            <p:cNvSpPr>
              <a:spLocks/>
            </p:cNvSpPr>
            <p:nvPr/>
          </p:nvSpPr>
          <p:spPr bwMode="auto">
            <a:xfrm>
              <a:off x="3223" y="1904"/>
              <a:ext cx="36" cy="56"/>
            </a:xfrm>
            <a:custGeom>
              <a:avLst/>
              <a:gdLst>
                <a:gd name="T0" fmla="*/ 2 w 36"/>
                <a:gd name="T1" fmla="*/ 7 h 56"/>
                <a:gd name="T2" fmla="*/ 4 w 36"/>
                <a:gd name="T3" fmla="*/ 6 h 56"/>
                <a:gd name="T4" fmla="*/ 11 w 36"/>
                <a:gd name="T5" fmla="*/ 5 h 56"/>
                <a:gd name="T6" fmla="*/ 15 w 36"/>
                <a:gd name="T7" fmla="*/ 2 h 56"/>
                <a:gd name="T8" fmla="*/ 19 w 36"/>
                <a:gd name="T9" fmla="*/ 1 h 56"/>
                <a:gd name="T10" fmla="*/ 23 w 36"/>
                <a:gd name="T11" fmla="*/ 6 h 56"/>
                <a:gd name="T12" fmla="*/ 24 w 36"/>
                <a:gd name="T13" fmla="*/ 8 h 56"/>
                <a:gd name="T14" fmla="*/ 23 w 36"/>
                <a:gd name="T15" fmla="*/ 9 h 56"/>
                <a:gd name="T16" fmla="*/ 19 w 36"/>
                <a:gd name="T17" fmla="*/ 12 h 56"/>
                <a:gd name="T18" fmla="*/ 22 w 36"/>
                <a:gd name="T19" fmla="*/ 18 h 56"/>
                <a:gd name="T20" fmla="*/ 22 w 36"/>
                <a:gd name="T21" fmla="*/ 20 h 56"/>
                <a:gd name="T22" fmla="*/ 23 w 36"/>
                <a:gd name="T23" fmla="*/ 22 h 56"/>
                <a:gd name="T24" fmla="*/ 26 w 36"/>
                <a:gd name="T25" fmla="*/ 20 h 56"/>
                <a:gd name="T26" fmla="*/ 29 w 36"/>
                <a:gd name="T27" fmla="*/ 21 h 56"/>
                <a:gd name="T28" fmla="*/ 29 w 36"/>
                <a:gd name="T29" fmla="*/ 24 h 56"/>
                <a:gd name="T30" fmla="*/ 29 w 36"/>
                <a:gd name="T31" fmla="*/ 26 h 56"/>
                <a:gd name="T32" fmla="*/ 34 w 36"/>
                <a:gd name="T33" fmla="*/ 27 h 56"/>
                <a:gd name="T34" fmla="*/ 34 w 36"/>
                <a:gd name="T35" fmla="*/ 31 h 56"/>
                <a:gd name="T36" fmla="*/ 26 w 36"/>
                <a:gd name="T37" fmla="*/ 35 h 56"/>
                <a:gd name="T38" fmla="*/ 26 w 36"/>
                <a:gd name="T39" fmla="*/ 38 h 56"/>
                <a:gd name="T40" fmla="*/ 23 w 36"/>
                <a:gd name="T41" fmla="*/ 43 h 56"/>
                <a:gd name="T42" fmla="*/ 22 w 36"/>
                <a:gd name="T43" fmla="*/ 50 h 56"/>
                <a:gd name="T44" fmla="*/ 18 w 36"/>
                <a:gd name="T45" fmla="*/ 54 h 56"/>
                <a:gd name="T46" fmla="*/ 13 w 36"/>
                <a:gd name="T47" fmla="*/ 55 h 56"/>
                <a:gd name="T48" fmla="*/ 11 w 36"/>
                <a:gd name="T49" fmla="*/ 52 h 56"/>
                <a:gd name="T50" fmla="*/ 4 w 36"/>
                <a:gd name="T51" fmla="*/ 51 h 56"/>
                <a:gd name="T52" fmla="*/ 2 w 36"/>
                <a:gd name="T53" fmla="*/ 49 h 56"/>
                <a:gd name="T54" fmla="*/ 0 w 36"/>
                <a:gd name="T55" fmla="*/ 44 h 56"/>
                <a:gd name="T56" fmla="*/ 1 w 36"/>
                <a:gd name="T57" fmla="*/ 42 h 56"/>
                <a:gd name="T58" fmla="*/ 4 w 36"/>
                <a:gd name="T59" fmla="*/ 39 h 56"/>
                <a:gd name="T60" fmla="*/ 5 w 36"/>
                <a:gd name="T61" fmla="*/ 37 h 56"/>
                <a:gd name="T62" fmla="*/ 3 w 36"/>
                <a:gd name="T63" fmla="*/ 35 h 56"/>
                <a:gd name="T64" fmla="*/ 3 w 36"/>
                <a:gd name="T65" fmla="*/ 27 h 56"/>
                <a:gd name="T66" fmla="*/ 1 w 36"/>
                <a:gd name="T67" fmla="*/ 24 h 56"/>
                <a:gd name="T68" fmla="*/ 3 w 36"/>
                <a:gd name="T69" fmla="*/ 20 h 56"/>
                <a:gd name="T70" fmla="*/ 5 w 36"/>
                <a:gd name="T71" fmla="*/ 16 h 56"/>
                <a:gd name="T72" fmla="*/ 2 w 36"/>
                <a:gd name="T73" fmla="*/ 13 h 56"/>
                <a:gd name="T74" fmla="*/ 0 w 36"/>
                <a:gd name="T75" fmla="*/ 11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56"/>
                <a:gd name="T116" fmla="*/ 36 w 36"/>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56">
                  <a:moveTo>
                    <a:pt x="0" y="9"/>
                  </a:moveTo>
                  <a:lnTo>
                    <a:pt x="2" y="7"/>
                  </a:lnTo>
                  <a:lnTo>
                    <a:pt x="4" y="7"/>
                  </a:lnTo>
                  <a:lnTo>
                    <a:pt x="4" y="6"/>
                  </a:lnTo>
                  <a:lnTo>
                    <a:pt x="8" y="6"/>
                  </a:lnTo>
                  <a:lnTo>
                    <a:pt x="11" y="5"/>
                  </a:lnTo>
                  <a:lnTo>
                    <a:pt x="13" y="4"/>
                  </a:lnTo>
                  <a:lnTo>
                    <a:pt x="15" y="2"/>
                  </a:lnTo>
                  <a:lnTo>
                    <a:pt x="16" y="0"/>
                  </a:lnTo>
                  <a:lnTo>
                    <a:pt x="19" y="1"/>
                  </a:lnTo>
                  <a:lnTo>
                    <a:pt x="21" y="4"/>
                  </a:lnTo>
                  <a:lnTo>
                    <a:pt x="23" y="6"/>
                  </a:lnTo>
                  <a:lnTo>
                    <a:pt x="24" y="7"/>
                  </a:lnTo>
                  <a:lnTo>
                    <a:pt x="24" y="8"/>
                  </a:lnTo>
                  <a:lnTo>
                    <a:pt x="24" y="9"/>
                  </a:lnTo>
                  <a:lnTo>
                    <a:pt x="23" y="9"/>
                  </a:lnTo>
                  <a:lnTo>
                    <a:pt x="18" y="9"/>
                  </a:lnTo>
                  <a:lnTo>
                    <a:pt x="19" y="12"/>
                  </a:lnTo>
                  <a:lnTo>
                    <a:pt x="20" y="16"/>
                  </a:lnTo>
                  <a:lnTo>
                    <a:pt x="22" y="18"/>
                  </a:lnTo>
                  <a:lnTo>
                    <a:pt x="23" y="19"/>
                  </a:lnTo>
                  <a:lnTo>
                    <a:pt x="22" y="20"/>
                  </a:lnTo>
                  <a:lnTo>
                    <a:pt x="23" y="22"/>
                  </a:lnTo>
                  <a:lnTo>
                    <a:pt x="24" y="20"/>
                  </a:lnTo>
                  <a:lnTo>
                    <a:pt x="26" y="20"/>
                  </a:lnTo>
                  <a:lnTo>
                    <a:pt x="29" y="21"/>
                  </a:lnTo>
                  <a:lnTo>
                    <a:pt x="30" y="22"/>
                  </a:lnTo>
                  <a:lnTo>
                    <a:pt x="29" y="24"/>
                  </a:lnTo>
                  <a:lnTo>
                    <a:pt x="29" y="26"/>
                  </a:lnTo>
                  <a:lnTo>
                    <a:pt x="31" y="27"/>
                  </a:lnTo>
                  <a:lnTo>
                    <a:pt x="34" y="27"/>
                  </a:lnTo>
                  <a:lnTo>
                    <a:pt x="35" y="28"/>
                  </a:lnTo>
                  <a:lnTo>
                    <a:pt x="34" y="31"/>
                  </a:lnTo>
                  <a:lnTo>
                    <a:pt x="34" y="32"/>
                  </a:lnTo>
                  <a:lnTo>
                    <a:pt x="26" y="35"/>
                  </a:lnTo>
                  <a:lnTo>
                    <a:pt x="26" y="36"/>
                  </a:lnTo>
                  <a:lnTo>
                    <a:pt x="26" y="38"/>
                  </a:lnTo>
                  <a:lnTo>
                    <a:pt x="26" y="39"/>
                  </a:lnTo>
                  <a:lnTo>
                    <a:pt x="23" y="43"/>
                  </a:lnTo>
                  <a:lnTo>
                    <a:pt x="23" y="47"/>
                  </a:lnTo>
                  <a:lnTo>
                    <a:pt x="22" y="50"/>
                  </a:lnTo>
                  <a:lnTo>
                    <a:pt x="22" y="52"/>
                  </a:lnTo>
                  <a:lnTo>
                    <a:pt x="18" y="54"/>
                  </a:lnTo>
                  <a:lnTo>
                    <a:pt x="14" y="55"/>
                  </a:lnTo>
                  <a:lnTo>
                    <a:pt x="13" y="55"/>
                  </a:lnTo>
                  <a:lnTo>
                    <a:pt x="11" y="54"/>
                  </a:lnTo>
                  <a:lnTo>
                    <a:pt x="11" y="52"/>
                  </a:lnTo>
                  <a:lnTo>
                    <a:pt x="6" y="51"/>
                  </a:lnTo>
                  <a:lnTo>
                    <a:pt x="4" y="51"/>
                  </a:lnTo>
                  <a:lnTo>
                    <a:pt x="4" y="50"/>
                  </a:lnTo>
                  <a:lnTo>
                    <a:pt x="2" y="49"/>
                  </a:lnTo>
                  <a:lnTo>
                    <a:pt x="1" y="47"/>
                  </a:lnTo>
                  <a:lnTo>
                    <a:pt x="0" y="44"/>
                  </a:lnTo>
                  <a:lnTo>
                    <a:pt x="0" y="43"/>
                  </a:lnTo>
                  <a:lnTo>
                    <a:pt x="1" y="42"/>
                  </a:lnTo>
                  <a:lnTo>
                    <a:pt x="2" y="39"/>
                  </a:lnTo>
                  <a:lnTo>
                    <a:pt x="4" y="39"/>
                  </a:lnTo>
                  <a:lnTo>
                    <a:pt x="5" y="38"/>
                  </a:lnTo>
                  <a:lnTo>
                    <a:pt x="5" y="37"/>
                  </a:lnTo>
                  <a:lnTo>
                    <a:pt x="4" y="36"/>
                  </a:lnTo>
                  <a:lnTo>
                    <a:pt x="3" y="35"/>
                  </a:lnTo>
                  <a:lnTo>
                    <a:pt x="3" y="31"/>
                  </a:lnTo>
                  <a:lnTo>
                    <a:pt x="3" y="27"/>
                  </a:lnTo>
                  <a:lnTo>
                    <a:pt x="2" y="27"/>
                  </a:lnTo>
                  <a:lnTo>
                    <a:pt x="1" y="24"/>
                  </a:lnTo>
                  <a:lnTo>
                    <a:pt x="1" y="22"/>
                  </a:lnTo>
                  <a:lnTo>
                    <a:pt x="3" y="20"/>
                  </a:lnTo>
                  <a:lnTo>
                    <a:pt x="5" y="19"/>
                  </a:lnTo>
                  <a:lnTo>
                    <a:pt x="5" y="16"/>
                  </a:lnTo>
                  <a:lnTo>
                    <a:pt x="4" y="15"/>
                  </a:lnTo>
                  <a:lnTo>
                    <a:pt x="2" y="13"/>
                  </a:lnTo>
                  <a:lnTo>
                    <a:pt x="1" y="12"/>
                  </a:lnTo>
                  <a:lnTo>
                    <a:pt x="0" y="11"/>
                  </a:lnTo>
                  <a:lnTo>
                    <a:pt x="0" y="9"/>
                  </a:lnTo>
                </a:path>
              </a:pathLst>
            </a:custGeom>
            <a:solidFill>
              <a:srgbClr val="CCFFFF"/>
            </a:solidFill>
            <a:ln w="12700">
              <a:solidFill>
                <a:srgbClr val="FFFF00"/>
              </a:solidFill>
              <a:round/>
              <a:headEnd/>
              <a:tailEnd/>
            </a:ln>
          </p:spPr>
          <p:txBody>
            <a:bodyPr/>
            <a:lstStyle/>
            <a:p>
              <a:endParaRPr lang="zh-CN" altLang="en-US"/>
            </a:p>
          </p:txBody>
        </p:sp>
        <p:sp>
          <p:nvSpPr>
            <p:cNvPr id="61597" name="Freeform 272">
              <a:extLst>
                <a:ext uri="{FF2B5EF4-FFF2-40B4-BE49-F238E27FC236}">
                  <a16:creationId xmlns:a16="http://schemas.microsoft.com/office/drawing/2014/main" id="{167AE68F-BE70-4A44-AE22-81AC6982588C}"/>
                </a:ext>
              </a:extLst>
            </p:cNvPr>
            <p:cNvSpPr>
              <a:spLocks/>
            </p:cNvSpPr>
            <p:nvPr/>
          </p:nvSpPr>
          <p:spPr bwMode="auto">
            <a:xfrm>
              <a:off x="3227" y="2066"/>
              <a:ext cx="154" cy="137"/>
            </a:xfrm>
            <a:custGeom>
              <a:avLst/>
              <a:gdLst>
                <a:gd name="T0" fmla="*/ 1 w 154"/>
                <a:gd name="T1" fmla="*/ 13 h 137"/>
                <a:gd name="T2" fmla="*/ 11 w 154"/>
                <a:gd name="T3" fmla="*/ 10 h 137"/>
                <a:gd name="T4" fmla="*/ 17 w 154"/>
                <a:gd name="T5" fmla="*/ 17 h 137"/>
                <a:gd name="T6" fmla="*/ 20 w 154"/>
                <a:gd name="T7" fmla="*/ 23 h 137"/>
                <a:gd name="T8" fmla="*/ 23 w 154"/>
                <a:gd name="T9" fmla="*/ 20 h 137"/>
                <a:gd name="T10" fmla="*/ 29 w 154"/>
                <a:gd name="T11" fmla="*/ 24 h 137"/>
                <a:gd name="T12" fmla="*/ 35 w 154"/>
                <a:gd name="T13" fmla="*/ 20 h 137"/>
                <a:gd name="T14" fmla="*/ 41 w 154"/>
                <a:gd name="T15" fmla="*/ 18 h 137"/>
                <a:gd name="T16" fmla="*/ 44 w 154"/>
                <a:gd name="T17" fmla="*/ 23 h 137"/>
                <a:gd name="T18" fmla="*/ 51 w 154"/>
                <a:gd name="T19" fmla="*/ 17 h 137"/>
                <a:gd name="T20" fmla="*/ 59 w 154"/>
                <a:gd name="T21" fmla="*/ 14 h 137"/>
                <a:gd name="T22" fmla="*/ 62 w 154"/>
                <a:gd name="T23" fmla="*/ 4 h 137"/>
                <a:gd name="T24" fmla="*/ 69 w 154"/>
                <a:gd name="T25" fmla="*/ 0 h 137"/>
                <a:gd name="T26" fmla="*/ 71 w 154"/>
                <a:gd name="T27" fmla="*/ 4 h 137"/>
                <a:gd name="T28" fmla="*/ 71 w 154"/>
                <a:gd name="T29" fmla="*/ 11 h 137"/>
                <a:gd name="T30" fmla="*/ 77 w 154"/>
                <a:gd name="T31" fmla="*/ 11 h 137"/>
                <a:gd name="T32" fmla="*/ 82 w 154"/>
                <a:gd name="T33" fmla="*/ 15 h 137"/>
                <a:gd name="T34" fmla="*/ 87 w 154"/>
                <a:gd name="T35" fmla="*/ 19 h 137"/>
                <a:gd name="T36" fmla="*/ 93 w 154"/>
                <a:gd name="T37" fmla="*/ 20 h 137"/>
                <a:gd name="T38" fmla="*/ 99 w 154"/>
                <a:gd name="T39" fmla="*/ 23 h 137"/>
                <a:gd name="T40" fmla="*/ 102 w 154"/>
                <a:gd name="T41" fmla="*/ 28 h 137"/>
                <a:gd name="T42" fmla="*/ 107 w 154"/>
                <a:gd name="T43" fmla="*/ 36 h 137"/>
                <a:gd name="T44" fmla="*/ 110 w 154"/>
                <a:gd name="T45" fmla="*/ 42 h 137"/>
                <a:gd name="T46" fmla="*/ 110 w 154"/>
                <a:gd name="T47" fmla="*/ 47 h 137"/>
                <a:gd name="T48" fmla="*/ 114 w 154"/>
                <a:gd name="T49" fmla="*/ 54 h 137"/>
                <a:gd name="T50" fmla="*/ 117 w 154"/>
                <a:gd name="T51" fmla="*/ 58 h 137"/>
                <a:gd name="T52" fmla="*/ 119 w 154"/>
                <a:gd name="T53" fmla="*/ 62 h 137"/>
                <a:gd name="T54" fmla="*/ 122 w 154"/>
                <a:gd name="T55" fmla="*/ 69 h 137"/>
                <a:gd name="T56" fmla="*/ 124 w 154"/>
                <a:gd name="T57" fmla="*/ 72 h 137"/>
                <a:gd name="T58" fmla="*/ 122 w 154"/>
                <a:gd name="T59" fmla="*/ 77 h 137"/>
                <a:gd name="T60" fmla="*/ 131 w 154"/>
                <a:gd name="T61" fmla="*/ 79 h 137"/>
                <a:gd name="T62" fmla="*/ 138 w 154"/>
                <a:gd name="T63" fmla="*/ 86 h 137"/>
                <a:gd name="T64" fmla="*/ 139 w 154"/>
                <a:gd name="T65" fmla="*/ 89 h 137"/>
                <a:gd name="T66" fmla="*/ 142 w 154"/>
                <a:gd name="T67" fmla="*/ 90 h 137"/>
                <a:gd name="T68" fmla="*/ 150 w 154"/>
                <a:gd name="T69" fmla="*/ 95 h 137"/>
                <a:gd name="T70" fmla="*/ 153 w 154"/>
                <a:gd name="T71" fmla="*/ 101 h 137"/>
                <a:gd name="T72" fmla="*/ 143 w 154"/>
                <a:gd name="T73" fmla="*/ 101 h 137"/>
                <a:gd name="T74" fmla="*/ 135 w 154"/>
                <a:gd name="T75" fmla="*/ 99 h 137"/>
                <a:gd name="T76" fmla="*/ 129 w 154"/>
                <a:gd name="T77" fmla="*/ 100 h 137"/>
                <a:gd name="T78" fmla="*/ 122 w 154"/>
                <a:gd name="T79" fmla="*/ 95 h 137"/>
                <a:gd name="T80" fmla="*/ 119 w 154"/>
                <a:gd name="T81" fmla="*/ 96 h 137"/>
                <a:gd name="T82" fmla="*/ 121 w 154"/>
                <a:gd name="T83" fmla="*/ 102 h 137"/>
                <a:gd name="T84" fmla="*/ 129 w 154"/>
                <a:gd name="T85" fmla="*/ 104 h 137"/>
                <a:gd name="T86" fmla="*/ 137 w 154"/>
                <a:gd name="T87" fmla="*/ 110 h 137"/>
                <a:gd name="T88" fmla="*/ 135 w 154"/>
                <a:gd name="T89" fmla="*/ 113 h 137"/>
                <a:gd name="T90" fmla="*/ 134 w 154"/>
                <a:gd name="T91" fmla="*/ 118 h 137"/>
                <a:gd name="T92" fmla="*/ 131 w 154"/>
                <a:gd name="T93" fmla="*/ 123 h 137"/>
                <a:gd name="T94" fmla="*/ 128 w 154"/>
                <a:gd name="T95" fmla="*/ 126 h 137"/>
                <a:gd name="T96" fmla="*/ 122 w 154"/>
                <a:gd name="T97" fmla="*/ 130 h 137"/>
                <a:gd name="T98" fmla="*/ 117 w 154"/>
                <a:gd name="T99" fmla="*/ 136 h 137"/>
                <a:gd name="T100" fmla="*/ 114 w 154"/>
                <a:gd name="T101" fmla="*/ 132 h 137"/>
                <a:gd name="T102" fmla="*/ 106 w 154"/>
                <a:gd name="T103" fmla="*/ 132 h 137"/>
                <a:gd name="T104" fmla="*/ 102 w 154"/>
                <a:gd name="T105" fmla="*/ 126 h 137"/>
                <a:gd name="T106" fmla="*/ 90 w 154"/>
                <a:gd name="T107" fmla="*/ 127 h 137"/>
                <a:gd name="T108" fmla="*/ 83 w 154"/>
                <a:gd name="T109" fmla="*/ 125 h 137"/>
                <a:gd name="T110" fmla="*/ 77 w 154"/>
                <a:gd name="T111" fmla="*/ 126 h 137"/>
                <a:gd name="T112" fmla="*/ 69 w 154"/>
                <a:gd name="T113" fmla="*/ 125 h 137"/>
                <a:gd name="T114" fmla="*/ 71 w 154"/>
                <a:gd name="T115" fmla="*/ 119 h 137"/>
                <a:gd name="T116" fmla="*/ 65 w 154"/>
                <a:gd name="T117" fmla="*/ 113 h 137"/>
                <a:gd name="T118" fmla="*/ 63 w 154"/>
                <a:gd name="T119" fmla="*/ 107 h 137"/>
                <a:gd name="T120" fmla="*/ 57 w 154"/>
                <a:gd name="T121" fmla="*/ 105 h 137"/>
                <a:gd name="T122" fmla="*/ 62 w 154"/>
                <a:gd name="T123" fmla="*/ 97 h 137"/>
                <a:gd name="T124" fmla="*/ 65 w 154"/>
                <a:gd name="T125" fmla="*/ 94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4"/>
                <a:gd name="T190" fmla="*/ 0 h 137"/>
                <a:gd name="T191" fmla="*/ 154 w 154"/>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4" h="137">
                  <a:moveTo>
                    <a:pt x="0" y="20"/>
                  </a:moveTo>
                  <a:lnTo>
                    <a:pt x="0" y="17"/>
                  </a:lnTo>
                  <a:lnTo>
                    <a:pt x="0" y="15"/>
                  </a:lnTo>
                  <a:lnTo>
                    <a:pt x="1" y="13"/>
                  </a:lnTo>
                  <a:lnTo>
                    <a:pt x="4" y="12"/>
                  </a:lnTo>
                  <a:lnTo>
                    <a:pt x="7" y="11"/>
                  </a:lnTo>
                  <a:lnTo>
                    <a:pt x="9" y="11"/>
                  </a:lnTo>
                  <a:lnTo>
                    <a:pt x="11" y="10"/>
                  </a:lnTo>
                  <a:lnTo>
                    <a:pt x="12" y="11"/>
                  </a:lnTo>
                  <a:lnTo>
                    <a:pt x="14" y="13"/>
                  </a:lnTo>
                  <a:lnTo>
                    <a:pt x="16" y="15"/>
                  </a:lnTo>
                  <a:lnTo>
                    <a:pt x="17" y="17"/>
                  </a:lnTo>
                  <a:lnTo>
                    <a:pt x="19" y="19"/>
                  </a:lnTo>
                  <a:lnTo>
                    <a:pt x="20" y="20"/>
                  </a:lnTo>
                  <a:lnTo>
                    <a:pt x="20" y="23"/>
                  </a:lnTo>
                  <a:lnTo>
                    <a:pt x="21" y="24"/>
                  </a:lnTo>
                  <a:lnTo>
                    <a:pt x="22" y="26"/>
                  </a:lnTo>
                  <a:lnTo>
                    <a:pt x="23" y="23"/>
                  </a:lnTo>
                  <a:lnTo>
                    <a:pt x="23" y="20"/>
                  </a:lnTo>
                  <a:lnTo>
                    <a:pt x="24" y="20"/>
                  </a:lnTo>
                  <a:lnTo>
                    <a:pt x="25" y="23"/>
                  </a:lnTo>
                  <a:lnTo>
                    <a:pt x="28" y="24"/>
                  </a:lnTo>
                  <a:lnTo>
                    <a:pt x="29" y="24"/>
                  </a:lnTo>
                  <a:lnTo>
                    <a:pt x="31" y="24"/>
                  </a:lnTo>
                  <a:lnTo>
                    <a:pt x="34" y="23"/>
                  </a:lnTo>
                  <a:lnTo>
                    <a:pt x="35" y="23"/>
                  </a:lnTo>
                  <a:lnTo>
                    <a:pt x="35" y="20"/>
                  </a:lnTo>
                  <a:lnTo>
                    <a:pt x="36" y="19"/>
                  </a:lnTo>
                  <a:lnTo>
                    <a:pt x="36" y="18"/>
                  </a:lnTo>
                  <a:lnTo>
                    <a:pt x="38" y="18"/>
                  </a:lnTo>
                  <a:lnTo>
                    <a:pt x="41" y="18"/>
                  </a:lnTo>
                  <a:lnTo>
                    <a:pt x="44" y="19"/>
                  </a:lnTo>
                  <a:lnTo>
                    <a:pt x="44" y="20"/>
                  </a:lnTo>
                  <a:lnTo>
                    <a:pt x="45" y="21"/>
                  </a:lnTo>
                  <a:lnTo>
                    <a:pt x="44" y="23"/>
                  </a:lnTo>
                  <a:lnTo>
                    <a:pt x="46" y="26"/>
                  </a:lnTo>
                  <a:lnTo>
                    <a:pt x="47" y="24"/>
                  </a:lnTo>
                  <a:lnTo>
                    <a:pt x="51" y="24"/>
                  </a:lnTo>
                  <a:lnTo>
                    <a:pt x="51" y="17"/>
                  </a:lnTo>
                  <a:lnTo>
                    <a:pt x="53" y="15"/>
                  </a:lnTo>
                  <a:lnTo>
                    <a:pt x="56" y="15"/>
                  </a:lnTo>
                  <a:lnTo>
                    <a:pt x="58" y="16"/>
                  </a:lnTo>
                  <a:lnTo>
                    <a:pt x="59" y="14"/>
                  </a:lnTo>
                  <a:lnTo>
                    <a:pt x="60" y="13"/>
                  </a:lnTo>
                  <a:lnTo>
                    <a:pt x="60" y="9"/>
                  </a:lnTo>
                  <a:lnTo>
                    <a:pt x="62" y="7"/>
                  </a:lnTo>
                  <a:lnTo>
                    <a:pt x="62" y="4"/>
                  </a:lnTo>
                  <a:lnTo>
                    <a:pt x="65" y="3"/>
                  </a:lnTo>
                  <a:lnTo>
                    <a:pt x="68" y="2"/>
                  </a:lnTo>
                  <a:lnTo>
                    <a:pt x="69" y="0"/>
                  </a:lnTo>
                  <a:lnTo>
                    <a:pt x="70" y="0"/>
                  </a:lnTo>
                  <a:lnTo>
                    <a:pt x="72" y="0"/>
                  </a:lnTo>
                  <a:lnTo>
                    <a:pt x="71" y="1"/>
                  </a:lnTo>
                  <a:lnTo>
                    <a:pt x="71" y="4"/>
                  </a:lnTo>
                  <a:lnTo>
                    <a:pt x="70" y="6"/>
                  </a:lnTo>
                  <a:lnTo>
                    <a:pt x="70" y="8"/>
                  </a:lnTo>
                  <a:lnTo>
                    <a:pt x="71" y="9"/>
                  </a:lnTo>
                  <a:lnTo>
                    <a:pt x="71" y="11"/>
                  </a:lnTo>
                  <a:lnTo>
                    <a:pt x="72" y="11"/>
                  </a:lnTo>
                  <a:lnTo>
                    <a:pt x="74" y="11"/>
                  </a:lnTo>
                  <a:lnTo>
                    <a:pt x="77" y="11"/>
                  </a:lnTo>
                  <a:lnTo>
                    <a:pt x="78" y="13"/>
                  </a:lnTo>
                  <a:lnTo>
                    <a:pt x="80" y="14"/>
                  </a:lnTo>
                  <a:lnTo>
                    <a:pt x="81" y="15"/>
                  </a:lnTo>
                  <a:lnTo>
                    <a:pt x="82" y="15"/>
                  </a:lnTo>
                  <a:lnTo>
                    <a:pt x="83" y="17"/>
                  </a:lnTo>
                  <a:lnTo>
                    <a:pt x="83" y="18"/>
                  </a:lnTo>
                  <a:lnTo>
                    <a:pt x="86" y="18"/>
                  </a:lnTo>
                  <a:lnTo>
                    <a:pt x="87" y="19"/>
                  </a:lnTo>
                  <a:lnTo>
                    <a:pt x="87" y="20"/>
                  </a:lnTo>
                  <a:lnTo>
                    <a:pt x="89" y="19"/>
                  </a:lnTo>
                  <a:lnTo>
                    <a:pt x="92" y="19"/>
                  </a:lnTo>
                  <a:lnTo>
                    <a:pt x="93" y="20"/>
                  </a:lnTo>
                  <a:lnTo>
                    <a:pt x="95" y="20"/>
                  </a:lnTo>
                  <a:lnTo>
                    <a:pt x="95" y="21"/>
                  </a:lnTo>
                  <a:lnTo>
                    <a:pt x="98" y="21"/>
                  </a:lnTo>
                  <a:lnTo>
                    <a:pt x="99" y="23"/>
                  </a:lnTo>
                  <a:lnTo>
                    <a:pt x="101" y="23"/>
                  </a:lnTo>
                  <a:lnTo>
                    <a:pt x="102" y="24"/>
                  </a:lnTo>
                  <a:lnTo>
                    <a:pt x="102" y="27"/>
                  </a:lnTo>
                  <a:lnTo>
                    <a:pt x="102" y="28"/>
                  </a:lnTo>
                  <a:lnTo>
                    <a:pt x="104" y="30"/>
                  </a:lnTo>
                  <a:lnTo>
                    <a:pt x="105" y="32"/>
                  </a:lnTo>
                  <a:lnTo>
                    <a:pt x="106" y="34"/>
                  </a:lnTo>
                  <a:lnTo>
                    <a:pt x="107" y="36"/>
                  </a:lnTo>
                  <a:lnTo>
                    <a:pt x="107" y="38"/>
                  </a:lnTo>
                  <a:lnTo>
                    <a:pt x="107" y="40"/>
                  </a:lnTo>
                  <a:lnTo>
                    <a:pt x="110" y="40"/>
                  </a:lnTo>
                  <a:lnTo>
                    <a:pt x="110" y="42"/>
                  </a:lnTo>
                  <a:lnTo>
                    <a:pt x="110" y="43"/>
                  </a:lnTo>
                  <a:lnTo>
                    <a:pt x="110" y="44"/>
                  </a:lnTo>
                  <a:lnTo>
                    <a:pt x="110" y="45"/>
                  </a:lnTo>
                  <a:lnTo>
                    <a:pt x="110" y="47"/>
                  </a:lnTo>
                  <a:lnTo>
                    <a:pt x="112" y="47"/>
                  </a:lnTo>
                  <a:lnTo>
                    <a:pt x="113" y="50"/>
                  </a:lnTo>
                  <a:lnTo>
                    <a:pt x="114" y="51"/>
                  </a:lnTo>
                  <a:lnTo>
                    <a:pt x="114" y="54"/>
                  </a:lnTo>
                  <a:lnTo>
                    <a:pt x="116" y="56"/>
                  </a:lnTo>
                  <a:lnTo>
                    <a:pt x="117" y="56"/>
                  </a:lnTo>
                  <a:lnTo>
                    <a:pt x="117" y="57"/>
                  </a:lnTo>
                  <a:lnTo>
                    <a:pt x="117" y="58"/>
                  </a:lnTo>
                  <a:lnTo>
                    <a:pt x="118" y="59"/>
                  </a:lnTo>
                  <a:lnTo>
                    <a:pt x="117" y="59"/>
                  </a:lnTo>
                  <a:lnTo>
                    <a:pt x="119" y="61"/>
                  </a:lnTo>
                  <a:lnTo>
                    <a:pt x="119" y="62"/>
                  </a:lnTo>
                  <a:lnTo>
                    <a:pt x="121" y="62"/>
                  </a:lnTo>
                  <a:lnTo>
                    <a:pt x="121" y="64"/>
                  </a:lnTo>
                  <a:lnTo>
                    <a:pt x="122" y="67"/>
                  </a:lnTo>
                  <a:lnTo>
                    <a:pt x="122" y="69"/>
                  </a:lnTo>
                  <a:lnTo>
                    <a:pt x="122" y="71"/>
                  </a:lnTo>
                  <a:lnTo>
                    <a:pt x="122" y="72"/>
                  </a:lnTo>
                  <a:lnTo>
                    <a:pt x="124" y="72"/>
                  </a:lnTo>
                  <a:lnTo>
                    <a:pt x="122" y="74"/>
                  </a:lnTo>
                  <a:lnTo>
                    <a:pt x="122" y="77"/>
                  </a:lnTo>
                  <a:lnTo>
                    <a:pt x="126" y="77"/>
                  </a:lnTo>
                  <a:lnTo>
                    <a:pt x="128" y="78"/>
                  </a:lnTo>
                  <a:lnTo>
                    <a:pt x="129" y="79"/>
                  </a:lnTo>
                  <a:lnTo>
                    <a:pt x="131" y="79"/>
                  </a:lnTo>
                  <a:lnTo>
                    <a:pt x="133" y="80"/>
                  </a:lnTo>
                  <a:lnTo>
                    <a:pt x="135" y="81"/>
                  </a:lnTo>
                  <a:lnTo>
                    <a:pt x="138" y="84"/>
                  </a:lnTo>
                  <a:lnTo>
                    <a:pt x="138" y="86"/>
                  </a:lnTo>
                  <a:lnTo>
                    <a:pt x="137" y="86"/>
                  </a:lnTo>
                  <a:lnTo>
                    <a:pt x="137" y="88"/>
                  </a:lnTo>
                  <a:lnTo>
                    <a:pt x="137" y="89"/>
                  </a:lnTo>
                  <a:lnTo>
                    <a:pt x="139" y="89"/>
                  </a:lnTo>
                  <a:lnTo>
                    <a:pt x="140" y="89"/>
                  </a:lnTo>
                  <a:lnTo>
                    <a:pt x="141" y="90"/>
                  </a:lnTo>
                  <a:lnTo>
                    <a:pt x="142" y="90"/>
                  </a:lnTo>
                  <a:lnTo>
                    <a:pt x="144" y="91"/>
                  </a:lnTo>
                  <a:lnTo>
                    <a:pt x="146" y="93"/>
                  </a:lnTo>
                  <a:lnTo>
                    <a:pt x="148" y="93"/>
                  </a:lnTo>
                  <a:lnTo>
                    <a:pt x="150" y="95"/>
                  </a:lnTo>
                  <a:lnTo>
                    <a:pt x="150" y="97"/>
                  </a:lnTo>
                  <a:lnTo>
                    <a:pt x="151" y="99"/>
                  </a:lnTo>
                  <a:lnTo>
                    <a:pt x="153" y="101"/>
                  </a:lnTo>
                  <a:lnTo>
                    <a:pt x="151" y="102"/>
                  </a:lnTo>
                  <a:lnTo>
                    <a:pt x="148" y="102"/>
                  </a:lnTo>
                  <a:lnTo>
                    <a:pt x="145" y="102"/>
                  </a:lnTo>
                  <a:lnTo>
                    <a:pt x="143" y="101"/>
                  </a:lnTo>
                  <a:lnTo>
                    <a:pt x="141" y="100"/>
                  </a:lnTo>
                  <a:lnTo>
                    <a:pt x="141" y="99"/>
                  </a:lnTo>
                  <a:lnTo>
                    <a:pt x="140" y="99"/>
                  </a:lnTo>
                  <a:lnTo>
                    <a:pt x="135" y="99"/>
                  </a:lnTo>
                  <a:lnTo>
                    <a:pt x="134" y="100"/>
                  </a:lnTo>
                  <a:lnTo>
                    <a:pt x="131" y="101"/>
                  </a:lnTo>
                  <a:lnTo>
                    <a:pt x="130" y="100"/>
                  </a:lnTo>
                  <a:lnTo>
                    <a:pt x="129" y="100"/>
                  </a:lnTo>
                  <a:lnTo>
                    <a:pt x="128" y="99"/>
                  </a:lnTo>
                  <a:lnTo>
                    <a:pt x="126" y="98"/>
                  </a:lnTo>
                  <a:lnTo>
                    <a:pt x="124" y="97"/>
                  </a:lnTo>
                  <a:lnTo>
                    <a:pt x="122" y="95"/>
                  </a:lnTo>
                  <a:lnTo>
                    <a:pt x="121" y="95"/>
                  </a:lnTo>
                  <a:lnTo>
                    <a:pt x="119" y="95"/>
                  </a:lnTo>
                  <a:lnTo>
                    <a:pt x="119" y="96"/>
                  </a:lnTo>
                  <a:lnTo>
                    <a:pt x="119" y="97"/>
                  </a:lnTo>
                  <a:lnTo>
                    <a:pt x="119" y="100"/>
                  </a:lnTo>
                  <a:lnTo>
                    <a:pt x="121" y="101"/>
                  </a:lnTo>
                  <a:lnTo>
                    <a:pt x="121" y="102"/>
                  </a:lnTo>
                  <a:lnTo>
                    <a:pt x="122" y="104"/>
                  </a:lnTo>
                  <a:lnTo>
                    <a:pt x="124" y="105"/>
                  </a:lnTo>
                  <a:lnTo>
                    <a:pt x="128" y="105"/>
                  </a:lnTo>
                  <a:lnTo>
                    <a:pt x="129" y="104"/>
                  </a:lnTo>
                  <a:lnTo>
                    <a:pt x="131" y="105"/>
                  </a:lnTo>
                  <a:lnTo>
                    <a:pt x="134" y="105"/>
                  </a:lnTo>
                  <a:lnTo>
                    <a:pt x="136" y="108"/>
                  </a:lnTo>
                  <a:lnTo>
                    <a:pt x="137" y="110"/>
                  </a:lnTo>
                  <a:lnTo>
                    <a:pt x="138" y="110"/>
                  </a:lnTo>
                  <a:lnTo>
                    <a:pt x="137" y="112"/>
                  </a:lnTo>
                  <a:lnTo>
                    <a:pt x="136" y="112"/>
                  </a:lnTo>
                  <a:lnTo>
                    <a:pt x="135" y="113"/>
                  </a:lnTo>
                  <a:lnTo>
                    <a:pt x="133" y="113"/>
                  </a:lnTo>
                  <a:lnTo>
                    <a:pt x="133" y="116"/>
                  </a:lnTo>
                  <a:lnTo>
                    <a:pt x="133" y="117"/>
                  </a:lnTo>
                  <a:lnTo>
                    <a:pt x="134" y="118"/>
                  </a:lnTo>
                  <a:lnTo>
                    <a:pt x="131" y="119"/>
                  </a:lnTo>
                  <a:lnTo>
                    <a:pt x="133" y="121"/>
                  </a:lnTo>
                  <a:lnTo>
                    <a:pt x="133" y="123"/>
                  </a:lnTo>
                  <a:lnTo>
                    <a:pt x="131" y="123"/>
                  </a:lnTo>
                  <a:lnTo>
                    <a:pt x="130" y="123"/>
                  </a:lnTo>
                  <a:lnTo>
                    <a:pt x="129" y="124"/>
                  </a:lnTo>
                  <a:lnTo>
                    <a:pt x="128" y="124"/>
                  </a:lnTo>
                  <a:lnTo>
                    <a:pt x="128" y="126"/>
                  </a:lnTo>
                  <a:lnTo>
                    <a:pt x="128" y="128"/>
                  </a:lnTo>
                  <a:lnTo>
                    <a:pt x="125" y="129"/>
                  </a:lnTo>
                  <a:lnTo>
                    <a:pt x="124" y="130"/>
                  </a:lnTo>
                  <a:lnTo>
                    <a:pt x="122" y="130"/>
                  </a:lnTo>
                  <a:lnTo>
                    <a:pt x="119" y="132"/>
                  </a:lnTo>
                  <a:lnTo>
                    <a:pt x="119" y="136"/>
                  </a:lnTo>
                  <a:lnTo>
                    <a:pt x="118" y="136"/>
                  </a:lnTo>
                  <a:lnTo>
                    <a:pt x="117" y="136"/>
                  </a:lnTo>
                  <a:lnTo>
                    <a:pt x="117" y="134"/>
                  </a:lnTo>
                  <a:lnTo>
                    <a:pt x="116" y="132"/>
                  </a:lnTo>
                  <a:lnTo>
                    <a:pt x="114" y="133"/>
                  </a:lnTo>
                  <a:lnTo>
                    <a:pt x="114" y="132"/>
                  </a:lnTo>
                  <a:lnTo>
                    <a:pt x="112" y="132"/>
                  </a:lnTo>
                  <a:lnTo>
                    <a:pt x="109" y="132"/>
                  </a:lnTo>
                  <a:lnTo>
                    <a:pt x="107" y="132"/>
                  </a:lnTo>
                  <a:lnTo>
                    <a:pt x="106" y="132"/>
                  </a:lnTo>
                  <a:lnTo>
                    <a:pt x="105" y="130"/>
                  </a:lnTo>
                  <a:lnTo>
                    <a:pt x="104" y="130"/>
                  </a:lnTo>
                  <a:lnTo>
                    <a:pt x="102" y="129"/>
                  </a:lnTo>
                  <a:lnTo>
                    <a:pt x="102" y="126"/>
                  </a:lnTo>
                  <a:lnTo>
                    <a:pt x="98" y="127"/>
                  </a:lnTo>
                  <a:lnTo>
                    <a:pt x="95" y="127"/>
                  </a:lnTo>
                  <a:lnTo>
                    <a:pt x="93" y="128"/>
                  </a:lnTo>
                  <a:lnTo>
                    <a:pt x="90" y="127"/>
                  </a:lnTo>
                  <a:lnTo>
                    <a:pt x="86" y="127"/>
                  </a:lnTo>
                  <a:lnTo>
                    <a:pt x="86" y="124"/>
                  </a:lnTo>
                  <a:lnTo>
                    <a:pt x="84" y="124"/>
                  </a:lnTo>
                  <a:lnTo>
                    <a:pt x="83" y="125"/>
                  </a:lnTo>
                  <a:lnTo>
                    <a:pt x="82" y="124"/>
                  </a:lnTo>
                  <a:lnTo>
                    <a:pt x="81" y="123"/>
                  </a:lnTo>
                  <a:lnTo>
                    <a:pt x="80" y="125"/>
                  </a:lnTo>
                  <a:lnTo>
                    <a:pt x="77" y="126"/>
                  </a:lnTo>
                  <a:lnTo>
                    <a:pt x="72" y="127"/>
                  </a:lnTo>
                  <a:lnTo>
                    <a:pt x="70" y="127"/>
                  </a:lnTo>
                  <a:lnTo>
                    <a:pt x="69" y="125"/>
                  </a:lnTo>
                  <a:lnTo>
                    <a:pt x="68" y="124"/>
                  </a:lnTo>
                  <a:lnTo>
                    <a:pt x="71" y="122"/>
                  </a:lnTo>
                  <a:lnTo>
                    <a:pt x="71" y="120"/>
                  </a:lnTo>
                  <a:lnTo>
                    <a:pt x="71" y="119"/>
                  </a:lnTo>
                  <a:lnTo>
                    <a:pt x="72" y="118"/>
                  </a:lnTo>
                  <a:lnTo>
                    <a:pt x="71" y="115"/>
                  </a:lnTo>
                  <a:lnTo>
                    <a:pt x="71" y="113"/>
                  </a:lnTo>
                  <a:lnTo>
                    <a:pt x="65" y="113"/>
                  </a:lnTo>
                  <a:lnTo>
                    <a:pt x="65" y="110"/>
                  </a:lnTo>
                  <a:lnTo>
                    <a:pt x="62" y="112"/>
                  </a:lnTo>
                  <a:lnTo>
                    <a:pt x="63" y="109"/>
                  </a:lnTo>
                  <a:lnTo>
                    <a:pt x="63" y="107"/>
                  </a:lnTo>
                  <a:lnTo>
                    <a:pt x="62" y="107"/>
                  </a:lnTo>
                  <a:lnTo>
                    <a:pt x="60" y="107"/>
                  </a:lnTo>
                  <a:lnTo>
                    <a:pt x="59" y="106"/>
                  </a:lnTo>
                  <a:lnTo>
                    <a:pt x="57" y="105"/>
                  </a:lnTo>
                  <a:lnTo>
                    <a:pt x="58" y="101"/>
                  </a:lnTo>
                  <a:lnTo>
                    <a:pt x="58" y="100"/>
                  </a:lnTo>
                  <a:lnTo>
                    <a:pt x="59" y="97"/>
                  </a:lnTo>
                  <a:lnTo>
                    <a:pt x="62" y="97"/>
                  </a:lnTo>
                  <a:lnTo>
                    <a:pt x="63" y="97"/>
                  </a:lnTo>
                  <a:lnTo>
                    <a:pt x="65" y="96"/>
                  </a:lnTo>
                  <a:lnTo>
                    <a:pt x="65" y="95"/>
                  </a:lnTo>
                  <a:lnTo>
                    <a:pt x="65" y="94"/>
                  </a:lnTo>
                  <a:lnTo>
                    <a:pt x="65" y="91"/>
                  </a:lnTo>
                  <a:lnTo>
                    <a:pt x="65" y="89"/>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98" name="Freeform 273">
              <a:extLst>
                <a:ext uri="{FF2B5EF4-FFF2-40B4-BE49-F238E27FC236}">
                  <a16:creationId xmlns:a16="http://schemas.microsoft.com/office/drawing/2014/main" id="{C667E68B-751D-4C07-B40E-B4A385A1A09B}"/>
                </a:ext>
              </a:extLst>
            </p:cNvPr>
            <p:cNvSpPr>
              <a:spLocks/>
            </p:cNvSpPr>
            <p:nvPr/>
          </p:nvSpPr>
          <p:spPr bwMode="auto">
            <a:xfrm>
              <a:off x="3227" y="2086"/>
              <a:ext cx="82" cy="70"/>
            </a:xfrm>
            <a:custGeom>
              <a:avLst/>
              <a:gdLst>
                <a:gd name="T0" fmla="*/ 66 w 82"/>
                <a:gd name="T1" fmla="*/ 68 h 70"/>
                <a:gd name="T2" fmla="*/ 63 w 82"/>
                <a:gd name="T3" fmla="*/ 66 h 70"/>
                <a:gd name="T4" fmla="*/ 66 w 82"/>
                <a:gd name="T5" fmla="*/ 63 h 70"/>
                <a:gd name="T6" fmla="*/ 69 w 82"/>
                <a:gd name="T7" fmla="*/ 62 h 70"/>
                <a:gd name="T8" fmla="*/ 77 w 82"/>
                <a:gd name="T9" fmla="*/ 66 h 70"/>
                <a:gd name="T10" fmla="*/ 80 w 82"/>
                <a:gd name="T11" fmla="*/ 62 h 70"/>
                <a:gd name="T12" fmla="*/ 80 w 82"/>
                <a:gd name="T13" fmla="*/ 60 h 70"/>
                <a:gd name="T14" fmla="*/ 78 w 82"/>
                <a:gd name="T15" fmla="*/ 57 h 70"/>
                <a:gd name="T16" fmla="*/ 77 w 82"/>
                <a:gd name="T17" fmla="*/ 55 h 70"/>
                <a:gd name="T18" fmla="*/ 74 w 82"/>
                <a:gd name="T19" fmla="*/ 52 h 70"/>
                <a:gd name="T20" fmla="*/ 72 w 82"/>
                <a:gd name="T21" fmla="*/ 51 h 70"/>
                <a:gd name="T22" fmla="*/ 69 w 82"/>
                <a:gd name="T23" fmla="*/ 51 h 70"/>
                <a:gd name="T24" fmla="*/ 66 w 82"/>
                <a:gd name="T25" fmla="*/ 54 h 70"/>
                <a:gd name="T26" fmla="*/ 66 w 82"/>
                <a:gd name="T27" fmla="*/ 57 h 70"/>
                <a:gd name="T28" fmla="*/ 65 w 82"/>
                <a:gd name="T29" fmla="*/ 58 h 70"/>
                <a:gd name="T30" fmla="*/ 60 w 82"/>
                <a:gd name="T31" fmla="*/ 59 h 70"/>
                <a:gd name="T32" fmla="*/ 57 w 82"/>
                <a:gd name="T33" fmla="*/ 60 h 70"/>
                <a:gd name="T34" fmla="*/ 52 w 82"/>
                <a:gd name="T35" fmla="*/ 57 h 70"/>
                <a:gd name="T36" fmla="*/ 51 w 82"/>
                <a:gd name="T37" fmla="*/ 56 h 70"/>
                <a:gd name="T38" fmla="*/ 51 w 82"/>
                <a:gd name="T39" fmla="*/ 54 h 70"/>
                <a:gd name="T40" fmla="*/ 49 w 82"/>
                <a:gd name="T41" fmla="*/ 54 h 70"/>
                <a:gd name="T42" fmla="*/ 46 w 82"/>
                <a:gd name="T43" fmla="*/ 56 h 70"/>
                <a:gd name="T44" fmla="*/ 48 w 82"/>
                <a:gd name="T45" fmla="*/ 54 h 70"/>
                <a:gd name="T46" fmla="*/ 49 w 82"/>
                <a:gd name="T47" fmla="*/ 51 h 70"/>
                <a:gd name="T48" fmla="*/ 53 w 82"/>
                <a:gd name="T49" fmla="*/ 52 h 70"/>
                <a:gd name="T50" fmla="*/ 51 w 82"/>
                <a:gd name="T51" fmla="*/ 47 h 70"/>
                <a:gd name="T52" fmla="*/ 49 w 82"/>
                <a:gd name="T53" fmla="*/ 45 h 70"/>
                <a:gd name="T54" fmla="*/ 46 w 82"/>
                <a:gd name="T55" fmla="*/ 47 h 70"/>
                <a:gd name="T56" fmla="*/ 45 w 82"/>
                <a:gd name="T57" fmla="*/ 41 h 70"/>
                <a:gd name="T58" fmla="*/ 45 w 82"/>
                <a:gd name="T59" fmla="*/ 39 h 70"/>
                <a:gd name="T60" fmla="*/ 46 w 82"/>
                <a:gd name="T61" fmla="*/ 36 h 70"/>
                <a:gd name="T62" fmla="*/ 47 w 82"/>
                <a:gd name="T63" fmla="*/ 32 h 70"/>
                <a:gd name="T64" fmla="*/ 47 w 82"/>
                <a:gd name="T65" fmla="*/ 26 h 70"/>
                <a:gd name="T66" fmla="*/ 42 w 82"/>
                <a:gd name="T67" fmla="*/ 27 h 70"/>
                <a:gd name="T68" fmla="*/ 37 w 82"/>
                <a:gd name="T69" fmla="*/ 27 h 70"/>
                <a:gd name="T70" fmla="*/ 35 w 82"/>
                <a:gd name="T71" fmla="*/ 23 h 70"/>
                <a:gd name="T72" fmla="*/ 33 w 82"/>
                <a:gd name="T73" fmla="*/ 21 h 70"/>
                <a:gd name="T74" fmla="*/ 29 w 82"/>
                <a:gd name="T75" fmla="*/ 19 h 70"/>
                <a:gd name="T76" fmla="*/ 26 w 82"/>
                <a:gd name="T77" fmla="*/ 17 h 70"/>
                <a:gd name="T78" fmla="*/ 20 w 82"/>
                <a:gd name="T79" fmla="*/ 17 h 70"/>
                <a:gd name="T80" fmla="*/ 18 w 82"/>
                <a:gd name="T81" fmla="*/ 13 h 70"/>
                <a:gd name="T82" fmla="*/ 14 w 82"/>
                <a:gd name="T83" fmla="*/ 8 h 70"/>
                <a:gd name="T84" fmla="*/ 10 w 82"/>
                <a:gd name="T85" fmla="*/ 7 h 70"/>
                <a:gd name="T86" fmla="*/ 7 w 82"/>
                <a:gd name="T87" fmla="*/ 6 h 70"/>
                <a:gd name="T88" fmla="*/ 2 w 82"/>
                <a:gd name="T89" fmla="*/ 1 h 70"/>
                <a:gd name="T90" fmla="*/ 0 w 82"/>
                <a:gd name="T91" fmla="*/ 0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70"/>
                <a:gd name="T140" fmla="*/ 82 w 82"/>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70">
                  <a:moveTo>
                    <a:pt x="66" y="69"/>
                  </a:moveTo>
                  <a:lnTo>
                    <a:pt x="66" y="68"/>
                  </a:lnTo>
                  <a:lnTo>
                    <a:pt x="66" y="67"/>
                  </a:lnTo>
                  <a:lnTo>
                    <a:pt x="63" y="66"/>
                  </a:lnTo>
                  <a:lnTo>
                    <a:pt x="62" y="63"/>
                  </a:lnTo>
                  <a:lnTo>
                    <a:pt x="66" y="63"/>
                  </a:lnTo>
                  <a:lnTo>
                    <a:pt x="66" y="62"/>
                  </a:lnTo>
                  <a:lnTo>
                    <a:pt x="69" y="62"/>
                  </a:lnTo>
                  <a:lnTo>
                    <a:pt x="75" y="66"/>
                  </a:lnTo>
                  <a:lnTo>
                    <a:pt x="77" y="66"/>
                  </a:lnTo>
                  <a:lnTo>
                    <a:pt x="79" y="63"/>
                  </a:lnTo>
                  <a:lnTo>
                    <a:pt x="80" y="62"/>
                  </a:lnTo>
                  <a:lnTo>
                    <a:pt x="81" y="62"/>
                  </a:lnTo>
                  <a:lnTo>
                    <a:pt x="80" y="60"/>
                  </a:lnTo>
                  <a:lnTo>
                    <a:pt x="79" y="59"/>
                  </a:lnTo>
                  <a:lnTo>
                    <a:pt x="78" y="57"/>
                  </a:lnTo>
                  <a:lnTo>
                    <a:pt x="76" y="57"/>
                  </a:lnTo>
                  <a:lnTo>
                    <a:pt x="77" y="55"/>
                  </a:lnTo>
                  <a:lnTo>
                    <a:pt x="75" y="54"/>
                  </a:lnTo>
                  <a:lnTo>
                    <a:pt x="74" y="52"/>
                  </a:lnTo>
                  <a:lnTo>
                    <a:pt x="73" y="51"/>
                  </a:lnTo>
                  <a:lnTo>
                    <a:pt x="72" y="51"/>
                  </a:lnTo>
                  <a:lnTo>
                    <a:pt x="70" y="51"/>
                  </a:lnTo>
                  <a:lnTo>
                    <a:pt x="69" y="51"/>
                  </a:lnTo>
                  <a:lnTo>
                    <a:pt x="69" y="52"/>
                  </a:lnTo>
                  <a:lnTo>
                    <a:pt x="66" y="54"/>
                  </a:lnTo>
                  <a:lnTo>
                    <a:pt x="66" y="55"/>
                  </a:lnTo>
                  <a:lnTo>
                    <a:pt x="66" y="57"/>
                  </a:lnTo>
                  <a:lnTo>
                    <a:pt x="66" y="58"/>
                  </a:lnTo>
                  <a:lnTo>
                    <a:pt x="65" y="58"/>
                  </a:lnTo>
                  <a:lnTo>
                    <a:pt x="60" y="58"/>
                  </a:lnTo>
                  <a:lnTo>
                    <a:pt x="60" y="59"/>
                  </a:lnTo>
                  <a:lnTo>
                    <a:pt x="57" y="60"/>
                  </a:lnTo>
                  <a:lnTo>
                    <a:pt x="53" y="55"/>
                  </a:lnTo>
                  <a:lnTo>
                    <a:pt x="52" y="57"/>
                  </a:lnTo>
                  <a:lnTo>
                    <a:pt x="51" y="57"/>
                  </a:lnTo>
                  <a:lnTo>
                    <a:pt x="51" y="56"/>
                  </a:lnTo>
                  <a:lnTo>
                    <a:pt x="51" y="55"/>
                  </a:lnTo>
                  <a:lnTo>
                    <a:pt x="51" y="54"/>
                  </a:lnTo>
                  <a:lnTo>
                    <a:pt x="50" y="54"/>
                  </a:lnTo>
                  <a:lnTo>
                    <a:pt x="49" y="54"/>
                  </a:lnTo>
                  <a:lnTo>
                    <a:pt x="48" y="55"/>
                  </a:lnTo>
                  <a:lnTo>
                    <a:pt x="46" y="56"/>
                  </a:lnTo>
                  <a:lnTo>
                    <a:pt x="46" y="57"/>
                  </a:lnTo>
                  <a:lnTo>
                    <a:pt x="48" y="54"/>
                  </a:lnTo>
                  <a:lnTo>
                    <a:pt x="48" y="52"/>
                  </a:lnTo>
                  <a:lnTo>
                    <a:pt x="49" y="51"/>
                  </a:lnTo>
                  <a:lnTo>
                    <a:pt x="51" y="52"/>
                  </a:lnTo>
                  <a:lnTo>
                    <a:pt x="53" y="52"/>
                  </a:lnTo>
                  <a:lnTo>
                    <a:pt x="52" y="50"/>
                  </a:lnTo>
                  <a:lnTo>
                    <a:pt x="51" y="47"/>
                  </a:lnTo>
                  <a:lnTo>
                    <a:pt x="51" y="46"/>
                  </a:lnTo>
                  <a:lnTo>
                    <a:pt x="49" y="45"/>
                  </a:lnTo>
                  <a:lnTo>
                    <a:pt x="48" y="46"/>
                  </a:lnTo>
                  <a:lnTo>
                    <a:pt x="46" y="47"/>
                  </a:lnTo>
                  <a:lnTo>
                    <a:pt x="44" y="44"/>
                  </a:lnTo>
                  <a:lnTo>
                    <a:pt x="45" y="41"/>
                  </a:lnTo>
                  <a:lnTo>
                    <a:pt x="45" y="40"/>
                  </a:lnTo>
                  <a:lnTo>
                    <a:pt x="45" y="39"/>
                  </a:lnTo>
                  <a:lnTo>
                    <a:pt x="46" y="39"/>
                  </a:lnTo>
                  <a:lnTo>
                    <a:pt x="46" y="36"/>
                  </a:lnTo>
                  <a:lnTo>
                    <a:pt x="47" y="36"/>
                  </a:lnTo>
                  <a:lnTo>
                    <a:pt x="47" y="32"/>
                  </a:lnTo>
                  <a:lnTo>
                    <a:pt x="48" y="29"/>
                  </a:lnTo>
                  <a:lnTo>
                    <a:pt x="47" y="26"/>
                  </a:lnTo>
                  <a:lnTo>
                    <a:pt x="45" y="26"/>
                  </a:lnTo>
                  <a:lnTo>
                    <a:pt x="42" y="27"/>
                  </a:lnTo>
                  <a:lnTo>
                    <a:pt x="37" y="28"/>
                  </a:lnTo>
                  <a:lnTo>
                    <a:pt x="37" y="27"/>
                  </a:lnTo>
                  <a:lnTo>
                    <a:pt x="37" y="24"/>
                  </a:lnTo>
                  <a:lnTo>
                    <a:pt x="35" y="23"/>
                  </a:lnTo>
                  <a:lnTo>
                    <a:pt x="34" y="19"/>
                  </a:lnTo>
                  <a:lnTo>
                    <a:pt x="33" y="21"/>
                  </a:lnTo>
                  <a:lnTo>
                    <a:pt x="31" y="17"/>
                  </a:lnTo>
                  <a:lnTo>
                    <a:pt x="29" y="19"/>
                  </a:lnTo>
                  <a:lnTo>
                    <a:pt x="27" y="18"/>
                  </a:lnTo>
                  <a:lnTo>
                    <a:pt x="26" y="17"/>
                  </a:lnTo>
                  <a:lnTo>
                    <a:pt x="23" y="18"/>
                  </a:lnTo>
                  <a:lnTo>
                    <a:pt x="20" y="17"/>
                  </a:lnTo>
                  <a:lnTo>
                    <a:pt x="17" y="15"/>
                  </a:lnTo>
                  <a:lnTo>
                    <a:pt x="18" y="13"/>
                  </a:lnTo>
                  <a:lnTo>
                    <a:pt x="17" y="12"/>
                  </a:lnTo>
                  <a:lnTo>
                    <a:pt x="14" y="8"/>
                  </a:lnTo>
                  <a:lnTo>
                    <a:pt x="12" y="8"/>
                  </a:lnTo>
                  <a:lnTo>
                    <a:pt x="10" y="7"/>
                  </a:lnTo>
                  <a:lnTo>
                    <a:pt x="9" y="6"/>
                  </a:lnTo>
                  <a:lnTo>
                    <a:pt x="7" y="6"/>
                  </a:lnTo>
                  <a:lnTo>
                    <a:pt x="4" y="3"/>
                  </a:lnTo>
                  <a:lnTo>
                    <a:pt x="2" y="1"/>
                  </a:lnTo>
                  <a:lnTo>
                    <a:pt x="0"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599" name="Freeform 274">
              <a:extLst>
                <a:ext uri="{FF2B5EF4-FFF2-40B4-BE49-F238E27FC236}">
                  <a16:creationId xmlns:a16="http://schemas.microsoft.com/office/drawing/2014/main" id="{E49523E0-21F0-42D3-A2DD-8488455F951D}"/>
                </a:ext>
              </a:extLst>
            </p:cNvPr>
            <p:cNvSpPr>
              <a:spLocks/>
            </p:cNvSpPr>
            <p:nvPr/>
          </p:nvSpPr>
          <p:spPr bwMode="auto">
            <a:xfrm>
              <a:off x="3289" y="1472"/>
              <a:ext cx="300" cy="291"/>
            </a:xfrm>
            <a:custGeom>
              <a:avLst/>
              <a:gdLst>
                <a:gd name="T0" fmla="*/ 14 w 300"/>
                <a:gd name="T1" fmla="*/ 5 h 291"/>
                <a:gd name="T2" fmla="*/ 35 w 300"/>
                <a:gd name="T3" fmla="*/ 1 h 291"/>
                <a:gd name="T4" fmla="*/ 40 w 300"/>
                <a:gd name="T5" fmla="*/ 0 h 291"/>
                <a:gd name="T6" fmla="*/ 53 w 300"/>
                <a:gd name="T7" fmla="*/ 5 h 291"/>
                <a:gd name="T8" fmla="*/ 65 w 300"/>
                <a:gd name="T9" fmla="*/ 9 h 291"/>
                <a:gd name="T10" fmla="*/ 82 w 300"/>
                <a:gd name="T11" fmla="*/ 10 h 291"/>
                <a:gd name="T12" fmla="*/ 90 w 300"/>
                <a:gd name="T13" fmla="*/ 17 h 291"/>
                <a:gd name="T14" fmla="*/ 96 w 300"/>
                <a:gd name="T15" fmla="*/ 24 h 291"/>
                <a:gd name="T16" fmla="*/ 102 w 300"/>
                <a:gd name="T17" fmla="*/ 33 h 291"/>
                <a:gd name="T18" fmla="*/ 108 w 300"/>
                <a:gd name="T19" fmla="*/ 48 h 291"/>
                <a:gd name="T20" fmla="*/ 116 w 300"/>
                <a:gd name="T21" fmla="*/ 59 h 291"/>
                <a:gd name="T22" fmla="*/ 125 w 300"/>
                <a:gd name="T23" fmla="*/ 73 h 291"/>
                <a:gd name="T24" fmla="*/ 129 w 300"/>
                <a:gd name="T25" fmla="*/ 86 h 291"/>
                <a:gd name="T26" fmla="*/ 133 w 300"/>
                <a:gd name="T27" fmla="*/ 91 h 291"/>
                <a:gd name="T28" fmla="*/ 139 w 300"/>
                <a:gd name="T29" fmla="*/ 103 h 291"/>
                <a:gd name="T30" fmla="*/ 147 w 300"/>
                <a:gd name="T31" fmla="*/ 106 h 291"/>
                <a:gd name="T32" fmla="*/ 162 w 300"/>
                <a:gd name="T33" fmla="*/ 106 h 291"/>
                <a:gd name="T34" fmla="*/ 172 w 300"/>
                <a:gd name="T35" fmla="*/ 107 h 291"/>
                <a:gd name="T36" fmla="*/ 179 w 300"/>
                <a:gd name="T37" fmla="*/ 108 h 291"/>
                <a:gd name="T38" fmla="*/ 192 w 300"/>
                <a:gd name="T39" fmla="*/ 117 h 291"/>
                <a:gd name="T40" fmla="*/ 205 w 300"/>
                <a:gd name="T41" fmla="*/ 121 h 291"/>
                <a:gd name="T42" fmla="*/ 212 w 300"/>
                <a:gd name="T43" fmla="*/ 133 h 291"/>
                <a:gd name="T44" fmla="*/ 218 w 300"/>
                <a:gd name="T45" fmla="*/ 149 h 291"/>
                <a:gd name="T46" fmla="*/ 232 w 300"/>
                <a:gd name="T47" fmla="*/ 150 h 291"/>
                <a:gd name="T48" fmla="*/ 246 w 300"/>
                <a:gd name="T49" fmla="*/ 145 h 291"/>
                <a:gd name="T50" fmla="*/ 255 w 300"/>
                <a:gd name="T51" fmla="*/ 135 h 291"/>
                <a:gd name="T52" fmla="*/ 270 w 300"/>
                <a:gd name="T53" fmla="*/ 124 h 291"/>
                <a:gd name="T54" fmla="*/ 280 w 300"/>
                <a:gd name="T55" fmla="*/ 117 h 291"/>
                <a:gd name="T56" fmla="*/ 299 w 300"/>
                <a:gd name="T57" fmla="*/ 111 h 291"/>
                <a:gd name="T58" fmla="*/ 291 w 300"/>
                <a:gd name="T59" fmla="*/ 125 h 291"/>
                <a:gd name="T60" fmla="*/ 291 w 300"/>
                <a:gd name="T61" fmla="*/ 143 h 291"/>
                <a:gd name="T62" fmla="*/ 289 w 300"/>
                <a:gd name="T63" fmla="*/ 156 h 291"/>
                <a:gd name="T64" fmla="*/ 288 w 300"/>
                <a:gd name="T65" fmla="*/ 174 h 291"/>
                <a:gd name="T66" fmla="*/ 291 w 300"/>
                <a:gd name="T67" fmla="*/ 183 h 291"/>
                <a:gd name="T68" fmla="*/ 287 w 300"/>
                <a:gd name="T69" fmla="*/ 195 h 291"/>
                <a:gd name="T70" fmla="*/ 282 w 300"/>
                <a:gd name="T71" fmla="*/ 211 h 291"/>
                <a:gd name="T72" fmla="*/ 278 w 300"/>
                <a:gd name="T73" fmla="*/ 223 h 291"/>
                <a:gd name="T74" fmla="*/ 254 w 300"/>
                <a:gd name="T75" fmla="*/ 223 h 291"/>
                <a:gd name="T76" fmla="*/ 240 w 300"/>
                <a:gd name="T77" fmla="*/ 238 h 291"/>
                <a:gd name="T78" fmla="*/ 246 w 300"/>
                <a:gd name="T79" fmla="*/ 250 h 291"/>
                <a:gd name="T80" fmla="*/ 252 w 300"/>
                <a:gd name="T81" fmla="*/ 270 h 291"/>
                <a:gd name="T82" fmla="*/ 249 w 300"/>
                <a:gd name="T83" fmla="*/ 282 h 291"/>
                <a:gd name="T84" fmla="*/ 236 w 300"/>
                <a:gd name="T85" fmla="*/ 280 h 291"/>
                <a:gd name="T86" fmla="*/ 229 w 300"/>
                <a:gd name="T87" fmla="*/ 269 h 291"/>
                <a:gd name="T88" fmla="*/ 224 w 300"/>
                <a:gd name="T89" fmla="*/ 276 h 291"/>
                <a:gd name="T90" fmla="*/ 218 w 300"/>
                <a:gd name="T91" fmla="*/ 273 h 291"/>
                <a:gd name="T92" fmla="*/ 211 w 300"/>
                <a:gd name="T93" fmla="*/ 280 h 291"/>
                <a:gd name="T94" fmla="*/ 208 w 300"/>
                <a:gd name="T95" fmla="*/ 287 h 291"/>
                <a:gd name="T96" fmla="*/ 196 w 300"/>
                <a:gd name="T97" fmla="*/ 282 h 291"/>
                <a:gd name="T98" fmla="*/ 185 w 300"/>
                <a:gd name="T99" fmla="*/ 271 h 291"/>
                <a:gd name="T100" fmla="*/ 185 w 300"/>
                <a:gd name="T101" fmla="*/ 262 h 291"/>
                <a:gd name="T102" fmla="*/ 179 w 300"/>
                <a:gd name="T103" fmla="*/ 266 h 291"/>
                <a:gd name="T104" fmla="*/ 174 w 300"/>
                <a:gd name="T105" fmla="*/ 278 h 291"/>
                <a:gd name="T106" fmla="*/ 169 w 300"/>
                <a:gd name="T107" fmla="*/ 275 h 291"/>
                <a:gd name="T108" fmla="*/ 167 w 300"/>
                <a:gd name="T109" fmla="*/ 265 h 291"/>
                <a:gd name="T110" fmla="*/ 154 w 300"/>
                <a:gd name="T111" fmla="*/ 264 h 2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0"/>
                <a:gd name="T169" fmla="*/ 0 h 291"/>
                <a:gd name="T170" fmla="*/ 300 w 300"/>
                <a:gd name="T171" fmla="*/ 291 h 2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0" h="291">
                  <a:moveTo>
                    <a:pt x="0" y="12"/>
                  </a:moveTo>
                  <a:lnTo>
                    <a:pt x="1" y="9"/>
                  </a:lnTo>
                  <a:lnTo>
                    <a:pt x="5" y="9"/>
                  </a:lnTo>
                  <a:lnTo>
                    <a:pt x="10" y="8"/>
                  </a:lnTo>
                  <a:lnTo>
                    <a:pt x="14" y="5"/>
                  </a:lnTo>
                  <a:lnTo>
                    <a:pt x="17" y="7"/>
                  </a:lnTo>
                  <a:lnTo>
                    <a:pt x="25" y="5"/>
                  </a:lnTo>
                  <a:lnTo>
                    <a:pt x="27" y="3"/>
                  </a:lnTo>
                  <a:lnTo>
                    <a:pt x="32" y="2"/>
                  </a:lnTo>
                  <a:lnTo>
                    <a:pt x="35" y="1"/>
                  </a:lnTo>
                  <a:lnTo>
                    <a:pt x="35" y="2"/>
                  </a:lnTo>
                  <a:lnTo>
                    <a:pt x="37" y="0"/>
                  </a:lnTo>
                  <a:lnTo>
                    <a:pt x="38" y="2"/>
                  </a:lnTo>
                  <a:lnTo>
                    <a:pt x="40" y="0"/>
                  </a:lnTo>
                  <a:lnTo>
                    <a:pt x="43" y="1"/>
                  </a:lnTo>
                  <a:lnTo>
                    <a:pt x="47" y="3"/>
                  </a:lnTo>
                  <a:lnTo>
                    <a:pt x="48" y="4"/>
                  </a:lnTo>
                  <a:lnTo>
                    <a:pt x="49" y="5"/>
                  </a:lnTo>
                  <a:lnTo>
                    <a:pt x="53" y="5"/>
                  </a:lnTo>
                  <a:lnTo>
                    <a:pt x="55" y="6"/>
                  </a:lnTo>
                  <a:lnTo>
                    <a:pt x="55" y="7"/>
                  </a:lnTo>
                  <a:lnTo>
                    <a:pt x="57" y="9"/>
                  </a:lnTo>
                  <a:lnTo>
                    <a:pt x="63" y="8"/>
                  </a:lnTo>
                  <a:lnTo>
                    <a:pt x="65" y="9"/>
                  </a:lnTo>
                  <a:lnTo>
                    <a:pt x="68" y="6"/>
                  </a:lnTo>
                  <a:lnTo>
                    <a:pt x="70" y="5"/>
                  </a:lnTo>
                  <a:lnTo>
                    <a:pt x="76" y="8"/>
                  </a:lnTo>
                  <a:lnTo>
                    <a:pt x="80" y="9"/>
                  </a:lnTo>
                  <a:lnTo>
                    <a:pt x="82" y="10"/>
                  </a:lnTo>
                  <a:lnTo>
                    <a:pt x="82" y="13"/>
                  </a:lnTo>
                  <a:lnTo>
                    <a:pt x="84" y="12"/>
                  </a:lnTo>
                  <a:lnTo>
                    <a:pt x="87" y="14"/>
                  </a:lnTo>
                  <a:lnTo>
                    <a:pt x="91" y="15"/>
                  </a:lnTo>
                  <a:lnTo>
                    <a:pt x="90" y="17"/>
                  </a:lnTo>
                  <a:lnTo>
                    <a:pt x="89" y="18"/>
                  </a:lnTo>
                  <a:lnTo>
                    <a:pt x="89" y="21"/>
                  </a:lnTo>
                  <a:lnTo>
                    <a:pt x="93" y="21"/>
                  </a:lnTo>
                  <a:lnTo>
                    <a:pt x="95" y="24"/>
                  </a:lnTo>
                  <a:lnTo>
                    <a:pt x="96" y="24"/>
                  </a:lnTo>
                  <a:lnTo>
                    <a:pt x="99" y="26"/>
                  </a:lnTo>
                  <a:lnTo>
                    <a:pt x="97" y="27"/>
                  </a:lnTo>
                  <a:lnTo>
                    <a:pt x="99" y="28"/>
                  </a:lnTo>
                  <a:lnTo>
                    <a:pt x="99" y="31"/>
                  </a:lnTo>
                  <a:lnTo>
                    <a:pt x="102" y="33"/>
                  </a:lnTo>
                  <a:lnTo>
                    <a:pt x="103" y="34"/>
                  </a:lnTo>
                  <a:lnTo>
                    <a:pt x="102" y="37"/>
                  </a:lnTo>
                  <a:lnTo>
                    <a:pt x="102" y="40"/>
                  </a:lnTo>
                  <a:lnTo>
                    <a:pt x="108" y="46"/>
                  </a:lnTo>
                  <a:lnTo>
                    <a:pt x="108" y="48"/>
                  </a:lnTo>
                  <a:lnTo>
                    <a:pt x="111" y="51"/>
                  </a:lnTo>
                  <a:lnTo>
                    <a:pt x="111" y="53"/>
                  </a:lnTo>
                  <a:lnTo>
                    <a:pt x="114" y="54"/>
                  </a:lnTo>
                  <a:lnTo>
                    <a:pt x="116" y="56"/>
                  </a:lnTo>
                  <a:lnTo>
                    <a:pt x="116" y="59"/>
                  </a:lnTo>
                  <a:lnTo>
                    <a:pt x="117" y="63"/>
                  </a:lnTo>
                  <a:lnTo>
                    <a:pt x="117" y="65"/>
                  </a:lnTo>
                  <a:lnTo>
                    <a:pt x="119" y="67"/>
                  </a:lnTo>
                  <a:lnTo>
                    <a:pt x="120" y="67"/>
                  </a:lnTo>
                  <a:lnTo>
                    <a:pt x="125" y="73"/>
                  </a:lnTo>
                  <a:lnTo>
                    <a:pt x="126" y="75"/>
                  </a:lnTo>
                  <a:lnTo>
                    <a:pt x="128" y="79"/>
                  </a:lnTo>
                  <a:lnTo>
                    <a:pt x="128" y="81"/>
                  </a:lnTo>
                  <a:lnTo>
                    <a:pt x="129" y="83"/>
                  </a:lnTo>
                  <a:lnTo>
                    <a:pt x="129" y="86"/>
                  </a:lnTo>
                  <a:lnTo>
                    <a:pt x="130" y="87"/>
                  </a:lnTo>
                  <a:lnTo>
                    <a:pt x="131" y="87"/>
                  </a:lnTo>
                  <a:lnTo>
                    <a:pt x="132" y="87"/>
                  </a:lnTo>
                  <a:lnTo>
                    <a:pt x="134" y="90"/>
                  </a:lnTo>
                  <a:lnTo>
                    <a:pt x="133" y="91"/>
                  </a:lnTo>
                  <a:lnTo>
                    <a:pt x="133" y="94"/>
                  </a:lnTo>
                  <a:lnTo>
                    <a:pt x="134" y="98"/>
                  </a:lnTo>
                  <a:lnTo>
                    <a:pt x="135" y="100"/>
                  </a:lnTo>
                  <a:lnTo>
                    <a:pt x="138" y="102"/>
                  </a:lnTo>
                  <a:lnTo>
                    <a:pt x="139" y="103"/>
                  </a:lnTo>
                  <a:lnTo>
                    <a:pt x="141" y="106"/>
                  </a:lnTo>
                  <a:lnTo>
                    <a:pt x="143" y="107"/>
                  </a:lnTo>
                  <a:lnTo>
                    <a:pt x="145" y="106"/>
                  </a:lnTo>
                  <a:lnTo>
                    <a:pt x="146" y="106"/>
                  </a:lnTo>
                  <a:lnTo>
                    <a:pt x="147" y="106"/>
                  </a:lnTo>
                  <a:lnTo>
                    <a:pt x="151" y="106"/>
                  </a:lnTo>
                  <a:lnTo>
                    <a:pt x="154" y="105"/>
                  </a:lnTo>
                  <a:lnTo>
                    <a:pt x="156" y="103"/>
                  </a:lnTo>
                  <a:lnTo>
                    <a:pt x="161" y="103"/>
                  </a:lnTo>
                  <a:lnTo>
                    <a:pt x="162" y="106"/>
                  </a:lnTo>
                  <a:lnTo>
                    <a:pt x="165" y="106"/>
                  </a:lnTo>
                  <a:lnTo>
                    <a:pt x="167" y="107"/>
                  </a:lnTo>
                  <a:lnTo>
                    <a:pt x="169" y="107"/>
                  </a:lnTo>
                  <a:lnTo>
                    <a:pt x="172" y="107"/>
                  </a:lnTo>
                  <a:lnTo>
                    <a:pt x="173" y="107"/>
                  </a:lnTo>
                  <a:lnTo>
                    <a:pt x="174" y="107"/>
                  </a:lnTo>
                  <a:lnTo>
                    <a:pt x="176" y="105"/>
                  </a:lnTo>
                  <a:lnTo>
                    <a:pt x="179" y="106"/>
                  </a:lnTo>
                  <a:lnTo>
                    <a:pt x="179" y="108"/>
                  </a:lnTo>
                  <a:lnTo>
                    <a:pt x="184" y="109"/>
                  </a:lnTo>
                  <a:lnTo>
                    <a:pt x="185" y="110"/>
                  </a:lnTo>
                  <a:lnTo>
                    <a:pt x="187" y="111"/>
                  </a:lnTo>
                  <a:lnTo>
                    <a:pt x="190" y="114"/>
                  </a:lnTo>
                  <a:lnTo>
                    <a:pt x="192" y="117"/>
                  </a:lnTo>
                  <a:lnTo>
                    <a:pt x="196" y="118"/>
                  </a:lnTo>
                  <a:lnTo>
                    <a:pt x="198" y="118"/>
                  </a:lnTo>
                  <a:lnTo>
                    <a:pt x="202" y="118"/>
                  </a:lnTo>
                  <a:lnTo>
                    <a:pt x="205" y="118"/>
                  </a:lnTo>
                  <a:lnTo>
                    <a:pt x="205" y="121"/>
                  </a:lnTo>
                  <a:lnTo>
                    <a:pt x="204" y="124"/>
                  </a:lnTo>
                  <a:lnTo>
                    <a:pt x="206" y="128"/>
                  </a:lnTo>
                  <a:lnTo>
                    <a:pt x="209" y="128"/>
                  </a:lnTo>
                  <a:lnTo>
                    <a:pt x="212" y="132"/>
                  </a:lnTo>
                  <a:lnTo>
                    <a:pt x="212" y="133"/>
                  </a:lnTo>
                  <a:lnTo>
                    <a:pt x="212" y="134"/>
                  </a:lnTo>
                  <a:lnTo>
                    <a:pt x="211" y="141"/>
                  </a:lnTo>
                  <a:lnTo>
                    <a:pt x="215" y="145"/>
                  </a:lnTo>
                  <a:lnTo>
                    <a:pt x="216" y="146"/>
                  </a:lnTo>
                  <a:lnTo>
                    <a:pt x="218" y="149"/>
                  </a:lnTo>
                  <a:lnTo>
                    <a:pt x="219" y="152"/>
                  </a:lnTo>
                  <a:lnTo>
                    <a:pt x="221" y="152"/>
                  </a:lnTo>
                  <a:lnTo>
                    <a:pt x="225" y="150"/>
                  </a:lnTo>
                  <a:lnTo>
                    <a:pt x="230" y="148"/>
                  </a:lnTo>
                  <a:lnTo>
                    <a:pt x="232" y="150"/>
                  </a:lnTo>
                  <a:lnTo>
                    <a:pt x="233" y="150"/>
                  </a:lnTo>
                  <a:lnTo>
                    <a:pt x="234" y="148"/>
                  </a:lnTo>
                  <a:lnTo>
                    <a:pt x="240" y="147"/>
                  </a:lnTo>
                  <a:lnTo>
                    <a:pt x="243" y="146"/>
                  </a:lnTo>
                  <a:lnTo>
                    <a:pt x="246" y="145"/>
                  </a:lnTo>
                  <a:lnTo>
                    <a:pt x="250" y="145"/>
                  </a:lnTo>
                  <a:lnTo>
                    <a:pt x="252" y="143"/>
                  </a:lnTo>
                  <a:lnTo>
                    <a:pt x="254" y="139"/>
                  </a:lnTo>
                  <a:lnTo>
                    <a:pt x="254" y="136"/>
                  </a:lnTo>
                  <a:lnTo>
                    <a:pt x="255" y="135"/>
                  </a:lnTo>
                  <a:lnTo>
                    <a:pt x="260" y="132"/>
                  </a:lnTo>
                  <a:lnTo>
                    <a:pt x="262" y="129"/>
                  </a:lnTo>
                  <a:lnTo>
                    <a:pt x="265" y="128"/>
                  </a:lnTo>
                  <a:lnTo>
                    <a:pt x="269" y="127"/>
                  </a:lnTo>
                  <a:lnTo>
                    <a:pt x="270" y="124"/>
                  </a:lnTo>
                  <a:lnTo>
                    <a:pt x="272" y="123"/>
                  </a:lnTo>
                  <a:lnTo>
                    <a:pt x="275" y="121"/>
                  </a:lnTo>
                  <a:lnTo>
                    <a:pt x="276" y="119"/>
                  </a:lnTo>
                  <a:lnTo>
                    <a:pt x="277" y="119"/>
                  </a:lnTo>
                  <a:lnTo>
                    <a:pt x="280" y="117"/>
                  </a:lnTo>
                  <a:lnTo>
                    <a:pt x="289" y="112"/>
                  </a:lnTo>
                  <a:lnTo>
                    <a:pt x="292" y="113"/>
                  </a:lnTo>
                  <a:lnTo>
                    <a:pt x="295" y="110"/>
                  </a:lnTo>
                  <a:lnTo>
                    <a:pt x="298" y="109"/>
                  </a:lnTo>
                  <a:lnTo>
                    <a:pt x="299" y="111"/>
                  </a:lnTo>
                  <a:lnTo>
                    <a:pt x="294" y="114"/>
                  </a:lnTo>
                  <a:lnTo>
                    <a:pt x="292" y="117"/>
                  </a:lnTo>
                  <a:lnTo>
                    <a:pt x="292" y="119"/>
                  </a:lnTo>
                  <a:lnTo>
                    <a:pt x="291" y="122"/>
                  </a:lnTo>
                  <a:lnTo>
                    <a:pt x="291" y="125"/>
                  </a:lnTo>
                  <a:lnTo>
                    <a:pt x="293" y="128"/>
                  </a:lnTo>
                  <a:lnTo>
                    <a:pt x="298" y="132"/>
                  </a:lnTo>
                  <a:lnTo>
                    <a:pt x="297" y="137"/>
                  </a:lnTo>
                  <a:lnTo>
                    <a:pt x="295" y="142"/>
                  </a:lnTo>
                  <a:lnTo>
                    <a:pt x="291" y="143"/>
                  </a:lnTo>
                  <a:lnTo>
                    <a:pt x="291" y="144"/>
                  </a:lnTo>
                  <a:lnTo>
                    <a:pt x="288" y="149"/>
                  </a:lnTo>
                  <a:lnTo>
                    <a:pt x="291" y="152"/>
                  </a:lnTo>
                  <a:lnTo>
                    <a:pt x="291" y="154"/>
                  </a:lnTo>
                  <a:lnTo>
                    <a:pt x="289" y="156"/>
                  </a:lnTo>
                  <a:lnTo>
                    <a:pt x="289" y="162"/>
                  </a:lnTo>
                  <a:lnTo>
                    <a:pt x="290" y="169"/>
                  </a:lnTo>
                  <a:lnTo>
                    <a:pt x="289" y="171"/>
                  </a:lnTo>
                  <a:lnTo>
                    <a:pt x="289" y="173"/>
                  </a:lnTo>
                  <a:lnTo>
                    <a:pt x="288" y="174"/>
                  </a:lnTo>
                  <a:lnTo>
                    <a:pt x="288" y="175"/>
                  </a:lnTo>
                  <a:lnTo>
                    <a:pt x="290" y="176"/>
                  </a:lnTo>
                  <a:lnTo>
                    <a:pt x="289" y="179"/>
                  </a:lnTo>
                  <a:lnTo>
                    <a:pt x="291" y="180"/>
                  </a:lnTo>
                  <a:lnTo>
                    <a:pt x="291" y="183"/>
                  </a:lnTo>
                  <a:lnTo>
                    <a:pt x="289" y="184"/>
                  </a:lnTo>
                  <a:lnTo>
                    <a:pt x="287" y="187"/>
                  </a:lnTo>
                  <a:lnTo>
                    <a:pt x="288" y="189"/>
                  </a:lnTo>
                  <a:lnTo>
                    <a:pt x="288" y="193"/>
                  </a:lnTo>
                  <a:lnTo>
                    <a:pt x="287" y="195"/>
                  </a:lnTo>
                  <a:lnTo>
                    <a:pt x="286" y="196"/>
                  </a:lnTo>
                  <a:lnTo>
                    <a:pt x="286" y="201"/>
                  </a:lnTo>
                  <a:lnTo>
                    <a:pt x="287" y="203"/>
                  </a:lnTo>
                  <a:lnTo>
                    <a:pt x="284" y="208"/>
                  </a:lnTo>
                  <a:lnTo>
                    <a:pt x="282" y="211"/>
                  </a:lnTo>
                  <a:lnTo>
                    <a:pt x="282" y="215"/>
                  </a:lnTo>
                  <a:lnTo>
                    <a:pt x="283" y="218"/>
                  </a:lnTo>
                  <a:lnTo>
                    <a:pt x="284" y="221"/>
                  </a:lnTo>
                  <a:lnTo>
                    <a:pt x="282" y="223"/>
                  </a:lnTo>
                  <a:lnTo>
                    <a:pt x="278" y="223"/>
                  </a:lnTo>
                  <a:lnTo>
                    <a:pt x="272" y="223"/>
                  </a:lnTo>
                  <a:lnTo>
                    <a:pt x="265" y="223"/>
                  </a:lnTo>
                  <a:lnTo>
                    <a:pt x="258" y="222"/>
                  </a:lnTo>
                  <a:lnTo>
                    <a:pt x="257" y="223"/>
                  </a:lnTo>
                  <a:lnTo>
                    <a:pt x="254" y="223"/>
                  </a:lnTo>
                  <a:lnTo>
                    <a:pt x="252" y="223"/>
                  </a:lnTo>
                  <a:lnTo>
                    <a:pt x="252" y="229"/>
                  </a:lnTo>
                  <a:lnTo>
                    <a:pt x="249" y="234"/>
                  </a:lnTo>
                  <a:lnTo>
                    <a:pt x="244" y="236"/>
                  </a:lnTo>
                  <a:lnTo>
                    <a:pt x="240" y="238"/>
                  </a:lnTo>
                  <a:lnTo>
                    <a:pt x="239" y="238"/>
                  </a:lnTo>
                  <a:lnTo>
                    <a:pt x="239" y="239"/>
                  </a:lnTo>
                  <a:lnTo>
                    <a:pt x="244" y="246"/>
                  </a:lnTo>
                  <a:lnTo>
                    <a:pt x="246" y="250"/>
                  </a:lnTo>
                  <a:lnTo>
                    <a:pt x="249" y="254"/>
                  </a:lnTo>
                  <a:lnTo>
                    <a:pt x="251" y="260"/>
                  </a:lnTo>
                  <a:lnTo>
                    <a:pt x="252" y="265"/>
                  </a:lnTo>
                  <a:lnTo>
                    <a:pt x="252" y="270"/>
                  </a:lnTo>
                  <a:lnTo>
                    <a:pt x="254" y="277"/>
                  </a:lnTo>
                  <a:lnTo>
                    <a:pt x="255" y="281"/>
                  </a:lnTo>
                  <a:lnTo>
                    <a:pt x="252" y="283"/>
                  </a:lnTo>
                  <a:lnTo>
                    <a:pt x="249" y="282"/>
                  </a:lnTo>
                  <a:lnTo>
                    <a:pt x="246" y="284"/>
                  </a:lnTo>
                  <a:lnTo>
                    <a:pt x="244" y="284"/>
                  </a:lnTo>
                  <a:lnTo>
                    <a:pt x="241" y="283"/>
                  </a:lnTo>
                  <a:lnTo>
                    <a:pt x="240" y="281"/>
                  </a:lnTo>
                  <a:lnTo>
                    <a:pt x="236" y="280"/>
                  </a:lnTo>
                  <a:lnTo>
                    <a:pt x="234" y="278"/>
                  </a:lnTo>
                  <a:lnTo>
                    <a:pt x="232" y="276"/>
                  </a:lnTo>
                  <a:lnTo>
                    <a:pt x="231" y="273"/>
                  </a:lnTo>
                  <a:lnTo>
                    <a:pt x="230" y="269"/>
                  </a:lnTo>
                  <a:lnTo>
                    <a:pt x="229" y="269"/>
                  </a:lnTo>
                  <a:lnTo>
                    <a:pt x="227" y="271"/>
                  </a:lnTo>
                  <a:lnTo>
                    <a:pt x="227" y="273"/>
                  </a:lnTo>
                  <a:lnTo>
                    <a:pt x="227" y="274"/>
                  </a:lnTo>
                  <a:lnTo>
                    <a:pt x="226" y="277"/>
                  </a:lnTo>
                  <a:lnTo>
                    <a:pt x="224" y="276"/>
                  </a:lnTo>
                  <a:lnTo>
                    <a:pt x="224" y="275"/>
                  </a:lnTo>
                  <a:lnTo>
                    <a:pt x="223" y="273"/>
                  </a:lnTo>
                  <a:lnTo>
                    <a:pt x="221" y="271"/>
                  </a:lnTo>
                  <a:lnTo>
                    <a:pt x="220" y="272"/>
                  </a:lnTo>
                  <a:lnTo>
                    <a:pt x="218" y="273"/>
                  </a:lnTo>
                  <a:lnTo>
                    <a:pt x="218" y="274"/>
                  </a:lnTo>
                  <a:lnTo>
                    <a:pt x="217" y="277"/>
                  </a:lnTo>
                  <a:lnTo>
                    <a:pt x="213" y="277"/>
                  </a:lnTo>
                  <a:lnTo>
                    <a:pt x="212" y="278"/>
                  </a:lnTo>
                  <a:lnTo>
                    <a:pt x="211" y="280"/>
                  </a:lnTo>
                  <a:lnTo>
                    <a:pt x="207" y="281"/>
                  </a:lnTo>
                  <a:lnTo>
                    <a:pt x="206" y="282"/>
                  </a:lnTo>
                  <a:lnTo>
                    <a:pt x="206" y="283"/>
                  </a:lnTo>
                  <a:lnTo>
                    <a:pt x="208" y="286"/>
                  </a:lnTo>
                  <a:lnTo>
                    <a:pt x="208" y="287"/>
                  </a:lnTo>
                  <a:lnTo>
                    <a:pt x="205" y="290"/>
                  </a:lnTo>
                  <a:lnTo>
                    <a:pt x="203" y="290"/>
                  </a:lnTo>
                  <a:lnTo>
                    <a:pt x="200" y="290"/>
                  </a:lnTo>
                  <a:lnTo>
                    <a:pt x="197" y="283"/>
                  </a:lnTo>
                  <a:lnTo>
                    <a:pt x="196" y="282"/>
                  </a:lnTo>
                  <a:lnTo>
                    <a:pt x="193" y="281"/>
                  </a:lnTo>
                  <a:lnTo>
                    <a:pt x="191" y="278"/>
                  </a:lnTo>
                  <a:lnTo>
                    <a:pt x="188" y="277"/>
                  </a:lnTo>
                  <a:lnTo>
                    <a:pt x="188" y="273"/>
                  </a:lnTo>
                  <a:lnTo>
                    <a:pt x="185" y="271"/>
                  </a:lnTo>
                  <a:lnTo>
                    <a:pt x="185" y="270"/>
                  </a:lnTo>
                  <a:lnTo>
                    <a:pt x="185" y="269"/>
                  </a:lnTo>
                  <a:lnTo>
                    <a:pt x="185" y="266"/>
                  </a:lnTo>
                  <a:lnTo>
                    <a:pt x="185" y="262"/>
                  </a:lnTo>
                  <a:lnTo>
                    <a:pt x="182" y="260"/>
                  </a:lnTo>
                  <a:lnTo>
                    <a:pt x="181" y="260"/>
                  </a:lnTo>
                  <a:lnTo>
                    <a:pt x="179" y="262"/>
                  </a:lnTo>
                  <a:lnTo>
                    <a:pt x="179" y="264"/>
                  </a:lnTo>
                  <a:lnTo>
                    <a:pt x="179" y="266"/>
                  </a:lnTo>
                  <a:lnTo>
                    <a:pt x="179" y="269"/>
                  </a:lnTo>
                  <a:lnTo>
                    <a:pt x="179" y="272"/>
                  </a:lnTo>
                  <a:lnTo>
                    <a:pt x="179" y="276"/>
                  </a:lnTo>
                  <a:lnTo>
                    <a:pt x="176" y="278"/>
                  </a:lnTo>
                  <a:lnTo>
                    <a:pt x="174" y="278"/>
                  </a:lnTo>
                  <a:lnTo>
                    <a:pt x="172" y="278"/>
                  </a:lnTo>
                  <a:lnTo>
                    <a:pt x="172" y="276"/>
                  </a:lnTo>
                  <a:lnTo>
                    <a:pt x="169" y="276"/>
                  </a:lnTo>
                  <a:lnTo>
                    <a:pt x="169" y="275"/>
                  </a:lnTo>
                  <a:lnTo>
                    <a:pt x="167" y="273"/>
                  </a:lnTo>
                  <a:lnTo>
                    <a:pt x="167" y="271"/>
                  </a:lnTo>
                  <a:lnTo>
                    <a:pt x="164" y="267"/>
                  </a:lnTo>
                  <a:lnTo>
                    <a:pt x="164" y="266"/>
                  </a:lnTo>
                  <a:lnTo>
                    <a:pt x="167" y="265"/>
                  </a:lnTo>
                  <a:lnTo>
                    <a:pt x="162" y="262"/>
                  </a:lnTo>
                  <a:lnTo>
                    <a:pt x="160" y="262"/>
                  </a:lnTo>
                  <a:lnTo>
                    <a:pt x="157" y="264"/>
                  </a:lnTo>
                  <a:lnTo>
                    <a:pt x="155" y="265"/>
                  </a:lnTo>
                  <a:lnTo>
                    <a:pt x="154" y="264"/>
                  </a:lnTo>
                  <a:lnTo>
                    <a:pt x="153" y="260"/>
                  </a:lnTo>
                  <a:lnTo>
                    <a:pt x="152" y="257"/>
                  </a:lnTo>
                  <a:lnTo>
                    <a:pt x="152" y="256"/>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600" name="Freeform 275">
              <a:extLst>
                <a:ext uri="{FF2B5EF4-FFF2-40B4-BE49-F238E27FC236}">
                  <a16:creationId xmlns:a16="http://schemas.microsoft.com/office/drawing/2014/main" id="{47FCFB8B-4D87-4FC4-913B-E47FC4B0ED14}"/>
                </a:ext>
              </a:extLst>
            </p:cNvPr>
            <p:cNvSpPr>
              <a:spLocks/>
            </p:cNvSpPr>
            <p:nvPr/>
          </p:nvSpPr>
          <p:spPr bwMode="auto">
            <a:xfrm>
              <a:off x="3285" y="1483"/>
              <a:ext cx="157" cy="247"/>
            </a:xfrm>
            <a:custGeom>
              <a:avLst/>
              <a:gdLst>
                <a:gd name="T0" fmla="*/ 153 w 157"/>
                <a:gd name="T1" fmla="*/ 239 h 247"/>
                <a:gd name="T2" fmla="*/ 143 w 157"/>
                <a:gd name="T3" fmla="*/ 235 h 247"/>
                <a:gd name="T4" fmla="*/ 134 w 157"/>
                <a:gd name="T5" fmla="*/ 241 h 247"/>
                <a:gd name="T6" fmla="*/ 123 w 157"/>
                <a:gd name="T7" fmla="*/ 237 h 247"/>
                <a:gd name="T8" fmla="*/ 117 w 157"/>
                <a:gd name="T9" fmla="*/ 235 h 247"/>
                <a:gd name="T10" fmla="*/ 105 w 157"/>
                <a:gd name="T11" fmla="*/ 237 h 247"/>
                <a:gd name="T12" fmla="*/ 99 w 157"/>
                <a:gd name="T13" fmla="*/ 238 h 247"/>
                <a:gd name="T14" fmla="*/ 94 w 157"/>
                <a:gd name="T15" fmla="*/ 234 h 247"/>
                <a:gd name="T16" fmla="*/ 86 w 157"/>
                <a:gd name="T17" fmla="*/ 229 h 247"/>
                <a:gd name="T18" fmla="*/ 84 w 157"/>
                <a:gd name="T19" fmla="*/ 224 h 247"/>
                <a:gd name="T20" fmla="*/ 83 w 157"/>
                <a:gd name="T21" fmla="*/ 217 h 247"/>
                <a:gd name="T22" fmla="*/ 75 w 157"/>
                <a:gd name="T23" fmla="*/ 214 h 247"/>
                <a:gd name="T24" fmla="*/ 61 w 157"/>
                <a:gd name="T25" fmla="*/ 212 h 247"/>
                <a:gd name="T26" fmla="*/ 64 w 157"/>
                <a:gd name="T27" fmla="*/ 203 h 247"/>
                <a:gd name="T28" fmla="*/ 72 w 157"/>
                <a:gd name="T29" fmla="*/ 199 h 247"/>
                <a:gd name="T30" fmla="*/ 69 w 157"/>
                <a:gd name="T31" fmla="*/ 193 h 247"/>
                <a:gd name="T32" fmla="*/ 64 w 157"/>
                <a:gd name="T33" fmla="*/ 191 h 247"/>
                <a:gd name="T34" fmla="*/ 63 w 157"/>
                <a:gd name="T35" fmla="*/ 197 h 247"/>
                <a:gd name="T36" fmla="*/ 58 w 157"/>
                <a:gd name="T37" fmla="*/ 199 h 247"/>
                <a:gd name="T38" fmla="*/ 49 w 157"/>
                <a:gd name="T39" fmla="*/ 191 h 247"/>
                <a:gd name="T40" fmla="*/ 47 w 157"/>
                <a:gd name="T41" fmla="*/ 179 h 247"/>
                <a:gd name="T42" fmla="*/ 56 w 157"/>
                <a:gd name="T43" fmla="*/ 169 h 247"/>
                <a:gd name="T44" fmla="*/ 60 w 157"/>
                <a:gd name="T45" fmla="*/ 161 h 247"/>
                <a:gd name="T46" fmla="*/ 68 w 157"/>
                <a:gd name="T47" fmla="*/ 154 h 247"/>
                <a:gd name="T48" fmla="*/ 77 w 157"/>
                <a:gd name="T49" fmla="*/ 142 h 247"/>
                <a:gd name="T50" fmla="*/ 81 w 157"/>
                <a:gd name="T51" fmla="*/ 150 h 247"/>
                <a:gd name="T52" fmla="*/ 85 w 157"/>
                <a:gd name="T53" fmla="*/ 150 h 247"/>
                <a:gd name="T54" fmla="*/ 83 w 157"/>
                <a:gd name="T55" fmla="*/ 139 h 247"/>
                <a:gd name="T56" fmla="*/ 87 w 157"/>
                <a:gd name="T57" fmla="*/ 119 h 247"/>
                <a:gd name="T58" fmla="*/ 94 w 157"/>
                <a:gd name="T59" fmla="*/ 117 h 247"/>
                <a:gd name="T60" fmla="*/ 93 w 157"/>
                <a:gd name="T61" fmla="*/ 107 h 247"/>
                <a:gd name="T62" fmla="*/ 92 w 157"/>
                <a:gd name="T63" fmla="*/ 100 h 247"/>
                <a:gd name="T64" fmla="*/ 91 w 157"/>
                <a:gd name="T65" fmla="*/ 93 h 247"/>
                <a:gd name="T66" fmla="*/ 94 w 157"/>
                <a:gd name="T67" fmla="*/ 81 h 247"/>
                <a:gd name="T68" fmla="*/ 98 w 157"/>
                <a:gd name="T69" fmla="*/ 64 h 247"/>
                <a:gd name="T70" fmla="*/ 99 w 157"/>
                <a:gd name="T71" fmla="*/ 55 h 247"/>
                <a:gd name="T72" fmla="*/ 79 w 157"/>
                <a:gd name="T73" fmla="*/ 42 h 247"/>
                <a:gd name="T74" fmla="*/ 77 w 157"/>
                <a:gd name="T75" fmla="*/ 48 h 247"/>
                <a:gd name="T76" fmla="*/ 70 w 157"/>
                <a:gd name="T77" fmla="*/ 52 h 247"/>
                <a:gd name="T78" fmla="*/ 59 w 157"/>
                <a:gd name="T79" fmla="*/ 56 h 247"/>
                <a:gd name="T80" fmla="*/ 51 w 157"/>
                <a:gd name="T81" fmla="*/ 59 h 247"/>
                <a:gd name="T82" fmla="*/ 38 w 157"/>
                <a:gd name="T83" fmla="*/ 54 h 247"/>
                <a:gd name="T84" fmla="*/ 33 w 157"/>
                <a:gd name="T85" fmla="*/ 43 h 247"/>
                <a:gd name="T86" fmla="*/ 32 w 157"/>
                <a:gd name="T87" fmla="*/ 30 h 247"/>
                <a:gd name="T88" fmla="*/ 24 w 157"/>
                <a:gd name="T89" fmla="*/ 26 h 247"/>
                <a:gd name="T90" fmla="*/ 17 w 157"/>
                <a:gd name="T91" fmla="*/ 27 h 247"/>
                <a:gd name="T92" fmla="*/ 12 w 157"/>
                <a:gd name="T93" fmla="*/ 30 h 247"/>
                <a:gd name="T94" fmla="*/ 5 w 157"/>
                <a:gd name="T95" fmla="*/ 27 h 247"/>
                <a:gd name="T96" fmla="*/ 0 w 157"/>
                <a:gd name="T97" fmla="*/ 22 h 247"/>
                <a:gd name="T98" fmla="*/ 6 w 157"/>
                <a:gd name="T99" fmla="*/ 13 h 247"/>
                <a:gd name="T100" fmla="*/ 4 w 157"/>
                <a:gd name="T101" fmla="*/ 3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
                <a:gd name="T154" fmla="*/ 0 h 247"/>
                <a:gd name="T155" fmla="*/ 157 w 157"/>
                <a:gd name="T156" fmla="*/ 247 h 2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 h="247">
                  <a:moveTo>
                    <a:pt x="155" y="246"/>
                  </a:moveTo>
                  <a:lnTo>
                    <a:pt x="155" y="245"/>
                  </a:lnTo>
                  <a:lnTo>
                    <a:pt x="156" y="243"/>
                  </a:lnTo>
                  <a:lnTo>
                    <a:pt x="153" y="239"/>
                  </a:lnTo>
                  <a:lnTo>
                    <a:pt x="152" y="238"/>
                  </a:lnTo>
                  <a:lnTo>
                    <a:pt x="149" y="238"/>
                  </a:lnTo>
                  <a:lnTo>
                    <a:pt x="147" y="237"/>
                  </a:lnTo>
                  <a:lnTo>
                    <a:pt x="143" y="235"/>
                  </a:lnTo>
                  <a:lnTo>
                    <a:pt x="141" y="235"/>
                  </a:lnTo>
                  <a:lnTo>
                    <a:pt x="137" y="240"/>
                  </a:lnTo>
                  <a:lnTo>
                    <a:pt x="135" y="241"/>
                  </a:lnTo>
                  <a:lnTo>
                    <a:pt x="134" y="241"/>
                  </a:lnTo>
                  <a:lnTo>
                    <a:pt x="129" y="240"/>
                  </a:lnTo>
                  <a:lnTo>
                    <a:pt x="128" y="240"/>
                  </a:lnTo>
                  <a:lnTo>
                    <a:pt x="125" y="238"/>
                  </a:lnTo>
                  <a:lnTo>
                    <a:pt x="123" y="237"/>
                  </a:lnTo>
                  <a:lnTo>
                    <a:pt x="123" y="234"/>
                  </a:lnTo>
                  <a:lnTo>
                    <a:pt x="122" y="231"/>
                  </a:lnTo>
                  <a:lnTo>
                    <a:pt x="117" y="233"/>
                  </a:lnTo>
                  <a:lnTo>
                    <a:pt x="117" y="235"/>
                  </a:lnTo>
                  <a:lnTo>
                    <a:pt x="109" y="237"/>
                  </a:lnTo>
                  <a:lnTo>
                    <a:pt x="108" y="235"/>
                  </a:lnTo>
                  <a:lnTo>
                    <a:pt x="105" y="234"/>
                  </a:lnTo>
                  <a:lnTo>
                    <a:pt x="105" y="237"/>
                  </a:lnTo>
                  <a:lnTo>
                    <a:pt x="104" y="237"/>
                  </a:lnTo>
                  <a:lnTo>
                    <a:pt x="102" y="237"/>
                  </a:lnTo>
                  <a:lnTo>
                    <a:pt x="100" y="238"/>
                  </a:lnTo>
                  <a:lnTo>
                    <a:pt x="99" y="238"/>
                  </a:lnTo>
                  <a:lnTo>
                    <a:pt x="98" y="238"/>
                  </a:lnTo>
                  <a:lnTo>
                    <a:pt x="96" y="237"/>
                  </a:lnTo>
                  <a:lnTo>
                    <a:pt x="95" y="237"/>
                  </a:lnTo>
                  <a:lnTo>
                    <a:pt x="94" y="234"/>
                  </a:lnTo>
                  <a:lnTo>
                    <a:pt x="90" y="232"/>
                  </a:lnTo>
                  <a:lnTo>
                    <a:pt x="89" y="233"/>
                  </a:lnTo>
                  <a:lnTo>
                    <a:pt x="88" y="232"/>
                  </a:lnTo>
                  <a:lnTo>
                    <a:pt x="86" y="229"/>
                  </a:lnTo>
                  <a:lnTo>
                    <a:pt x="85" y="228"/>
                  </a:lnTo>
                  <a:lnTo>
                    <a:pt x="85" y="225"/>
                  </a:lnTo>
                  <a:lnTo>
                    <a:pt x="84" y="224"/>
                  </a:lnTo>
                  <a:lnTo>
                    <a:pt x="83" y="222"/>
                  </a:lnTo>
                  <a:lnTo>
                    <a:pt x="84" y="222"/>
                  </a:lnTo>
                  <a:lnTo>
                    <a:pt x="84" y="219"/>
                  </a:lnTo>
                  <a:lnTo>
                    <a:pt x="83" y="217"/>
                  </a:lnTo>
                  <a:lnTo>
                    <a:pt x="83" y="214"/>
                  </a:lnTo>
                  <a:lnTo>
                    <a:pt x="79" y="212"/>
                  </a:lnTo>
                  <a:lnTo>
                    <a:pt x="78" y="213"/>
                  </a:lnTo>
                  <a:lnTo>
                    <a:pt x="75" y="214"/>
                  </a:lnTo>
                  <a:lnTo>
                    <a:pt x="71" y="216"/>
                  </a:lnTo>
                  <a:lnTo>
                    <a:pt x="64" y="216"/>
                  </a:lnTo>
                  <a:lnTo>
                    <a:pt x="63" y="214"/>
                  </a:lnTo>
                  <a:lnTo>
                    <a:pt x="61" y="212"/>
                  </a:lnTo>
                  <a:lnTo>
                    <a:pt x="60" y="208"/>
                  </a:lnTo>
                  <a:lnTo>
                    <a:pt x="60" y="205"/>
                  </a:lnTo>
                  <a:lnTo>
                    <a:pt x="61" y="205"/>
                  </a:lnTo>
                  <a:lnTo>
                    <a:pt x="64" y="203"/>
                  </a:lnTo>
                  <a:lnTo>
                    <a:pt x="64" y="201"/>
                  </a:lnTo>
                  <a:lnTo>
                    <a:pt x="70" y="201"/>
                  </a:lnTo>
                  <a:lnTo>
                    <a:pt x="72" y="201"/>
                  </a:lnTo>
                  <a:lnTo>
                    <a:pt x="72" y="199"/>
                  </a:lnTo>
                  <a:lnTo>
                    <a:pt x="72" y="197"/>
                  </a:lnTo>
                  <a:lnTo>
                    <a:pt x="72" y="196"/>
                  </a:lnTo>
                  <a:lnTo>
                    <a:pt x="69" y="195"/>
                  </a:lnTo>
                  <a:lnTo>
                    <a:pt x="69" y="193"/>
                  </a:lnTo>
                  <a:lnTo>
                    <a:pt x="68" y="192"/>
                  </a:lnTo>
                  <a:lnTo>
                    <a:pt x="68" y="191"/>
                  </a:lnTo>
                  <a:lnTo>
                    <a:pt x="64" y="191"/>
                  </a:lnTo>
                  <a:lnTo>
                    <a:pt x="66" y="193"/>
                  </a:lnTo>
                  <a:lnTo>
                    <a:pt x="66" y="195"/>
                  </a:lnTo>
                  <a:lnTo>
                    <a:pt x="64" y="196"/>
                  </a:lnTo>
                  <a:lnTo>
                    <a:pt x="63" y="197"/>
                  </a:lnTo>
                  <a:lnTo>
                    <a:pt x="63" y="199"/>
                  </a:lnTo>
                  <a:lnTo>
                    <a:pt x="61" y="200"/>
                  </a:lnTo>
                  <a:lnTo>
                    <a:pt x="58" y="200"/>
                  </a:lnTo>
                  <a:lnTo>
                    <a:pt x="58" y="199"/>
                  </a:lnTo>
                  <a:lnTo>
                    <a:pt x="56" y="195"/>
                  </a:lnTo>
                  <a:lnTo>
                    <a:pt x="54" y="193"/>
                  </a:lnTo>
                  <a:lnTo>
                    <a:pt x="52" y="191"/>
                  </a:lnTo>
                  <a:lnTo>
                    <a:pt x="49" y="191"/>
                  </a:lnTo>
                  <a:lnTo>
                    <a:pt x="47" y="188"/>
                  </a:lnTo>
                  <a:lnTo>
                    <a:pt x="44" y="184"/>
                  </a:lnTo>
                  <a:lnTo>
                    <a:pt x="44" y="181"/>
                  </a:lnTo>
                  <a:lnTo>
                    <a:pt x="47" y="179"/>
                  </a:lnTo>
                  <a:lnTo>
                    <a:pt x="48" y="175"/>
                  </a:lnTo>
                  <a:lnTo>
                    <a:pt x="52" y="173"/>
                  </a:lnTo>
                  <a:lnTo>
                    <a:pt x="52" y="172"/>
                  </a:lnTo>
                  <a:lnTo>
                    <a:pt x="56" y="169"/>
                  </a:lnTo>
                  <a:lnTo>
                    <a:pt x="59" y="167"/>
                  </a:lnTo>
                  <a:lnTo>
                    <a:pt x="59" y="164"/>
                  </a:lnTo>
                  <a:lnTo>
                    <a:pt x="60" y="163"/>
                  </a:lnTo>
                  <a:lnTo>
                    <a:pt x="60" y="161"/>
                  </a:lnTo>
                  <a:lnTo>
                    <a:pt x="61" y="160"/>
                  </a:lnTo>
                  <a:lnTo>
                    <a:pt x="64" y="160"/>
                  </a:lnTo>
                  <a:lnTo>
                    <a:pt x="67" y="158"/>
                  </a:lnTo>
                  <a:lnTo>
                    <a:pt x="68" y="154"/>
                  </a:lnTo>
                  <a:lnTo>
                    <a:pt x="72" y="149"/>
                  </a:lnTo>
                  <a:lnTo>
                    <a:pt x="75" y="143"/>
                  </a:lnTo>
                  <a:lnTo>
                    <a:pt x="77" y="141"/>
                  </a:lnTo>
                  <a:lnTo>
                    <a:pt x="77" y="142"/>
                  </a:lnTo>
                  <a:lnTo>
                    <a:pt x="78" y="143"/>
                  </a:lnTo>
                  <a:lnTo>
                    <a:pt x="79" y="144"/>
                  </a:lnTo>
                  <a:lnTo>
                    <a:pt x="80" y="146"/>
                  </a:lnTo>
                  <a:lnTo>
                    <a:pt x="81" y="150"/>
                  </a:lnTo>
                  <a:lnTo>
                    <a:pt x="83" y="152"/>
                  </a:lnTo>
                  <a:lnTo>
                    <a:pt x="84" y="152"/>
                  </a:lnTo>
                  <a:lnTo>
                    <a:pt x="85" y="151"/>
                  </a:lnTo>
                  <a:lnTo>
                    <a:pt x="85" y="150"/>
                  </a:lnTo>
                  <a:lnTo>
                    <a:pt x="85" y="149"/>
                  </a:lnTo>
                  <a:lnTo>
                    <a:pt x="84" y="146"/>
                  </a:lnTo>
                  <a:lnTo>
                    <a:pt x="84" y="143"/>
                  </a:lnTo>
                  <a:lnTo>
                    <a:pt x="83" y="139"/>
                  </a:lnTo>
                  <a:lnTo>
                    <a:pt x="84" y="134"/>
                  </a:lnTo>
                  <a:lnTo>
                    <a:pt x="85" y="127"/>
                  </a:lnTo>
                  <a:lnTo>
                    <a:pt x="86" y="122"/>
                  </a:lnTo>
                  <a:lnTo>
                    <a:pt x="87" y="119"/>
                  </a:lnTo>
                  <a:lnTo>
                    <a:pt x="88" y="119"/>
                  </a:lnTo>
                  <a:lnTo>
                    <a:pt x="91" y="119"/>
                  </a:lnTo>
                  <a:lnTo>
                    <a:pt x="93" y="118"/>
                  </a:lnTo>
                  <a:lnTo>
                    <a:pt x="94" y="117"/>
                  </a:lnTo>
                  <a:lnTo>
                    <a:pt x="95" y="115"/>
                  </a:lnTo>
                  <a:lnTo>
                    <a:pt x="95" y="111"/>
                  </a:lnTo>
                  <a:lnTo>
                    <a:pt x="94" y="109"/>
                  </a:lnTo>
                  <a:lnTo>
                    <a:pt x="93" y="107"/>
                  </a:lnTo>
                  <a:lnTo>
                    <a:pt x="91" y="103"/>
                  </a:lnTo>
                  <a:lnTo>
                    <a:pt x="90" y="103"/>
                  </a:lnTo>
                  <a:lnTo>
                    <a:pt x="91" y="101"/>
                  </a:lnTo>
                  <a:lnTo>
                    <a:pt x="92" y="100"/>
                  </a:lnTo>
                  <a:lnTo>
                    <a:pt x="92" y="98"/>
                  </a:lnTo>
                  <a:lnTo>
                    <a:pt x="91" y="97"/>
                  </a:lnTo>
                  <a:lnTo>
                    <a:pt x="91" y="96"/>
                  </a:lnTo>
                  <a:lnTo>
                    <a:pt x="91" y="93"/>
                  </a:lnTo>
                  <a:lnTo>
                    <a:pt x="91" y="90"/>
                  </a:lnTo>
                  <a:lnTo>
                    <a:pt x="91" y="87"/>
                  </a:lnTo>
                  <a:lnTo>
                    <a:pt x="93" y="85"/>
                  </a:lnTo>
                  <a:lnTo>
                    <a:pt x="94" y="81"/>
                  </a:lnTo>
                  <a:lnTo>
                    <a:pt x="95" y="77"/>
                  </a:lnTo>
                  <a:lnTo>
                    <a:pt x="99" y="72"/>
                  </a:lnTo>
                  <a:lnTo>
                    <a:pt x="97" y="67"/>
                  </a:lnTo>
                  <a:lnTo>
                    <a:pt x="98" y="64"/>
                  </a:lnTo>
                  <a:lnTo>
                    <a:pt x="101" y="61"/>
                  </a:lnTo>
                  <a:lnTo>
                    <a:pt x="102" y="59"/>
                  </a:lnTo>
                  <a:lnTo>
                    <a:pt x="101" y="56"/>
                  </a:lnTo>
                  <a:lnTo>
                    <a:pt x="99" y="55"/>
                  </a:lnTo>
                  <a:lnTo>
                    <a:pt x="95" y="51"/>
                  </a:lnTo>
                  <a:lnTo>
                    <a:pt x="90" y="46"/>
                  </a:lnTo>
                  <a:lnTo>
                    <a:pt x="84" y="42"/>
                  </a:lnTo>
                  <a:lnTo>
                    <a:pt x="79" y="42"/>
                  </a:lnTo>
                  <a:lnTo>
                    <a:pt x="80" y="43"/>
                  </a:lnTo>
                  <a:lnTo>
                    <a:pt x="79" y="45"/>
                  </a:lnTo>
                  <a:lnTo>
                    <a:pt x="77" y="46"/>
                  </a:lnTo>
                  <a:lnTo>
                    <a:pt x="77" y="48"/>
                  </a:lnTo>
                  <a:lnTo>
                    <a:pt x="76" y="50"/>
                  </a:lnTo>
                  <a:lnTo>
                    <a:pt x="74" y="52"/>
                  </a:lnTo>
                  <a:lnTo>
                    <a:pt x="72" y="53"/>
                  </a:lnTo>
                  <a:lnTo>
                    <a:pt x="70" y="52"/>
                  </a:lnTo>
                  <a:lnTo>
                    <a:pt x="68" y="55"/>
                  </a:lnTo>
                  <a:lnTo>
                    <a:pt x="66" y="55"/>
                  </a:lnTo>
                  <a:lnTo>
                    <a:pt x="63" y="55"/>
                  </a:lnTo>
                  <a:lnTo>
                    <a:pt x="59" y="56"/>
                  </a:lnTo>
                  <a:lnTo>
                    <a:pt x="57" y="55"/>
                  </a:lnTo>
                  <a:lnTo>
                    <a:pt x="56" y="57"/>
                  </a:lnTo>
                  <a:lnTo>
                    <a:pt x="52" y="59"/>
                  </a:lnTo>
                  <a:lnTo>
                    <a:pt x="51" y="59"/>
                  </a:lnTo>
                  <a:lnTo>
                    <a:pt x="47" y="60"/>
                  </a:lnTo>
                  <a:lnTo>
                    <a:pt x="44" y="59"/>
                  </a:lnTo>
                  <a:lnTo>
                    <a:pt x="40" y="57"/>
                  </a:lnTo>
                  <a:lnTo>
                    <a:pt x="38" y="54"/>
                  </a:lnTo>
                  <a:lnTo>
                    <a:pt x="37" y="54"/>
                  </a:lnTo>
                  <a:lnTo>
                    <a:pt x="37" y="49"/>
                  </a:lnTo>
                  <a:lnTo>
                    <a:pt x="35" y="46"/>
                  </a:lnTo>
                  <a:lnTo>
                    <a:pt x="33" y="43"/>
                  </a:lnTo>
                  <a:lnTo>
                    <a:pt x="32" y="38"/>
                  </a:lnTo>
                  <a:lnTo>
                    <a:pt x="29" y="34"/>
                  </a:lnTo>
                  <a:lnTo>
                    <a:pt x="31" y="32"/>
                  </a:lnTo>
                  <a:lnTo>
                    <a:pt x="32" y="30"/>
                  </a:lnTo>
                  <a:lnTo>
                    <a:pt x="26" y="30"/>
                  </a:lnTo>
                  <a:lnTo>
                    <a:pt x="24" y="28"/>
                  </a:lnTo>
                  <a:lnTo>
                    <a:pt x="24" y="26"/>
                  </a:lnTo>
                  <a:lnTo>
                    <a:pt x="21" y="24"/>
                  </a:lnTo>
                  <a:lnTo>
                    <a:pt x="19" y="24"/>
                  </a:lnTo>
                  <a:lnTo>
                    <a:pt x="18" y="25"/>
                  </a:lnTo>
                  <a:lnTo>
                    <a:pt x="17" y="27"/>
                  </a:lnTo>
                  <a:lnTo>
                    <a:pt x="15" y="30"/>
                  </a:lnTo>
                  <a:lnTo>
                    <a:pt x="15" y="32"/>
                  </a:lnTo>
                  <a:lnTo>
                    <a:pt x="13" y="32"/>
                  </a:lnTo>
                  <a:lnTo>
                    <a:pt x="12" y="30"/>
                  </a:lnTo>
                  <a:lnTo>
                    <a:pt x="11" y="30"/>
                  </a:lnTo>
                  <a:lnTo>
                    <a:pt x="10" y="29"/>
                  </a:lnTo>
                  <a:lnTo>
                    <a:pt x="8" y="28"/>
                  </a:lnTo>
                  <a:lnTo>
                    <a:pt x="5" y="27"/>
                  </a:lnTo>
                  <a:lnTo>
                    <a:pt x="4" y="26"/>
                  </a:lnTo>
                  <a:lnTo>
                    <a:pt x="1" y="25"/>
                  </a:lnTo>
                  <a:lnTo>
                    <a:pt x="0" y="24"/>
                  </a:lnTo>
                  <a:lnTo>
                    <a:pt x="0" y="22"/>
                  </a:lnTo>
                  <a:lnTo>
                    <a:pt x="1" y="20"/>
                  </a:lnTo>
                  <a:lnTo>
                    <a:pt x="3" y="18"/>
                  </a:lnTo>
                  <a:lnTo>
                    <a:pt x="6" y="15"/>
                  </a:lnTo>
                  <a:lnTo>
                    <a:pt x="6" y="13"/>
                  </a:lnTo>
                  <a:lnTo>
                    <a:pt x="8" y="10"/>
                  </a:lnTo>
                  <a:lnTo>
                    <a:pt x="10" y="8"/>
                  </a:lnTo>
                  <a:lnTo>
                    <a:pt x="7" y="6"/>
                  </a:lnTo>
                  <a:lnTo>
                    <a:pt x="4" y="3"/>
                  </a:lnTo>
                  <a:lnTo>
                    <a:pt x="2" y="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601" name="Freeform 276">
              <a:extLst>
                <a:ext uri="{FF2B5EF4-FFF2-40B4-BE49-F238E27FC236}">
                  <a16:creationId xmlns:a16="http://schemas.microsoft.com/office/drawing/2014/main" id="{748B1093-16F5-4FB3-BC77-A45AC0778061}"/>
                </a:ext>
              </a:extLst>
            </p:cNvPr>
            <p:cNvSpPr>
              <a:spLocks/>
            </p:cNvSpPr>
            <p:nvPr/>
          </p:nvSpPr>
          <p:spPr bwMode="auto">
            <a:xfrm>
              <a:off x="3271" y="1784"/>
              <a:ext cx="163" cy="161"/>
            </a:xfrm>
            <a:custGeom>
              <a:avLst/>
              <a:gdLst>
                <a:gd name="T0" fmla="*/ 3 w 163"/>
                <a:gd name="T1" fmla="*/ 94 h 161"/>
                <a:gd name="T2" fmla="*/ 7 w 163"/>
                <a:gd name="T3" fmla="*/ 84 h 161"/>
                <a:gd name="T4" fmla="*/ 10 w 163"/>
                <a:gd name="T5" fmla="*/ 74 h 161"/>
                <a:gd name="T6" fmla="*/ 6 w 163"/>
                <a:gd name="T7" fmla="*/ 54 h 161"/>
                <a:gd name="T8" fmla="*/ 12 w 163"/>
                <a:gd name="T9" fmla="*/ 49 h 161"/>
                <a:gd name="T10" fmla="*/ 20 w 163"/>
                <a:gd name="T11" fmla="*/ 56 h 161"/>
                <a:gd name="T12" fmla="*/ 28 w 163"/>
                <a:gd name="T13" fmla="*/ 68 h 161"/>
                <a:gd name="T14" fmla="*/ 35 w 163"/>
                <a:gd name="T15" fmla="*/ 56 h 161"/>
                <a:gd name="T16" fmla="*/ 46 w 163"/>
                <a:gd name="T17" fmla="*/ 47 h 161"/>
                <a:gd name="T18" fmla="*/ 62 w 163"/>
                <a:gd name="T19" fmla="*/ 40 h 161"/>
                <a:gd name="T20" fmla="*/ 70 w 163"/>
                <a:gd name="T21" fmla="*/ 30 h 161"/>
                <a:gd name="T22" fmla="*/ 78 w 163"/>
                <a:gd name="T23" fmla="*/ 28 h 161"/>
                <a:gd name="T24" fmla="*/ 81 w 163"/>
                <a:gd name="T25" fmla="*/ 26 h 161"/>
                <a:gd name="T26" fmla="*/ 91 w 163"/>
                <a:gd name="T27" fmla="*/ 25 h 161"/>
                <a:gd name="T28" fmla="*/ 95 w 163"/>
                <a:gd name="T29" fmla="*/ 19 h 161"/>
                <a:gd name="T30" fmla="*/ 103 w 163"/>
                <a:gd name="T31" fmla="*/ 8 h 161"/>
                <a:gd name="T32" fmla="*/ 107 w 163"/>
                <a:gd name="T33" fmla="*/ 2 h 161"/>
                <a:gd name="T34" fmla="*/ 116 w 163"/>
                <a:gd name="T35" fmla="*/ 8 h 161"/>
                <a:gd name="T36" fmla="*/ 120 w 163"/>
                <a:gd name="T37" fmla="*/ 14 h 161"/>
                <a:gd name="T38" fmla="*/ 126 w 163"/>
                <a:gd name="T39" fmla="*/ 13 h 161"/>
                <a:gd name="T40" fmla="*/ 132 w 163"/>
                <a:gd name="T41" fmla="*/ 13 h 161"/>
                <a:gd name="T42" fmla="*/ 138 w 163"/>
                <a:gd name="T43" fmla="*/ 23 h 161"/>
                <a:gd name="T44" fmla="*/ 143 w 163"/>
                <a:gd name="T45" fmla="*/ 32 h 161"/>
                <a:gd name="T46" fmla="*/ 149 w 163"/>
                <a:gd name="T47" fmla="*/ 38 h 161"/>
                <a:gd name="T48" fmla="*/ 149 w 163"/>
                <a:gd name="T49" fmla="*/ 51 h 161"/>
                <a:gd name="T50" fmla="*/ 154 w 163"/>
                <a:gd name="T51" fmla="*/ 61 h 161"/>
                <a:gd name="T52" fmla="*/ 162 w 163"/>
                <a:gd name="T53" fmla="*/ 68 h 161"/>
                <a:gd name="T54" fmla="*/ 158 w 163"/>
                <a:gd name="T55" fmla="*/ 77 h 161"/>
                <a:gd name="T56" fmla="*/ 158 w 163"/>
                <a:gd name="T57" fmla="*/ 81 h 161"/>
                <a:gd name="T58" fmla="*/ 148 w 163"/>
                <a:gd name="T59" fmla="*/ 92 h 161"/>
                <a:gd name="T60" fmla="*/ 132 w 163"/>
                <a:gd name="T61" fmla="*/ 109 h 161"/>
                <a:gd name="T62" fmla="*/ 127 w 163"/>
                <a:gd name="T63" fmla="*/ 116 h 161"/>
                <a:gd name="T64" fmla="*/ 116 w 163"/>
                <a:gd name="T65" fmla="*/ 118 h 161"/>
                <a:gd name="T66" fmla="*/ 111 w 163"/>
                <a:gd name="T67" fmla="*/ 120 h 161"/>
                <a:gd name="T68" fmla="*/ 107 w 163"/>
                <a:gd name="T69" fmla="*/ 125 h 161"/>
                <a:gd name="T70" fmla="*/ 97 w 163"/>
                <a:gd name="T71" fmla="*/ 130 h 161"/>
                <a:gd name="T72" fmla="*/ 87 w 163"/>
                <a:gd name="T73" fmla="*/ 138 h 161"/>
                <a:gd name="T74" fmla="*/ 83 w 163"/>
                <a:gd name="T75" fmla="*/ 144 h 161"/>
                <a:gd name="T76" fmla="*/ 82 w 163"/>
                <a:gd name="T77" fmla="*/ 148 h 161"/>
                <a:gd name="T78" fmla="*/ 76 w 163"/>
                <a:gd name="T79" fmla="*/ 150 h 161"/>
                <a:gd name="T80" fmla="*/ 76 w 163"/>
                <a:gd name="T81" fmla="*/ 154 h 161"/>
                <a:gd name="T82" fmla="*/ 64 w 163"/>
                <a:gd name="T83" fmla="*/ 160 h 161"/>
                <a:gd name="T84" fmla="*/ 64 w 163"/>
                <a:gd name="T85" fmla="*/ 154 h 161"/>
                <a:gd name="T86" fmla="*/ 74 w 163"/>
                <a:gd name="T87" fmla="*/ 147 h 161"/>
                <a:gd name="T88" fmla="*/ 71 w 163"/>
                <a:gd name="T89" fmla="*/ 143 h 161"/>
                <a:gd name="T90" fmla="*/ 76 w 163"/>
                <a:gd name="T91" fmla="*/ 136 h 161"/>
                <a:gd name="T92" fmla="*/ 70 w 163"/>
                <a:gd name="T93" fmla="*/ 140 h 161"/>
                <a:gd name="T94" fmla="*/ 68 w 163"/>
                <a:gd name="T95" fmla="*/ 130 h 161"/>
                <a:gd name="T96" fmla="*/ 75 w 163"/>
                <a:gd name="T97" fmla="*/ 118 h 161"/>
                <a:gd name="T98" fmla="*/ 81 w 163"/>
                <a:gd name="T99" fmla="*/ 110 h 161"/>
                <a:gd name="T100" fmla="*/ 83 w 163"/>
                <a:gd name="T101" fmla="*/ 101 h 161"/>
                <a:gd name="T102" fmla="*/ 76 w 163"/>
                <a:gd name="T103" fmla="*/ 95 h 161"/>
                <a:gd name="T104" fmla="*/ 73 w 163"/>
                <a:gd name="T105" fmla="*/ 87 h 161"/>
                <a:gd name="T106" fmla="*/ 68 w 163"/>
                <a:gd name="T107" fmla="*/ 90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61"/>
                <a:gd name="T164" fmla="*/ 163 w 163"/>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61">
                  <a:moveTo>
                    <a:pt x="0" y="101"/>
                  </a:moveTo>
                  <a:lnTo>
                    <a:pt x="0" y="101"/>
                  </a:lnTo>
                  <a:lnTo>
                    <a:pt x="0" y="97"/>
                  </a:lnTo>
                  <a:lnTo>
                    <a:pt x="0" y="96"/>
                  </a:lnTo>
                  <a:lnTo>
                    <a:pt x="3" y="94"/>
                  </a:lnTo>
                  <a:lnTo>
                    <a:pt x="1" y="93"/>
                  </a:lnTo>
                  <a:lnTo>
                    <a:pt x="1" y="91"/>
                  </a:lnTo>
                  <a:lnTo>
                    <a:pt x="4" y="90"/>
                  </a:lnTo>
                  <a:lnTo>
                    <a:pt x="6" y="86"/>
                  </a:lnTo>
                  <a:lnTo>
                    <a:pt x="7" y="84"/>
                  </a:lnTo>
                  <a:lnTo>
                    <a:pt x="9" y="82"/>
                  </a:lnTo>
                  <a:lnTo>
                    <a:pt x="9" y="81"/>
                  </a:lnTo>
                  <a:lnTo>
                    <a:pt x="10" y="79"/>
                  </a:lnTo>
                  <a:lnTo>
                    <a:pt x="9" y="76"/>
                  </a:lnTo>
                  <a:lnTo>
                    <a:pt x="10" y="74"/>
                  </a:lnTo>
                  <a:lnTo>
                    <a:pt x="7" y="71"/>
                  </a:lnTo>
                  <a:lnTo>
                    <a:pt x="7" y="66"/>
                  </a:lnTo>
                  <a:lnTo>
                    <a:pt x="9" y="60"/>
                  </a:lnTo>
                  <a:lnTo>
                    <a:pt x="9" y="57"/>
                  </a:lnTo>
                  <a:lnTo>
                    <a:pt x="6" y="54"/>
                  </a:lnTo>
                  <a:lnTo>
                    <a:pt x="6" y="53"/>
                  </a:lnTo>
                  <a:lnTo>
                    <a:pt x="7" y="50"/>
                  </a:lnTo>
                  <a:lnTo>
                    <a:pt x="12" y="48"/>
                  </a:lnTo>
                  <a:lnTo>
                    <a:pt x="12" y="49"/>
                  </a:lnTo>
                  <a:lnTo>
                    <a:pt x="12" y="50"/>
                  </a:lnTo>
                  <a:lnTo>
                    <a:pt x="14" y="51"/>
                  </a:lnTo>
                  <a:lnTo>
                    <a:pt x="18" y="53"/>
                  </a:lnTo>
                  <a:lnTo>
                    <a:pt x="20" y="54"/>
                  </a:lnTo>
                  <a:lnTo>
                    <a:pt x="20" y="56"/>
                  </a:lnTo>
                  <a:lnTo>
                    <a:pt x="21" y="59"/>
                  </a:lnTo>
                  <a:lnTo>
                    <a:pt x="24" y="64"/>
                  </a:lnTo>
                  <a:lnTo>
                    <a:pt x="25" y="68"/>
                  </a:lnTo>
                  <a:lnTo>
                    <a:pt x="27" y="68"/>
                  </a:lnTo>
                  <a:lnTo>
                    <a:pt x="28" y="68"/>
                  </a:lnTo>
                  <a:lnTo>
                    <a:pt x="28" y="65"/>
                  </a:lnTo>
                  <a:lnTo>
                    <a:pt x="29" y="63"/>
                  </a:lnTo>
                  <a:lnTo>
                    <a:pt x="30" y="61"/>
                  </a:lnTo>
                  <a:lnTo>
                    <a:pt x="32" y="58"/>
                  </a:lnTo>
                  <a:lnTo>
                    <a:pt x="35" y="56"/>
                  </a:lnTo>
                  <a:lnTo>
                    <a:pt x="35" y="55"/>
                  </a:lnTo>
                  <a:lnTo>
                    <a:pt x="36" y="54"/>
                  </a:lnTo>
                  <a:lnTo>
                    <a:pt x="37" y="53"/>
                  </a:lnTo>
                  <a:lnTo>
                    <a:pt x="43" y="48"/>
                  </a:lnTo>
                  <a:lnTo>
                    <a:pt x="46" y="47"/>
                  </a:lnTo>
                  <a:lnTo>
                    <a:pt x="47" y="48"/>
                  </a:lnTo>
                  <a:lnTo>
                    <a:pt x="51" y="43"/>
                  </a:lnTo>
                  <a:lnTo>
                    <a:pt x="57" y="38"/>
                  </a:lnTo>
                  <a:lnTo>
                    <a:pt x="59" y="38"/>
                  </a:lnTo>
                  <a:lnTo>
                    <a:pt x="62" y="40"/>
                  </a:lnTo>
                  <a:lnTo>
                    <a:pt x="67" y="35"/>
                  </a:lnTo>
                  <a:lnTo>
                    <a:pt x="67" y="32"/>
                  </a:lnTo>
                  <a:lnTo>
                    <a:pt x="67" y="31"/>
                  </a:lnTo>
                  <a:lnTo>
                    <a:pt x="70" y="30"/>
                  </a:lnTo>
                  <a:lnTo>
                    <a:pt x="73" y="30"/>
                  </a:lnTo>
                  <a:lnTo>
                    <a:pt x="73" y="29"/>
                  </a:lnTo>
                  <a:lnTo>
                    <a:pt x="75" y="30"/>
                  </a:lnTo>
                  <a:lnTo>
                    <a:pt x="76" y="30"/>
                  </a:lnTo>
                  <a:lnTo>
                    <a:pt x="78" y="28"/>
                  </a:lnTo>
                  <a:lnTo>
                    <a:pt x="76" y="26"/>
                  </a:lnTo>
                  <a:lnTo>
                    <a:pt x="76" y="25"/>
                  </a:lnTo>
                  <a:lnTo>
                    <a:pt x="76" y="24"/>
                  </a:lnTo>
                  <a:lnTo>
                    <a:pt x="79" y="24"/>
                  </a:lnTo>
                  <a:lnTo>
                    <a:pt x="81" y="26"/>
                  </a:lnTo>
                  <a:lnTo>
                    <a:pt x="85" y="26"/>
                  </a:lnTo>
                  <a:lnTo>
                    <a:pt x="86" y="28"/>
                  </a:lnTo>
                  <a:lnTo>
                    <a:pt x="87" y="26"/>
                  </a:lnTo>
                  <a:lnTo>
                    <a:pt x="88" y="26"/>
                  </a:lnTo>
                  <a:lnTo>
                    <a:pt x="91" y="25"/>
                  </a:lnTo>
                  <a:lnTo>
                    <a:pt x="93" y="23"/>
                  </a:lnTo>
                  <a:lnTo>
                    <a:pt x="95" y="23"/>
                  </a:lnTo>
                  <a:lnTo>
                    <a:pt x="94" y="22"/>
                  </a:lnTo>
                  <a:lnTo>
                    <a:pt x="94" y="20"/>
                  </a:lnTo>
                  <a:lnTo>
                    <a:pt x="95" y="19"/>
                  </a:lnTo>
                  <a:lnTo>
                    <a:pt x="96" y="17"/>
                  </a:lnTo>
                  <a:lnTo>
                    <a:pt x="100" y="15"/>
                  </a:lnTo>
                  <a:lnTo>
                    <a:pt x="101" y="15"/>
                  </a:lnTo>
                  <a:lnTo>
                    <a:pt x="103" y="14"/>
                  </a:lnTo>
                  <a:lnTo>
                    <a:pt x="103" y="8"/>
                  </a:lnTo>
                  <a:lnTo>
                    <a:pt x="103" y="4"/>
                  </a:lnTo>
                  <a:lnTo>
                    <a:pt x="104" y="2"/>
                  </a:lnTo>
                  <a:lnTo>
                    <a:pt x="105" y="1"/>
                  </a:lnTo>
                  <a:lnTo>
                    <a:pt x="105" y="0"/>
                  </a:lnTo>
                  <a:lnTo>
                    <a:pt x="107" y="2"/>
                  </a:lnTo>
                  <a:lnTo>
                    <a:pt x="108" y="4"/>
                  </a:lnTo>
                  <a:lnTo>
                    <a:pt x="111" y="5"/>
                  </a:lnTo>
                  <a:lnTo>
                    <a:pt x="114" y="7"/>
                  </a:lnTo>
                  <a:lnTo>
                    <a:pt x="116" y="7"/>
                  </a:lnTo>
                  <a:lnTo>
                    <a:pt x="116" y="8"/>
                  </a:lnTo>
                  <a:lnTo>
                    <a:pt x="118" y="8"/>
                  </a:lnTo>
                  <a:lnTo>
                    <a:pt x="120" y="11"/>
                  </a:lnTo>
                  <a:lnTo>
                    <a:pt x="121" y="11"/>
                  </a:lnTo>
                  <a:lnTo>
                    <a:pt x="120" y="13"/>
                  </a:lnTo>
                  <a:lnTo>
                    <a:pt x="120" y="14"/>
                  </a:lnTo>
                  <a:lnTo>
                    <a:pt x="122" y="15"/>
                  </a:lnTo>
                  <a:lnTo>
                    <a:pt x="122" y="17"/>
                  </a:lnTo>
                  <a:lnTo>
                    <a:pt x="123" y="19"/>
                  </a:lnTo>
                  <a:lnTo>
                    <a:pt x="124" y="16"/>
                  </a:lnTo>
                  <a:lnTo>
                    <a:pt x="126" y="13"/>
                  </a:lnTo>
                  <a:lnTo>
                    <a:pt x="127" y="9"/>
                  </a:lnTo>
                  <a:lnTo>
                    <a:pt x="129" y="8"/>
                  </a:lnTo>
                  <a:lnTo>
                    <a:pt x="130" y="8"/>
                  </a:lnTo>
                  <a:lnTo>
                    <a:pt x="132" y="9"/>
                  </a:lnTo>
                  <a:lnTo>
                    <a:pt x="132" y="13"/>
                  </a:lnTo>
                  <a:lnTo>
                    <a:pt x="132" y="18"/>
                  </a:lnTo>
                  <a:lnTo>
                    <a:pt x="135" y="18"/>
                  </a:lnTo>
                  <a:lnTo>
                    <a:pt x="135" y="20"/>
                  </a:lnTo>
                  <a:lnTo>
                    <a:pt x="137" y="23"/>
                  </a:lnTo>
                  <a:lnTo>
                    <a:pt x="138" y="23"/>
                  </a:lnTo>
                  <a:lnTo>
                    <a:pt x="138" y="26"/>
                  </a:lnTo>
                  <a:lnTo>
                    <a:pt x="138" y="27"/>
                  </a:lnTo>
                  <a:lnTo>
                    <a:pt x="141" y="30"/>
                  </a:lnTo>
                  <a:lnTo>
                    <a:pt x="141" y="33"/>
                  </a:lnTo>
                  <a:lnTo>
                    <a:pt x="143" y="32"/>
                  </a:lnTo>
                  <a:lnTo>
                    <a:pt x="144" y="32"/>
                  </a:lnTo>
                  <a:lnTo>
                    <a:pt x="144" y="35"/>
                  </a:lnTo>
                  <a:lnTo>
                    <a:pt x="144" y="37"/>
                  </a:lnTo>
                  <a:lnTo>
                    <a:pt x="147" y="37"/>
                  </a:lnTo>
                  <a:lnTo>
                    <a:pt x="149" y="38"/>
                  </a:lnTo>
                  <a:lnTo>
                    <a:pt x="147" y="43"/>
                  </a:lnTo>
                  <a:lnTo>
                    <a:pt x="146" y="43"/>
                  </a:lnTo>
                  <a:lnTo>
                    <a:pt x="146" y="45"/>
                  </a:lnTo>
                  <a:lnTo>
                    <a:pt x="147" y="49"/>
                  </a:lnTo>
                  <a:lnTo>
                    <a:pt x="149" y="51"/>
                  </a:lnTo>
                  <a:lnTo>
                    <a:pt x="150" y="53"/>
                  </a:lnTo>
                  <a:lnTo>
                    <a:pt x="150" y="55"/>
                  </a:lnTo>
                  <a:lnTo>
                    <a:pt x="152" y="58"/>
                  </a:lnTo>
                  <a:lnTo>
                    <a:pt x="154" y="60"/>
                  </a:lnTo>
                  <a:lnTo>
                    <a:pt x="154" y="61"/>
                  </a:lnTo>
                  <a:lnTo>
                    <a:pt x="155" y="62"/>
                  </a:lnTo>
                  <a:lnTo>
                    <a:pt x="156" y="62"/>
                  </a:lnTo>
                  <a:lnTo>
                    <a:pt x="160" y="66"/>
                  </a:lnTo>
                  <a:lnTo>
                    <a:pt x="160" y="68"/>
                  </a:lnTo>
                  <a:lnTo>
                    <a:pt x="162" y="68"/>
                  </a:lnTo>
                  <a:lnTo>
                    <a:pt x="162" y="69"/>
                  </a:lnTo>
                  <a:lnTo>
                    <a:pt x="160" y="69"/>
                  </a:lnTo>
                  <a:lnTo>
                    <a:pt x="160" y="71"/>
                  </a:lnTo>
                  <a:lnTo>
                    <a:pt x="160" y="73"/>
                  </a:lnTo>
                  <a:lnTo>
                    <a:pt x="158" y="77"/>
                  </a:lnTo>
                  <a:lnTo>
                    <a:pt x="161" y="77"/>
                  </a:lnTo>
                  <a:lnTo>
                    <a:pt x="160" y="78"/>
                  </a:lnTo>
                  <a:lnTo>
                    <a:pt x="160" y="80"/>
                  </a:lnTo>
                  <a:lnTo>
                    <a:pt x="161" y="81"/>
                  </a:lnTo>
                  <a:lnTo>
                    <a:pt x="158" y="81"/>
                  </a:lnTo>
                  <a:lnTo>
                    <a:pt x="154" y="85"/>
                  </a:lnTo>
                  <a:lnTo>
                    <a:pt x="150" y="86"/>
                  </a:lnTo>
                  <a:lnTo>
                    <a:pt x="147" y="89"/>
                  </a:lnTo>
                  <a:lnTo>
                    <a:pt x="147" y="90"/>
                  </a:lnTo>
                  <a:lnTo>
                    <a:pt x="148" y="92"/>
                  </a:lnTo>
                  <a:lnTo>
                    <a:pt x="144" y="92"/>
                  </a:lnTo>
                  <a:lnTo>
                    <a:pt x="138" y="97"/>
                  </a:lnTo>
                  <a:lnTo>
                    <a:pt x="135" y="102"/>
                  </a:lnTo>
                  <a:lnTo>
                    <a:pt x="133" y="107"/>
                  </a:lnTo>
                  <a:lnTo>
                    <a:pt x="132" y="109"/>
                  </a:lnTo>
                  <a:lnTo>
                    <a:pt x="132" y="111"/>
                  </a:lnTo>
                  <a:lnTo>
                    <a:pt x="130" y="112"/>
                  </a:lnTo>
                  <a:lnTo>
                    <a:pt x="127" y="116"/>
                  </a:lnTo>
                  <a:lnTo>
                    <a:pt x="124" y="116"/>
                  </a:lnTo>
                  <a:lnTo>
                    <a:pt x="121" y="116"/>
                  </a:lnTo>
                  <a:lnTo>
                    <a:pt x="119" y="116"/>
                  </a:lnTo>
                  <a:lnTo>
                    <a:pt x="117" y="116"/>
                  </a:lnTo>
                  <a:lnTo>
                    <a:pt x="116" y="118"/>
                  </a:lnTo>
                  <a:lnTo>
                    <a:pt x="115" y="120"/>
                  </a:lnTo>
                  <a:lnTo>
                    <a:pt x="114" y="119"/>
                  </a:lnTo>
                  <a:lnTo>
                    <a:pt x="114" y="120"/>
                  </a:lnTo>
                  <a:lnTo>
                    <a:pt x="112" y="121"/>
                  </a:lnTo>
                  <a:lnTo>
                    <a:pt x="111" y="120"/>
                  </a:lnTo>
                  <a:lnTo>
                    <a:pt x="109" y="119"/>
                  </a:lnTo>
                  <a:lnTo>
                    <a:pt x="109" y="121"/>
                  </a:lnTo>
                  <a:lnTo>
                    <a:pt x="107" y="122"/>
                  </a:lnTo>
                  <a:lnTo>
                    <a:pt x="109" y="123"/>
                  </a:lnTo>
                  <a:lnTo>
                    <a:pt x="107" y="125"/>
                  </a:lnTo>
                  <a:lnTo>
                    <a:pt x="105" y="125"/>
                  </a:lnTo>
                  <a:lnTo>
                    <a:pt x="103" y="125"/>
                  </a:lnTo>
                  <a:lnTo>
                    <a:pt x="103" y="127"/>
                  </a:lnTo>
                  <a:lnTo>
                    <a:pt x="100" y="127"/>
                  </a:lnTo>
                  <a:lnTo>
                    <a:pt x="97" y="130"/>
                  </a:lnTo>
                  <a:lnTo>
                    <a:pt x="95" y="132"/>
                  </a:lnTo>
                  <a:lnTo>
                    <a:pt x="94" y="132"/>
                  </a:lnTo>
                  <a:lnTo>
                    <a:pt x="93" y="133"/>
                  </a:lnTo>
                  <a:lnTo>
                    <a:pt x="88" y="137"/>
                  </a:lnTo>
                  <a:lnTo>
                    <a:pt x="87" y="138"/>
                  </a:lnTo>
                  <a:lnTo>
                    <a:pt x="86" y="140"/>
                  </a:lnTo>
                  <a:lnTo>
                    <a:pt x="85" y="141"/>
                  </a:lnTo>
                  <a:lnTo>
                    <a:pt x="85" y="142"/>
                  </a:lnTo>
                  <a:lnTo>
                    <a:pt x="83" y="143"/>
                  </a:lnTo>
                  <a:lnTo>
                    <a:pt x="83" y="144"/>
                  </a:lnTo>
                  <a:lnTo>
                    <a:pt x="85" y="144"/>
                  </a:lnTo>
                  <a:lnTo>
                    <a:pt x="85" y="145"/>
                  </a:lnTo>
                  <a:lnTo>
                    <a:pt x="83" y="145"/>
                  </a:lnTo>
                  <a:lnTo>
                    <a:pt x="83" y="147"/>
                  </a:lnTo>
                  <a:lnTo>
                    <a:pt x="82" y="148"/>
                  </a:lnTo>
                  <a:lnTo>
                    <a:pt x="81" y="148"/>
                  </a:lnTo>
                  <a:lnTo>
                    <a:pt x="79" y="149"/>
                  </a:lnTo>
                  <a:lnTo>
                    <a:pt x="79" y="152"/>
                  </a:lnTo>
                  <a:lnTo>
                    <a:pt x="76" y="150"/>
                  </a:lnTo>
                  <a:lnTo>
                    <a:pt x="75" y="152"/>
                  </a:lnTo>
                  <a:lnTo>
                    <a:pt x="74" y="152"/>
                  </a:lnTo>
                  <a:lnTo>
                    <a:pt x="74" y="153"/>
                  </a:lnTo>
                  <a:lnTo>
                    <a:pt x="76" y="154"/>
                  </a:lnTo>
                  <a:lnTo>
                    <a:pt x="75" y="156"/>
                  </a:lnTo>
                  <a:lnTo>
                    <a:pt x="74" y="156"/>
                  </a:lnTo>
                  <a:lnTo>
                    <a:pt x="70" y="157"/>
                  </a:lnTo>
                  <a:lnTo>
                    <a:pt x="67" y="158"/>
                  </a:lnTo>
                  <a:lnTo>
                    <a:pt x="64" y="160"/>
                  </a:lnTo>
                  <a:lnTo>
                    <a:pt x="62" y="160"/>
                  </a:lnTo>
                  <a:lnTo>
                    <a:pt x="62" y="157"/>
                  </a:lnTo>
                  <a:lnTo>
                    <a:pt x="62" y="156"/>
                  </a:lnTo>
                  <a:lnTo>
                    <a:pt x="62" y="154"/>
                  </a:lnTo>
                  <a:lnTo>
                    <a:pt x="64" y="154"/>
                  </a:lnTo>
                  <a:lnTo>
                    <a:pt x="65" y="153"/>
                  </a:lnTo>
                  <a:lnTo>
                    <a:pt x="67" y="151"/>
                  </a:lnTo>
                  <a:lnTo>
                    <a:pt x="70" y="150"/>
                  </a:lnTo>
                  <a:lnTo>
                    <a:pt x="73" y="149"/>
                  </a:lnTo>
                  <a:lnTo>
                    <a:pt x="74" y="147"/>
                  </a:lnTo>
                  <a:lnTo>
                    <a:pt x="73" y="146"/>
                  </a:lnTo>
                  <a:lnTo>
                    <a:pt x="71" y="145"/>
                  </a:lnTo>
                  <a:lnTo>
                    <a:pt x="73" y="144"/>
                  </a:lnTo>
                  <a:lnTo>
                    <a:pt x="74" y="144"/>
                  </a:lnTo>
                  <a:lnTo>
                    <a:pt x="71" y="143"/>
                  </a:lnTo>
                  <a:lnTo>
                    <a:pt x="74" y="142"/>
                  </a:lnTo>
                  <a:lnTo>
                    <a:pt x="76" y="139"/>
                  </a:lnTo>
                  <a:lnTo>
                    <a:pt x="79" y="139"/>
                  </a:lnTo>
                  <a:lnTo>
                    <a:pt x="78" y="136"/>
                  </a:lnTo>
                  <a:lnTo>
                    <a:pt x="76" y="136"/>
                  </a:lnTo>
                  <a:lnTo>
                    <a:pt x="76" y="137"/>
                  </a:lnTo>
                  <a:lnTo>
                    <a:pt x="76" y="138"/>
                  </a:lnTo>
                  <a:lnTo>
                    <a:pt x="74" y="138"/>
                  </a:lnTo>
                  <a:lnTo>
                    <a:pt x="74" y="139"/>
                  </a:lnTo>
                  <a:lnTo>
                    <a:pt x="70" y="140"/>
                  </a:lnTo>
                  <a:lnTo>
                    <a:pt x="67" y="136"/>
                  </a:lnTo>
                  <a:lnTo>
                    <a:pt x="70" y="133"/>
                  </a:lnTo>
                  <a:lnTo>
                    <a:pt x="70" y="131"/>
                  </a:lnTo>
                  <a:lnTo>
                    <a:pt x="68" y="130"/>
                  </a:lnTo>
                  <a:lnTo>
                    <a:pt x="67" y="127"/>
                  </a:lnTo>
                  <a:lnTo>
                    <a:pt x="67" y="125"/>
                  </a:lnTo>
                  <a:lnTo>
                    <a:pt x="71" y="122"/>
                  </a:lnTo>
                  <a:lnTo>
                    <a:pt x="73" y="121"/>
                  </a:lnTo>
                  <a:lnTo>
                    <a:pt x="75" y="118"/>
                  </a:lnTo>
                  <a:lnTo>
                    <a:pt x="74" y="118"/>
                  </a:lnTo>
                  <a:lnTo>
                    <a:pt x="76" y="115"/>
                  </a:lnTo>
                  <a:lnTo>
                    <a:pt x="78" y="115"/>
                  </a:lnTo>
                  <a:lnTo>
                    <a:pt x="76" y="111"/>
                  </a:lnTo>
                  <a:lnTo>
                    <a:pt x="81" y="110"/>
                  </a:lnTo>
                  <a:lnTo>
                    <a:pt x="81" y="108"/>
                  </a:lnTo>
                  <a:lnTo>
                    <a:pt x="81" y="105"/>
                  </a:lnTo>
                  <a:lnTo>
                    <a:pt x="81" y="104"/>
                  </a:lnTo>
                  <a:lnTo>
                    <a:pt x="83" y="102"/>
                  </a:lnTo>
                  <a:lnTo>
                    <a:pt x="83" y="101"/>
                  </a:lnTo>
                  <a:lnTo>
                    <a:pt x="82" y="99"/>
                  </a:lnTo>
                  <a:lnTo>
                    <a:pt x="79" y="97"/>
                  </a:lnTo>
                  <a:lnTo>
                    <a:pt x="79" y="96"/>
                  </a:lnTo>
                  <a:lnTo>
                    <a:pt x="76" y="95"/>
                  </a:lnTo>
                  <a:lnTo>
                    <a:pt x="76" y="94"/>
                  </a:lnTo>
                  <a:lnTo>
                    <a:pt x="74" y="93"/>
                  </a:lnTo>
                  <a:lnTo>
                    <a:pt x="74" y="91"/>
                  </a:lnTo>
                  <a:lnTo>
                    <a:pt x="74" y="89"/>
                  </a:lnTo>
                  <a:lnTo>
                    <a:pt x="73" y="87"/>
                  </a:lnTo>
                  <a:lnTo>
                    <a:pt x="71" y="86"/>
                  </a:lnTo>
                  <a:lnTo>
                    <a:pt x="70" y="86"/>
                  </a:lnTo>
                  <a:lnTo>
                    <a:pt x="67" y="88"/>
                  </a:lnTo>
                  <a:lnTo>
                    <a:pt x="68" y="90"/>
                  </a:lnTo>
                  <a:lnTo>
                    <a:pt x="67" y="91"/>
                  </a:lnTo>
                  <a:lnTo>
                    <a:pt x="64" y="9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602" name="Freeform 277">
              <a:extLst>
                <a:ext uri="{FF2B5EF4-FFF2-40B4-BE49-F238E27FC236}">
                  <a16:creationId xmlns:a16="http://schemas.microsoft.com/office/drawing/2014/main" id="{02E0C7A1-8436-4AD7-8F0E-56AD936BFA00}"/>
                </a:ext>
              </a:extLst>
            </p:cNvPr>
            <p:cNvSpPr>
              <a:spLocks/>
            </p:cNvSpPr>
            <p:nvPr/>
          </p:nvSpPr>
          <p:spPr bwMode="auto">
            <a:xfrm>
              <a:off x="3272" y="1874"/>
              <a:ext cx="64" cy="34"/>
            </a:xfrm>
            <a:custGeom>
              <a:avLst/>
              <a:gdLst>
                <a:gd name="T0" fmla="*/ 63 w 64"/>
                <a:gd name="T1" fmla="*/ 1 h 34"/>
                <a:gd name="T2" fmla="*/ 63 w 64"/>
                <a:gd name="T3" fmla="*/ 0 h 34"/>
                <a:gd name="T4" fmla="*/ 60 w 64"/>
                <a:gd name="T5" fmla="*/ 0 h 34"/>
                <a:gd name="T6" fmla="*/ 57 w 64"/>
                <a:gd name="T7" fmla="*/ 0 h 34"/>
                <a:gd name="T8" fmla="*/ 57 w 64"/>
                <a:gd name="T9" fmla="*/ 1 h 34"/>
                <a:gd name="T10" fmla="*/ 55 w 64"/>
                <a:gd name="T11" fmla="*/ 0 h 34"/>
                <a:gd name="T12" fmla="*/ 52 w 64"/>
                <a:gd name="T13" fmla="*/ 2 h 34"/>
                <a:gd name="T14" fmla="*/ 50 w 64"/>
                <a:gd name="T15" fmla="*/ 3 h 34"/>
                <a:gd name="T16" fmla="*/ 50 w 64"/>
                <a:gd name="T17" fmla="*/ 3 h 34"/>
                <a:gd name="T18" fmla="*/ 50 w 64"/>
                <a:gd name="T19" fmla="*/ 3 h 34"/>
                <a:gd name="T20" fmla="*/ 48 w 64"/>
                <a:gd name="T21" fmla="*/ 6 h 34"/>
                <a:gd name="T22" fmla="*/ 48 w 64"/>
                <a:gd name="T23" fmla="*/ 7 h 34"/>
                <a:gd name="T24" fmla="*/ 50 w 64"/>
                <a:gd name="T25" fmla="*/ 7 h 34"/>
                <a:gd name="T26" fmla="*/ 50 w 64"/>
                <a:gd name="T27" fmla="*/ 7 h 34"/>
                <a:gd name="T28" fmla="*/ 48 w 64"/>
                <a:gd name="T29" fmla="*/ 9 h 34"/>
                <a:gd name="T30" fmla="*/ 48 w 64"/>
                <a:gd name="T31" fmla="*/ 9 h 34"/>
                <a:gd name="T32" fmla="*/ 46 w 64"/>
                <a:gd name="T33" fmla="*/ 11 h 34"/>
                <a:gd name="T34" fmla="*/ 44 w 64"/>
                <a:gd name="T35" fmla="*/ 13 h 34"/>
                <a:gd name="T36" fmla="*/ 41 w 64"/>
                <a:gd name="T37" fmla="*/ 16 h 34"/>
                <a:gd name="T38" fmla="*/ 41 w 64"/>
                <a:gd name="T39" fmla="*/ 18 h 34"/>
                <a:gd name="T40" fmla="*/ 40 w 64"/>
                <a:gd name="T41" fmla="*/ 20 h 34"/>
                <a:gd name="T42" fmla="*/ 41 w 64"/>
                <a:gd name="T43" fmla="*/ 20 h 34"/>
                <a:gd name="T44" fmla="*/ 40 w 64"/>
                <a:gd name="T45" fmla="*/ 21 h 34"/>
                <a:gd name="T46" fmla="*/ 38 w 64"/>
                <a:gd name="T47" fmla="*/ 22 h 34"/>
                <a:gd name="T48" fmla="*/ 38 w 64"/>
                <a:gd name="T49" fmla="*/ 23 h 34"/>
                <a:gd name="T50" fmla="*/ 38 w 64"/>
                <a:gd name="T51" fmla="*/ 25 h 34"/>
                <a:gd name="T52" fmla="*/ 36 w 64"/>
                <a:gd name="T53" fmla="*/ 26 h 34"/>
                <a:gd name="T54" fmla="*/ 30 w 64"/>
                <a:gd name="T55" fmla="*/ 30 h 34"/>
                <a:gd name="T56" fmla="*/ 27 w 64"/>
                <a:gd name="T57" fmla="*/ 31 h 34"/>
                <a:gd name="T58" fmla="*/ 26 w 64"/>
                <a:gd name="T59" fmla="*/ 31 h 34"/>
                <a:gd name="T60" fmla="*/ 26 w 64"/>
                <a:gd name="T61" fmla="*/ 33 h 34"/>
                <a:gd name="T62" fmla="*/ 26 w 64"/>
                <a:gd name="T63" fmla="*/ 33 h 34"/>
                <a:gd name="T64" fmla="*/ 24 w 64"/>
                <a:gd name="T65" fmla="*/ 32 h 34"/>
                <a:gd name="T66" fmla="*/ 23 w 64"/>
                <a:gd name="T67" fmla="*/ 30 h 34"/>
                <a:gd name="T68" fmla="*/ 22 w 64"/>
                <a:gd name="T69" fmla="*/ 27 h 34"/>
                <a:gd name="T70" fmla="*/ 20 w 64"/>
                <a:gd name="T71" fmla="*/ 26 h 34"/>
                <a:gd name="T72" fmla="*/ 17 w 64"/>
                <a:gd name="T73" fmla="*/ 27 h 34"/>
                <a:gd name="T74" fmla="*/ 17 w 64"/>
                <a:gd name="T75" fmla="*/ 25 h 34"/>
                <a:gd name="T76" fmla="*/ 18 w 64"/>
                <a:gd name="T77" fmla="*/ 23 h 34"/>
                <a:gd name="T78" fmla="*/ 17 w 64"/>
                <a:gd name="T79" fmla="*/ 21 h 34"/>
                <a:gd name="T80" fmla="*/ 17 w 64"/>
                <a:gd name="T81" fmla="*/ 20 h 34"/>
                <a:gd name="T82" fmla="*/ 16 w 64"/>
                <a:gd name="T83" fmla="*/ 17 h 34"/>
                <a:gd name="T84" fmla="*/ 14 w 64"/>
                <a:gd name="T85" fmla="*/ 17 h 34"/>
                <a:gd name="T86" fmla="*/ 10 w 64"/>
                <a:gd name="T87" fmla="*/ 18 h 34"/>
                <a:gd name="T88" fmla="*/ 9 w 64"/>
                <a:gd name="T89" fmla="*/ 18 h 34"/>
                <a:gd name="T90" fmla="*/ 9 w 64"/>
                <a:gd name="T91" fmla="*/ 18 h 34"/>
                <a:gd name="T92" fmla="*/ 8 w 64"/>
                <a:gd name="T93" fmla="*/ 17 h 34"/>
                <a:gd name="T94" fmla="*/ 6 w 64"/>
                <a:gd name="T95" fmla="*/ 16 h 34"/>
                <a:gd name="T96" fmla="*/ 6 w 64"/>
                <a:gd name="T97" fmla="*/ 14 h 34"/>
                <a:gd name="T98" fmla="*/ 4 w 64"/>
                <a:gd name="T99" fmla="*/ 14 h 34"/>
                <a:gd name="T100" fmla="*/ 3 w 64"/>
                <a:gd name="T101" fmla="*/ 13 h 34"/>
                <a:gd name="T102" fmla="*/ 0 w 64"/>
                <a:gd name="T103" fmla="*/ 12 h 34"/>
                <a:gd name="T104" fmla="*/ 0 w 64"/>
                <a:gd name="T105" fmla="*/ 11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34"/>
                <a:gd name="T161" fmla="*/ 64 w 64"/>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34">
                  <a:moveTo>
                    <a:pt x="63" y="1"/>
                  </a:moveTo>
                  <a:lnTo>
                    <a:pt x="63" y="0"/>
                  </a:lnTo>
                  <a:lnTo>
                    <a:pt x="60" y="0"/>
                  </a:lnTo>
                  <a:lnTo>
                    <a:pt x="57" y="0"/>
                  </a:lnTo>
                  <a:lnTo>
                    <a:pt x="57" y="1"/>
                  </a:lnTo>
                  <a:lnTo>
                    <a:pt x="55" y="0"/>
                  </a:lnTo>
                  <a:lnTo>
                    <a:pt x="52" y="2"/>
                  </a:lnTo>
                  <a:lnTo>
                    <a:pt x="50" y="3"/>
                  </a:lnTo>
                  <a:lnTo>
                    <a:pt x="48" y="6"/>
                  </a:lnTo>
                  <a:lnTo>
                    <a:pt x="48" y="7"/>
                  </a:lnTo>
                  <a:lnTo>
                    <a:pt x="50" y="7"/>
                  </a:lnTo>
                  <a:lnTo>
                    <a:pt x="48" y="9"/>
                  </a:lnTo>
                  <a:lnTo>
                    <a:pt x="46" y="11"/>
                  </a:lnTo>
                  <a:lnTo>
                    <a:pt x="44" y="13"/>
                  </a:lnTo>
                  <a:lnTo>
                    <a:pt x="41" y="16"/>
                  </a:lnTo>
                  <a:lnTo>
                    <a:pt x="41" y="18"/>
                  </a:lnTo>
                  <a:lnTo>
                    <a:pt x="40" y="20"/>
                  </a:lnTo>
                  <a:lnTo>
                    <a:pt x="41" y="20"/>
                  </a:lnTo>
                  <a:lnTo>
                    <a:pt x="40" y="21"/>
                  </a:lnTo>
                  <a:lnTo>
                    <a:pt x="38" y="22"/>
                  </a:lnTo>
                  <a:lnTo>
                    <a:pt x="38" y="23"/>
                  </a:lnTo>
                  <a:lnTo>
                    <a:pt x="38" y="25"/>
                  </a:lnTo>
                  <a:lnTo>
                    <a:pt x="36" y="26"/>
                  </a:lnTo>
                  <a:lnTo>
                    <a:pt x="30" y="30"/>
                  </a:lnTo>
                  <a:lnTo>
                    <a:pt x="27" y="31"/>
                  </a:lnTo>
                  <a:lnTo>
                    <a:pt x="26" y="31"/>
                  </a:lnTo>
                  <a:lnTo>
                    <a:pt x="26" y="33"/>
                  </a:lnTo>
                  <a:lnTo>
                    <a:pt x="24" y="32"/>
                  </a:lnTo>
                  <a:lnTo>
                    <a:pt x="23" y="30"/>
                  </a:lnTo>
                  <a:lnTo>
                    <a:pt x="22" y="27"/>
                  </a:lnTo>
                  <a:lnTo>
                    <a:pt x="20" y="26"/>
                  </a:lnTo>
                  <a:lnTo>
                    <a:pt x="17" y="27"/>
                  </a:lnTo>
                  <a:lnTo>
                    <a:pt x="17" y="25"/>
                  </a:lnTo>
                  <a:lnTo>
                    <a:pt x="18" y="23"/>
                  </a:lnTo>
                  <a:lnTo>
                    <a:pt x="17" y="21"/>
                  </a:lnTo>
                  <a:lnTo>
                    <a:pt x="17" y="20"/>
                  </a:lnTo>
                  <a:lnTo>
                    <a:pt x="16" y="17"/>
                  </a:lnTo>
                  <a:lnTo>
                    <a:pt x="14" y="17"/>
                  </a:lnTo>
                  <a:lnTo>
                    <a:pt x="10" y="18"/>
                  </a:lnTo>
                  <a:lnTo>
                    <a:pt x="9" y="18"/>
                  </a:lnTo>
                  <a:lnTo>
                    <a:pt x="8" y="17"/>
                  </a:lnTo>
                  <a:lnTo>
                    <a:pt x="6" y="16"/>
                  </a:lnTo>
                  <a:lnTo>
                    <a:pt x="6" y="14"/>
                  </a:lnTo>
                  <a:lnTo>
                    <a:pt x="4" y="14"/>
                  </a:lnTo>
                  <a:lnTo>
                    <a:pt x="3" y="13"/>
                  </a:lnTo>
                  <a:lnTo>
                    <a:pt x="0" y="12"/>
                  </a:lnTo>
                  <a:lnTo>
                    <a:pt x="0" y="11"/>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603" name="Freeform 278">
              <a:extLst>
                <a:ext uri="{FF2B5EF4-FFF2-40B4-BE49-F238E27FC236}">
                  <a16:creationId xmlns:a16="http://schemas.microsoft.com/office/drawing/2014/main" id="{D14D78D4-714F-4820-8B55-B6D69CF27248}"/>
                </a:ext>
              </a:extLst>
            </p:cNvPr>
            <p:cNvSpPr>
              <a:spLocks/>
            </p:cNvSpPr>
            <p:nvPr/>
          </p:nvSpPr>
          <p:spPr bwMode="auto">
            <a:xfrm>
              <a:off x="3364" y="1923"/>
              <a:ext cx="17" cy="17"/>
            </a:xfrm>
            <a:custGeom>
              <a:avLst/>
              <a:gdLst>
                <a:gd name="T0" fmla="*/ 0 w 17"/>
                <a:gd name="T1" fmla="*/ 0 h 17"/>
                <a:gd name="T2" fmla="*/ 4 w 17"/>
                <a:gd name="T3" fmla="*/ 0 h 17"/>
                <a:gd name="T4" fmla="*/ 8 w 17"/>
                <a:gd name="T5" fmla="*/ 0 h 17"/>
                <a:gd name="T6" fmla="*/ 12 w 17"/>
                <a:gd name="T7" fmla="*/ 0 h 17"/>
                <a:gd name="T8" fmla="*/ 12 w 17"/>
                <a:gd name="T9" fmla="*/ 0 h 17"/>
                <a:gd name="T10" fmla="*/ 16 w 17"/>
                <a:gd name="T11" fmla="*/ 0 h 17"/>
                <a:gd name="T12" fmla="*/ 12 w 17"/>
                <a:gd name="T13" fmla="*/ 0 h 17"/>
                <a:gd name="T14" fmla="*/ 12 w 17"/>
                <a:gd name="T15" fmla="*/ 0 h 17"/>
                <a:gd name="T16" fmla="*/ 8 w 17"/>
                <a:gd name="T17" fmla="*/ 16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4" y="0"/>
                  </a:lnTo>
                  <a:lnTo>
                    <a:pt x="8" y="0"/>
                  </a:lnTo>
                  <a:lnTo>
                    <a:pt x="12" y="0"/>
                  </a:lnTo>
                  <a:lnTo>
                    <a:pt x="16" y="0"/>
                  </a:lnTo>
                  <a:lnTo>
                    <a:pt x="12" y="0"/>
                  </a:lnTo>
                  <a:lnTo>
                    <a:pt x="8" y="16"/>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604" name="Freeform 279">
              <a:extLst>
                <a:ext uri="{FF2B5EF4-FFF2-40B4-BE49-F238E27FC236}">
                  <a16:creationId xmlns:a16="http://schemas.microsoft.com/office/drawing/2014/main" id="{DD1DF465-C054-4563-BE3D-CA1AFB61DEF6}"/>
                </a:ext>
              </a:extLst>
            </p:cNvPr>
            <p:cNvSpPr>
              <a:spLocks/>
            </p:cNvSpPr>
            <p:nvPr/>
          </p:nvSpPr>
          <p:spPr bwMode="auto">
            <a:xfrm>
              <a:off x="3379" y="1927"/>
              <a:ext cx="17" cy="17"/>
            </a:xfrm>
            <a:custGeom>
              <a:avLst/>
              <a:gdLst>
                <a:gd name="T0" fmla="*/ 0 w 17"/>
                <a:gd name="T1" fmla="*/ 0 h 17"/>
                <a:gd name="T2" fmla="*/ 8 w 17"/>
                <a:gd name="T3" fmla="*/ 0 h 17"/>
                <a:gd name="T4" fmla="*/ 16 w 17"/>
                <a:gd name="T5" fmla="*/ 0 h 17"/>
                <a:gd name="T6" fmla="*/ 8 w 17"/>
                <a:gd name="T7" fmla="*/ 8 h 17"/>
                <a:gd name="T8" fmla="*/ 8 w 17"/>
                <a:gd name="T9" fmla="*/ 16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8" y="8"/>
                  </a:lnTo>
                  <a:lnTo>
                    <a:pt x="8" y="16"/>
                  </a:lnTo>
                  <a:lnTo>
                    <a:pt x="0" y="8"/>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605" name="Freeform 280">
              <a:extLst>
                <a:ext uri="{FF2B5EF4-FFF2-40B4-BE49-F238E27FC236}">
                  <a16:creationId xmlns:a16="http://schemas.microsoft.com/office/drawing/2014/main" id="{8D691D53-7023-465C-82B0-DFC40138A2AD}"/>
                </a:ext>
              </a:extLst>
            </p:cNvPr>
            <p:cNvSpPr>
              <a:spLocks/>
            </p:cNvSpPr>
            <p:nvPr/>
          </p:nvSpPr>
          <p:spPr bwMode="auto">
            <a:xfrm>
              <a:off x="3360" y="1925"/>
              <a:ext cx="17" cy="17"/>
            </a:xfrm>
            <a:custGeom>
              <a:avLst/>
              <a:gdLst>
                <a:gd name="T0" fmla="*/ 0 w 17"/>
                <a:gd name="T1" fmla="*/ 16 h 17"/>
                <a:gd name="T2" fmla="*/ 0 w 17"/>
                <a:gd name="T3" fmla="*/ 10 h 17"/>
                <a:gd name="T4" fmla="*/ 0 w 17"/>
                <a:gd name="T5" fmla="*/ 5 h 17"/>
                <a:gd name="T6" fmla="*/ 10 w 17"/>
                <a:gd name="T7" fmla="*/ 5 h 17"/>
                <a:gd name="T8" fmla="*/ 16 w 17"/>
                <a:gd name="T9" fmla="*/ 0 h 17"/>
                <a:gd name="T10" fmla="*/ 16 w 17"/>
                <a:gd name="T11" fmla="*/ 5 h 17"/>
                <a:gd name="T12" fmla="*/ 16 w 17"/>
                <a:gd name="T13" fmla="*/ 10 h 17"/>
                <a:gd name="T14" fmla="*/ 10 w 17"/>
                <a:gd name="T15" fmla="*/ 10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0" y="10"/>
                  </a:lnTo>
                  <a:lnTo>
                    <a:pt x="0" y="5"/>
                  </a:lnTo>
                  <a:lnTo>
                    <a:pt x="10" y="5"/>
                  </a:lnTo>
                  <a:lnTo>
                    <a:pt x="16" y="0"/>
                  </a:lnTo>
                  <a:lnTo>
                    <a:pt x="16" y="5"/>
                  </a:lnTo>
                  <a:lnTo>
                    <a:pt x="16" y="10"/>
                  </a:lnTo>
                  <a:lnTo>
                    <a:pt x="10" y="10"/>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606" name="Freeform 281">
              <a:extLst>
                <a:ext uri="{FF2B5EF4-FFF2-40B4-BE49-F238E27FC236}">
                  <a16:creationId xmlns:a16="http://schemas.microsoft.com/office/drawing/2014/main" id="{9B9558A7-CC56-46B5-A1D4-AF530F2F4129}"/>
                </a:ext>
              </a:extLst>
            </p:cNvPr>
            <p:cNvSpPr>
              <a:spLocks/>
            </p:cNvSpPr>
            <p:nvPr/>
          </p:nvSpPr>
          <p:spPr bwMode="auto">
            <a:xfrm>
              <a:off x="3366" y="1923"/>
              <a:ext cx="17" cy="17"/>
            </a:xfrm>
            <a:custGeom>
              <a:avLst/>
              <a:gdLst>
                <a:gd name="T0" fmla="*/ 0 w 17"/>
                <a:gd name="T1" fmla="*/ 8 h 17"/>
                <a:gd name="T2" fmla="*/ 8 w 17"/>
                <a:gd name="T3" fmla="*/ 8 h 17"/>
                <a:gd name="T4" fmla="*/ 16 w 17"/>
                <a:gd name="T5" fmla="*/ 0 h 17"/>
                <a:gd name="T6" fmla="*/ 16 w 17"/>
                <a:gd name="T7" fmla="*/ 0 h 17"/>
                <a:gd name="T8" fmla="*/ 16 w 17"/>
                <a:gd name="T9" fmla="*/ 8 h 17"/>
                <a:gd name="T10" fmla="*/ 16 w 17"/>
                <a:gd name="T11" fmla="*/ 16 h 17"/>
                <a:gd name="T12" fmla="*/ 16 w 17"/>
                <a:gd name="T13" fmla="*/ 8 h 17"/>
                <a:gd name="T14" fmla="*/ 8 w 17"/>
                <a:gd name="T15" fmla="*/ 8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8" y="8"/>
                  </a:lnTo>
                  <a:lnTo>
                    <a:pt x="16" y="0"/>
                  </a:lnTo>
                  <a:lnTo>
                    <a:pt x="16" y="8"/>
                  </a:lnTo>
                  <a:lnTo>
                    <a:pt x="16" y="16"/>
                  </a:lnTo>
                  <a:lnTo>
                    <a:pt x="16" y="8"/>
                  </a:lnTo>
                  <a:lnTo>
                    <a:pt x="8" y="8"/>
                  </a:lnTo>
                  <a:lnTo>
                    <a:pt x="0" y="8"/>
                  </a:lnTo>
                </a:path>
              </a:pathLst>
            </a:custGeom>
            <a:solidFill>
              <a:srgbClr val="CCFFFF"/>
            </a:solidFill>
            <a:ln w="12700">
              <a:solidFill>
                <a:srgbClr val="FFFF00"/>
              </a:solidFill>
              <a:round/>
              <a:headEnd/>
              <a:tailEnd/>
            </a:ln>
          </p:spPr>
          <p:txBody>
            <a:bodyPr/>
            <a:lstStyle/>
            <a:p>
              <a:endParaRPr lang="zh-CN" altLang="en-US"/>
            </a:p>
          </p:txBody>
        </p:sp>
        <p:sp>
          <p:nvSpPr>
            <p:cNvPr id="61607" name="Freeform 282">
              <a:extLst>
                <a:ext uri="{FF2B5EF4-FFF2-40B4-BE49-F238E27FC236}">
                  <a16:creationId xmlns:a16="http://schemas.microsoft.com/office/drawing/2014/main" id="{A17B1E53-E9F7-4A26-9806-CB395D898AD8}"/>
                </a:ext>
              </a:extLst>
            </p:cNvPr>
            <p:cNvSpPr>
              <a:spLocks/>
            </p:cNvSpPr>
            <p:nvPr/>
          </p:nvSpPr>
          <p:spPr bwMode="auto">
            <a:xfrm>
              <a:off x="3368" y="1930"/>
              <a:ext cx="17" cy="17"/>
            </a:xfrm>
            <a:custGeom>
              <a:avLst/>
              <a:gdLst>
                <a:gd name="T0" fmla="*/ 8 w 17"/>
                <a:gd name="T1" fmla="*/ 16 h 17"/>
                <a:gd name="T2" fmla="*/ 0 w 17"/>
                <a:gd name="T3" fmla="*/ 16 h 17"/>
                <a:gd name="T4" fmla="*/ 8 w 17"/>
                <a:gd name="T5" fmla="*/ 0 h 17"/>
                <a:gd name="T6" fmla="*/ 16 w 17"/>
                <a:gd name="T7" fmla="*/ 16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6"/>
                  </a:lnTo>
                  <a:lnTo>
                    <a:pt x="8" y="0"/>
                  </a:lnTo>
                  <a:lnTo>
                    <a:pt x="16" y="16"/>
                  </a:lnTo>
                  <a:lnTo>
                    <a:pt x="8" y="16"/>
                  </a:lnTo>
                </a:path>
              </a:pathLst>
            </a:custGeom>
            <a:solidFill>
              <a:srgbClr val="CCFFFF"/>
            </a:solidFill>
            <a:ln w="12700">
              <a:solidFill>
                <a:srgbClr val="FFFF00"/>
              </a:solidFill>
              <a:round/>
              <a:headEnd/>
              <a:tailEnd/>
            </a:ln>
          </p:spPr>
          <p:txBody>
            <a:bodyPr/>
            <a:lstStyle/>
            <a:p>
              <a:endParaRPr lang="zh-CN" altLang="en-US"/>
            </a:p>
          </p:txBody>
        </p:sp>
        <p:sp>
          <p:nvSpPr>
            <p:cNvPr id="61608" name="Freeform 283">
              <a:extLst>
                <a:ext uri="{FF2B5EF4-FFF2-40B4-BE49-F238E27FC236}">
                  <a16:creationId xmlns:a16="http://schemas.microsoft.com/office/drawing/2014/main" id="{42A83D82-0DD6-4653-A793-447FC0F71451}"/>
                </a:ext>
              </a:extLst>
            </p:cNvPr>
            <p:cNvSpPr>
              <a:spLocks/>
            </p:cNvSpPr>
            <p:nvPr/>
          </p:nvSpPr>
          <p:spPr bwMode="auto">
            <a:xfrm>
              <a:off x="3373" y="191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CFFFF"/>
            </a:solidFill>
            <a:ln w="12700">
              <a:solidFill>
                <a:srgbClr val="FFFF00"/>
              </a:solidFill>
              <a:round/>
              <a:headEnd/>
              <a:tailEnd/>
            </a:ln>
          </p:spPr>
          <p:txBody>
            <a:bodyPr/>
            <a:lstStyle/>
            <a:p>
              <a:endParaRPr lang="zh-CN" altLang="en-US"/>
            </a:p>
          </p:txBody>
        </p:sp>
        <p:sp>
          <p:nvSpPr>
            <p:cNvPr id="61609" name="Freeform 284">
              <a:extLst>
                <a:ext uri="{FF2B5EF4-FFF2-40B4-BE49-F238E27FC236}">
                  <a16:creationId xmlns:a16="http://schemas.microsoft.com/office/drawing/2014/main" id="{3A1079A8-8E8E-45CF-ADDF-39356935E06B}"/>
                </a:ext>
              </a:extLst>
            </p:cNvPr>
            <p:cNvSpPr>
              <a:spLocks/>
            </p:cNvSpPr>
            <p:nvPr/>
          </p:nvSpPr>
          <p:spPr bwMode="auto">
            <a:xfrm>
              <a:off x="3377" y="1916"/>
              <a:ext cx="17" cy="1"/>
            </a:xfrm>
            <a:custGeom>
              <a:avLst/>
              <a:gdLst>
                <a:gd name="T0" fmla="*/ 0 w 17"/>
                <a:gd name="T1" fmla="*/ 0 h 1"/>
                <a:gd name="T2" fmla="*/ 0 w 17"/>
                <a:gd name="T3" fmla="*/ 0 h 1"/>
                <a:gd name="T4" fmla="*/ 16 w 17"/>
                <a:gd name="T5" fmla="*/ 0 h 1"/>
                <a:gd name="T6" fmla="*/ 16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0" y="0"/>
                  </a:lnTo>
                  <a:lnTo>
                    <a:pt x="16"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610" name="Freeform 285">
              <a:extLst>
                <a:ext uri="{FF2B5EF4-FFF2-40B4-BE49-F238E27FC236}">
                  <a16:creationId xmlns:a16="http://schemas.microsoft.com/office/drawing/2014/main" id="{8AA45613-76C6-4BAD-884A-5934EF6A8D64}"/>
                </a:ext>
              </a:extLst>
            </p:cNvPr>
            <p:cNvSpPr>
              <a:spLocks/>
            </p:cNvSpPr>
            <p:nvPr/>
          </p:nvSpPr>
          <p:spPr bwMode="auto">
            <a:xfrm>
              <a:off x="3375" y="1921"/>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CCFFFF"/>
            </a:solidFill>
            <a:ln w="12700">
              <a:solidFill>
                <a:srgbClr val="FFFF00"/>
              </a:solidFill>
              <a:round/>
              <a:headEnd/>
              <a:tailEnd/>
            </a:ln>
          </p:spPr>
          <p:txBody>
            <a:bodyPr/>
            <a:lstStyle/>
            <a:p>
              <a:endParaRPr lang="zh-CN" altLang="en-US"/>
            </a:p>
          </p:txBody>
        </p:sp>
        <p:sp>
          <p:nvSpPr>
            <p:cNvPr id="61611" name="Freeform 286">
              <a:extLst>
                <a:ext uri="{FF2B5EF4-FFF2-40B4-BE49-F238E27FC236}">
                  <a16:creationId xmlns:a16="http://schemas.microsoft.com/office/drawing/2014/main" id="{9041A92C-A5D7-4AF5-A683-C011387B3810}"/>
                </a:ext>
              </a:extLst>
            </p:cNvPr>
            <p:cNvSpPr>
              <a:spLocks/>
            </p:cNvSpPr>
            <p:nvPr/>
          </p:nvSpPr>
          <p:spPr bwMode="auto">
            <a:xfrm>
              <a:off x="3321" y="1696"/>
              <a:ext cx="226" cy="166"/>
            </a:xfrm>
            <a:custGeom>
              <a:avLst/>
              <a:gdLst>
                <a:gd name="T0" fmla="*/ 11 w 226"/>
                <a:gd name="T1" fmla="*/ 19 h 166"/>
                <a:gd name="T2" fmla="*/ 18 w 226"/>
                <a:gd name="T3" fmla="*/ 19 h 166"/>
                <a:gd name="T4" fmla="*/ 24 w 226"/>
                <a:gd name="T5" fmla="*/ 20 h 166"/>
                <a:gd name="T6" fmla="*/ 23 w 226"/>
                <a:gd name="T7" fmla="*/ 10 h 166"/>
                <a:gd name="T8" fmla="*/ 30 w 226"/>
                <a:gd name="T9" fmla="*/ 3 h 166"/>
                <a:gd name="T10" fmla="*/ 48 w 226"/>
                <a:gd name="T11" fmla="*/ 2 h 166"/>
                <a:gd name="T12" fmla="*/ 48 w 226"/>
                <a:gd name="T13" fmla="*/ 12 h 166"/>
                <a:gd name="T14" fmla="*/ 54 w 226"/>
                <a:gd name="T15" fmla="*/ 19 h 166"/>
                <a:gd name="T16" fmla="*/ 62 w 226"/>
                <a:gd name="T17" fmla="*/ 25 h 166"/>
                <a:gd name="T18" fmla="*/ 70 w 226"/>
                <a:gd name="T19" fmla="*/ 24 h 166"/>
                <a:gd name="T20" fmla="*/ 82 w 226"/>
                <a:gd name="T21" fmla="*/ 23 h 166"/>
                <a:gd name="T22" fmla="*/ 91 w 226"/>
                <a:gd name="T23" fmla="*/ 26 h 166"/>
                <a:gd name="T24" fmla="*/ 103 w 226"/>
                <a:gd name="T25" fmla="*/ 27 h 166"/>
                <a:gd name="T26" fmla="*/ 118 w 226"/>
                <a:gd name="T27" fmla="*/ 26 h 166"/>
                <a:gd name="T28" fmla="*/ 121 w 226"/>
                <a:gd name="T29" fmla="*/ 37 h 166"/>
                <a:gd name="T30" fmla="*/ 130 w 226"/>
                <a:gd name="T31" fmla="*/ 39 h 166"/>
                <a:gd name="T32" fmla="*/ 136 w 226"/>
                <a:gd name="T33" fmla="*/ 50 h 166"/>
                <a:gd name="T34" fmla="*/ 141 w 226"/>
                <a:gd name="T35" fmla="*/ 55 h 166"/>
                <a:gd name="T36" fmla="*/ 147 w 226"/>
                <a:gd name="T37" fmla="*/ 45 h 166"/>
                <a:gd name="T38" fmla="*/ 152 w 226"/>
                <a:gd name="T39" fmla="*/ 37 h 166"/>
                <a:gd name="T40" fmla="*/ 154 w 226"/>
                <a:gd name="T41" fmla="*/ 47 h 166"/>
                <a:gd name="T42" fmla="*/ 162 w 226"/>
                <a:gd name="T43" fmla="*/ 58 h 166"/>
                <a:gd name="T44" fmla="*/ 174 w 226"/>
                <a:gd name="T45" fmla="*/ 67 h 166"/>
                <a:gd name="T46" fmla="*/ 176 w 226"/>
                <a:gd name="T47" fmla="*/ 58 h 166"/>
                <a:gd name="T48" fmla="*/ 188 w 226"/>
                <a:gd name="T49" fmla="*/ 51 h 166"/>
                <a:gd name="T50" fmla="*/ 193 w 226"/>
                <a:gd name="T51" fmla="*/ 52 h 166"/>
                <a:gd name="T52" fmla="*/ 196 w 226"/>
                <a:gd name="T53" fmla="*/ 48 h 166"/>
                <a:gd name="T54" fmla="*/ 203 w 226"/>
                <a:gd name="T55" fmla="*/ 55 h 166"/>
                <a:gd name="T56" fmla="*/ 215 w 226"/>
                <a:gd name="T57" fmla="*/ 61 h 166"/>
                <a:gd name="T58" fmla="*/ 225 w 226"/>
                <a:gd name="T59" fmla="*/ 77 h 166"/>
                <a:gd name="T60" fmla="*/ 216 w 226"/>
                <a:gd name="T61" fmla="*/ 94 h 166"/>
                <a:gd name="T62" fmla="*/ 208 w 226"/>
                <a:gd name="T63" fmla="*/ 88 h 166"/>
                <a:gd name="T64" fmla="*/ 201 w 226"/>
                <a:gd name="T65" fmla="*/ 79 h 166"/>
                <a:gd name="T66" fmla="*/ 196 w 226"/>
                <a:gd name="T67" fmla="*/ 98 h 166"/>
                <a:gd name="T68" fmla="*/ 188 w 226"/>
                <a:gd name="T69" fmla="*/ 101 h 166"/>
                <a:gd name="T70" fmla="*/ 182 w 226"/>
                <a:gd name="T71" fmla="*/ 110 h 166"/>
                <a:gd name="T72" fmla="*/ 171 w 226"/>
                <a:gd name="T73" fmla="*/ 118 h 166"/>
                <a:gd name="T74" fmla="*/ 163 w 226"/>
                <a:gd name="T75" fmla="*/ 126 h 166"/>
                <a:gd name="T76" fmla="*/ 165 w 226"/>
                <a:gd name="T77" fmla="*/ 139 h 166"/>
                <a:gd name="T78" fmla="*/ 152 w 226"/>
                <a:gd name="T79" fmla="*/ 139 h 166"/>
                <a:gd name="T80" fmla="*/ 141 w 226"/>
                <a:gd name="T81" fmla="*/ 138 h 166"/>
                <a:gd name="T82" fmla="*/ 135 w 226"/>
                <a:gd name="T83" fmla="*/ 130 h 166"/>
                <a:gd name="T84" fmla="*/ 128 w 226"/>
                <a:gd name="T85" fmla="*/ 138 h 166"/>
                <a:gd name="T86" fmla="*/ 119 w 226"/>
                <a:gd name="T87" fmla="*/ 157 h 166"/>
                <a:gd name="T88" fmla="*/ 111 w 226"/>
                <a:gd name="T89" fmla="*/ 165 h 166"/>
                <a:gd name="T90" fmla="*/ 112 w 226"/>
                <a:gd name="T91" fmla="*/ 157 h 166"/>
                <a:gd name="T92" fmla="*/ 106 w 226"/>
                <a:gd name="T93" fmla="*/ 150 h 166"/>
                <a:gd name="T94" fmla="*/ 101 w 226"/>
                <a:gd name="T95" fmla="*/ 141 h 166"/>
                <a:gd name="T96" fmla="*/ 97 w 226"/>
                <a:gd name="T97" fmla="*/ 132 h 166"/>
                <a:gd name="T98" fmla="*/ 94 w 226"/>
                <a:gd name="T99" fmla="*/ 121 h 166"/>
                <a:gd name="T100" fmla="*/ 89 w 226"/>
                <a:gd name="T101" fmla="*/ 115 h 166"/>
                <a:gd name="T102" fmla="*/ 82 w 226"/>
                <a:gd name="T103" fmla="*/ 106 h 166"/>
                <a:gd name="T104" fmla="*/ 78 w 226"/>
                <a:gd name="T105" fmla="*/ 98 h 166"/>
                <a:gd name="T106" fmla="*/ 72 w 226"/>
                <a:gd name="T107" fmla="*/ 104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6"/>
                <a:gd name="T163" fmla="*/ 0 h 166"/>
                <a:gd name="T164" fmla="*/ 226 w 226"/>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6" h="166">
                  <a:moveTo>
                    <a:pt x="0" y="22"/>
                  </a:moveTo>
                  <a:lnTo>
                    <a:pt x="0" y="21"/>
                  </a:lnTo>
                  <a:lnTo>
                    <a:pt x="1" y="19"/>
                  </a:lnTo>
                  <a:lnTo>
                    <a:pt x="0" y="15"/>
                  </a:lnTo>
                  <a:lnTo>
                    <a:pt x="11" y="19"/>
                  </a:lnTo>
                  <a:lnTo>
                    <a:pt x="12" y="19"/>
                  </a:lnTo>
                  <a:lnTo>
                    <a:pt x="15" y="18"/>
                  </a:lnTo>
                  <a:lnTo>
                    <a:pt x="17" y="19"/>
                  </a:lnTo>
                  <a:lnTo>
                    <a:pt x="18" y="19"/>
                  </a:lnTo>
                  <a:lnTo>
                    <a:pt x="20" y="20"/>
                  </a:lnTo>
                  <a:lnTo>
                    <a:pt x="21" y="21"/>
                  </a:lnTo>
                  <a:lnTo>
                    <a:pt x="23" y="21"/>
                  </a:lnTo>
                  <a:lnTo>
                    <a:pt x="25" y="20"/>
                  </a:lnTo>
                  <a:lnTo>
                    <a:pt x="24" y="20"/>
                  </a:lnTo>
                  <a:lnTo>
                    <a:pt x="24" y="19"/>
                  </a:lnTo>
                  <a:lnTo>
                    <a:pt x="23" y="19"/>
                  </a:lnTo>
                  <a:lnTo>
                    <a:pt x="24" y="16"/>
                  </a:lnTo>
                  <a:lnTo>
                    <a:pt x="23" y="13"/>
                  </a:lnTo>
                  <a:lnTo>
                    <a:pt x="23" y="10"/>
                  </a:lnTo>
                  <a:lnTo>
                    <a:pt x="24" y="9"/>
                  </a:lnTo>
                  <a:lnTo>
                    <a:pt x="28" y="9"/>
                  </a:lnTo>
                  <a:lnTo>
                    <a:pt x="28" y="7"/>
                  </a:lnTo>
                  <a:lnTo>
                    <a:pt x="29" y="5"/>
                  </a:lnTo>
                  <a:lnTo>
                    <a:pt x="30" y="3"/>
                  </a:lnTo>
                  <a:lnTo>
                    <a:pt x="36" y="3"/>
                  </a:lnTo>
                  <a:lnTo>
                    <a:pt x="40" y="2"/>
                  </a:lnTo>
                  <a:lnTo>
                    <a:pt x="43" y="1"/>
                  </a:lnTo>
                  <a:lnTo>
                    <a:pt x="45" y="0"/>
                  </a:lnTo>
                  <a:lnTo>
                    <a:pt x="48" y="2"/>
                  </a:lnTo>
                  <a:lnTo>
                    <a:pt x="48" y="4"/>
                  </a:lnTo>
                  <a:lnTo>
                    <a:pt x="48" y="7"/>
                  </a:lnTo>
                  <a:lnTo>
                    <a:pt x="48" y="9"/>
                  </a:lnTo>
                  <a:lnTo>
                    <a:pt x="48" y="10"/>
                  </a:lnTo>
                  <a:lnTo>
                    <a:pt x="48" y="12"/>
                  </a:lnTo>
                  <a:lnTo>
                    <a:pt x="50" y="12"/>
                  </a:lnTo>
                  <a:lnTo>
                    <a:pt x="51" y="13"/>
                  </a:lnTo>
                  <a:lnTo>
                    <a:pt x="51" y="15"/>
                  </a:lnTo>
                  <a:lnTo>
                    <a:pt x="51" y="16"/>
                  </a:lnTo>
                  <a:lnTo>
                    <a:pt x="54" y="19"/>
                  </a:lnTo>
                  <a:lnTo>
                    <a:pt x="55" y="20"/>
                  </a:lnTo>
                  <a:lnTo>
                    <a:pt x="56" y="19"/>
                  </a:lnTo>
                  <a:lnTo>
                    <a:pt x="59" y="22"/>
                  </a:lnTo>
                  <a:lnTo>
                    <a:pt x="60" y="24"/>
                  </a:lnTo>
                  <a:lnTo>
                    <a:pt x="62" y="25"/>
                  </a:lnTo>
                  <a:lnTo>
                    <a:pt x="64" y="26"/>
                  </a:lnTo>
                  <a:lnTo>
                    <a:pt x="65" y="26"/>
                  </a:lnTo>
                  <a:lnTo>
                    <a:pt x="66" y="26"/>
                  </a:lnTo>
                  <a:lnTo>
                    <a:pt x="68" y="24"/>
                  </a:lnTo>
                  <a:lnTo>
                    <a:pt x="70" y="24"/>
                  </a:lnTo>
                  <a:lnTo>
                    <a:pt x="71" y="24"/>
                  </a:lnTo>
                  <a:lnTo>
                    <a:pt x="71" y="21"/>
                  </a:lnTo>
                  <a:lnTo>
                    <a:pt x="74" y="23"/>
                  </a:lnTo>
                  <a:lnTo>
                    <a:pt x="75" y="24"/>
                  </a:lnTo>
                  <a:lnTo>
                    <a:pt x="82" y="23"/>
                  </a:lnTo>
                  <a:lnTo>
                    <a:pt x="82" y="20"/>
                  </a:lnTo>
                  <a:lnTo>
                    <a:pt x="88" y="19"/>
                  </a:lnTo>
                  <a:lnTo>
                    <a:pt x="89" y="21"/>
                  </a:lnTo>
                  <a:lnTo>
                    <a:pt x="89" y="24"/>
                  </a:lnTo>
                  <a:lnTo>
                    <a:pt x="91" y="26"/>
                  </a:lnTo>
                  <a:lnTo>
                    <a:pt x="94" y="27"/>
                  </a:lnTo>
                  <a:lnTo>
                    <a:pt x="100" y="29"/>
                  </a:lnTo>
                  <a:lnTo>
                    <a:pt x="101" y="29"/>
                  </a:lnTo>
                  <a:lnTo>
                    <a:pt x="103" y="27"/>
                  </a:lnTo>
                  <a:lnTo>
                    <a:pt x="106" y="23"/>
                  </a:lnTo>
                  <a:lnTo>
                    <a:pt x="108" y="23"/>
                  </a:lnTo>
                  <a:lnTo>
                    <a:pt x="113" y="25"/>
                  </a:lnTo>
                  <a:lnTo>
                    <a:pt x="115" y="26"/>
                  </a:lnTo>
                  <a:lnTo>
                    <a:pt x="118" y="26"/>
                  </a:lnTo>
                  <a:lnTo>
                    <a:pt x="118" y="27"/>
                  </a:lnTo>
                  <a:lnTo>
                    <a:pt x="121" y="31"/>
                  </a:lnTo>
                  <a:lnTo>
                    <a:pt x="120" y="32"/>
                  </a:lnTo>
                  <a:lnTo>
                    <a:pt x="120" y="34"/>
                  </a:lnTo>
                  <a:lnTo>
                    <a:pt x="121" y="37"/>
                  </a:lnTo>
                  <a:lnTo>
                    <a:pt x="122" y="41"/>
                  </a:lnTo>
                  <a:lnTo>
                    <a:pt x="123" y="42"/>
                  </a:lnTo>
                  <a:lnTo>
                    <a:pt x="126" y="41"/>
                  </a:lnTo>
                  <a:lnTo>
                    <a:pt x="129" y="39"/>
                  </a:lnTo>
                  <a:lnTo>
                    <a:pt x="130" y="39"/>
                  </a:lnTo>
                  <a:lnTo>
                    <a:pt x="135" y="42"/>
                  </a:lnTo>
                  <a:lnTo>
                    <a:pt x="132" y="43"/>
                  </a:lnTo>
                  <a:lnTo>
                    <a:pt x="132" y="44"/>
                  </a:lnTo>
                  <a:lnTo>
                    <a:pt x="135" y="48"/>
                  </a:lnTo>
                  <a:lnTo>
                    <a:pt x="136" y="50"/>
                  </a:lnTo>
                  <a:lnTo>
                    <a:pt x="138" y="52"/>
                  </a:lnTo>
                  <a:lnTo>
                    <a:pt x="138" y="53"/>
                  </a:lnTo>
                  <a:lnTo>
                    <a:pt x="141" y="53"/>
                  </a:lnTo>
                  <a:lnTo>
                    <a:pt x="141" y="55"/>
                  </a:lnTo>
                  <a:lnTo>
                    <a:pt x="143" y="55"/>
                  </a:lnTo>
                  <a:lnTo>
                    <a:pt x="144" y="55"/>
                  </a:lnTo>
                  <a:lnTo>
                    <a:pt x="147" y="53"/>
                  </a:lnTo>
                  <a:lnTo>
                    <a:pt x="147" y="49"/>
                  </a:lnTo>
                  <a:lnTo>
                    <a:pt x="147" y="45"/>
                  </a:lnTo>
                  <a:lnTo>
                    <a:pt x="147" y="43"/>
                  </a:lnTo>
                  <a:lnTo>
                    <a:pt x="149" y="41"/>
                  </a:lnTo>
                  <a:lnTo>
                    <a:pt x="149" y="39"/>
                  </a:lnTo>
                  <a:lnTo>
                    <a:pt x="150" y="37"/>
                  </a:lnTo>
                  <a:lnTo>
                    <a:pt x="152" y="37"/>
                  </a:lnTo>
                  <a:lnTo>
                    <a:pt x="153" y="39"/>
                  </a:lnTo>
                  <a:lnTo>
                    <a:pt x="154" y="39"/>
                  </a:lnTo>
                  <a:lnTo>
                    <a:pt x="154" y="43"/>
                  </a:lnTo>
                  <a:lnTo>
                    <a:pt x="153" y="46"/>
                  </a:lnTo>
                  <a:lnTo>
                    <a:pt x="154" y="47"/>
                  </a:lnTo>
                  <a:lnTo>
                    <a:pt x="154" y="48"/>
                  </a:lnTo>
                  <a:lnTo>
                    <a:pt x="156" y="50"/>
                  </a:lnTo>
                  <a:lnTo>
                    <a:pt x="157" y="54"/>
                  </a:lnTo>
                  <a:lnTo>
                    <a:pt x="160" y="55"/>
                  </a:lnTo>
                  <a:lnTo>
                    <a:pt x="162" y="58"/>
                  </a:lnTo>
                  <a:lnTo>
                    <a:pt x="165" y="59"/>
                  </a:lnTo>
                  <a:lnTo>
                    <a:pt x="165" y="60"/>
                  </a:lnTo>
                  <a:lnTo>
                    <a:pt x="168" y="67"/>
                  </a:lnTo>
                  <a:lnTo>
                    <a:pt x="172" y="67"/>
                  </a:lnTo>
                  <a:lnTo>
                    <a:pt x="174" y="67"/>
                  </a:lnTo>
                  <a:lnTo>
                    <a:pt x="177" y="64"/>
                  </a:lnTo>
                  <a:lnTo>
                    <a:pt x="177" y="63"/>
                  </a:lnTo>
                  <a:lnTo>
                    <a:pt x="176" y="60"/>
                  </a:lnTo>
                  <a:lnTo>
                    <a:pt x="176" y="59"/>
                  </a:lnTo>
                  <a:lnTo>
                    <a:pt x="176" y="58"/>
                  </a:lnTo>
                  <a:lnTo>
                    <a:pt x="179" y="56"/>
                  </a:lnTo>
                  <a:lnTo>
                    <a:pt x="181" y="55"/>
                  </a:lnTo>
                  <a:lnTo>
                    <a:pt x="181" y="54"/>
                  </a:lnTo>
                  <a:lnTo>
                    <a:pt x="187" y="54"/>
                  </a:lnTo>
                  <a:lnTo>
                    <a:pt x="188" y="51"/>
                  </a:lnTo>
                  <a:lnTo>
                    <a:pt x="188" y="50"/>
                  </a:lnTo>
                  <a:lnTo>
                    <a:pt x="189" y="49"/>
                  </a:lnTo>
                  <a:lnTo>
                    <a:pt x="190" y="48"/>
                  </a:lnTo>
                  <a:lnTo>
                    <a:pt x="192" y="50"/>
                  </a:lnTo>
                  <a:lnTo>
                    <a:pt x="193" y="52"/>
                  </a:lnTo>
                  <a:lnTo>
                    <a:pt x="193" y="53"/>
                  </a:lnTo>
                  <a:lnTo>
                    <a:pt x="195" y="54"/>
                  </a:lnTo>
                  <a:lnTo>
                    <a:pt x="196" y="51"/>
                  </a:lnTo>
                  <a:lnTo>
                    <a:pt x="196" y="50"/>
                  </a:lnTo>
                  <a:lnTo>
                    <a:pt x="196" y="48"/>
                  </a:lnTo>
                  <a:lnTo>
                    <a:pt x="199" y="46"/>
                  </a:lnTo>
                  <a:lnTo>
                    <a:pt x="200" y="46"/>
                  </a:lnTo>
                  <a:lnTo>
                    <a:pt x="201" y="50"/>
                  </a:lnTo>
                  <a:lnTo>
                    <a:pt x="201" y="53"/>
                  </a:lnTo>
                  <a:lnTo>
                    <a:pt x="203" y="55"/>
                  </a:lnTo>
                  <a:lnTo>
                    <a:pt x="205" y="56"/>
                  </a:lnTo>
                  <a:lnTo>
                    <a:pt x="209" y="58"/>
                  </a:lnTo>
                  <a:lnTo>
                    <a:pt x="211" y="60"/>
                  </a:lnTo>
                  <a:lnTo>
                    <a:pt x="213" y="61"/>
                  </a:lnTo>
                  <a:lnTo>
                    <a:pt x="215" y="61"/>
                  </a:lnTo>
                  <a:lnTo>
                    <a:pt x="217" y="59"/>
                  </a:lnTo>
                  <a:lnTo>
                    <a:pt x="221" y="60"/>
                  </a:lnTo>
                  <a:lnTo>
                    <a:pt x="224" y="58"/>
                  </a:lnTo>
                  <a:lnTo>
                    <a:pt x="225" y="63"/>
                  </a:lnTo>
                  <a:lnTo>
                    <a:pt x="225" y="77"/>
                  </a:lnTo>
                  <a:lnTo>
                    <a:pt x="218" y="79"/>
                  </a:lnTo>
                  <a:lnTo>
                    <a:pt x="211" y="85"/>
                  </a:lnTo>
                  <a:lnTo>
                    <a:pt x="211" y="86"/>
                  </a:lnTo>
                  <a:lnTo>
                    <a:pt x="214" y="88"/>
                  </a:lnTo>
                  <a:lnTo>
                    <a:pt x="216" y="94"/>
                  </a:lnTo>
                  <a:lnTo>
                    <a:pt x="214" y="94"/>
                  </a:lnTo>
                  <a:lnTo>
                    <a:pt x="213" y="91"/>
                  </a:lnTo>
                  <a:lnTo>
                    <a:pt x="212" y="89"/>
                  </a:lnTo>
                  <a:lnTo>
                    <a:pt x="212" y="91"/>
                  </a:lnTo>
                  <a:lnTo>
                    <a:pt x="208" y="88"/>
                  </a:lnTo>
                  <a:lnTo>
                    <a:pt x="206" y="85"/>
                  </a:lnTo>
                  <a:lnTo>
                    <a:pt x="205" y="82"/>
                  </a:lnTo>
                  <a:lnTo>
                    <a:pt x="204" y="82"/>
                  </a:lnTo>
                  <a:lnTo>
                    <a:pt x="201" y="82"/>
                  </a:lnTo>
                  <a:lnTo>
                    <a:pt x="201" y="79"/>
                  </a:lnTo>
                  <a:lnTo>
                    <a:pt x="196" y="79"/>
                  </a:lnTo>
                  <a:lnTo>
                    <a:pt x="196" y="82"/>
                  </a:lnTo>
                  <a:lnTo>
                    <a:pt x="196" y="83"/>
                  </a:lnTo>
                  <a:lnTo>
                    <a:pt x="196" y="91"/>
                  </a:lnTo>
                  <a:lnTo>
                    <a:pt x="196" y="98"/>
                  </a:lnTo>
                  <a:lnTo>
                    <a:pt x="193" y="98"/>
                  </a:lnTo>
                  <a:lnTo>
                    <a:pt x="192" y="101"/>
                  </a:lnTo>
                  <a:lnTo>
                    <a:pt x="189" y="100"/>
                  </a:lnTo>
                  <a:lnTo>
                    <a:pt x="188" y="100"/>
                  </a:lnTo>
                  <a:lnTo>
                    <a:pt x="188" y="101"/>
                  </a:lnTo>
                  <a:lnTo>
                    <a:pt x="188" y="102"/>
                  </a:lnTo>
                  <a:lnTo>
                    <a:pt x="187" y="104"/>
                  </a:lnTo>
                  <a:lnTo>
                    <a:pt x="187" y="107"/>
                  </a:lnTo>
                  <a:lnTo>
                    <a:pt x="184" y="109"/>
                  </a:lnTo>
                  <a:lnTo>
                    <a:pt x="182" y="110"/>
                  </a:lnTo>
                  <a:lnTo>
                    <a:pt x="181" y="112"/>
                  </a:lnTo>
                  <a:lnTo>
                    <a:pt x="179" y="113"/>
                  </a:lnTo>
                  <a:lnTo>
                    <a:pt x="179" y="115"/>
                  </a:lnTo>
                  <a:lnTo>
                    <a:pt x="176" y="116"/>
                  </a:lnTo>
                  <a:lnTo>
                    <a:pt x="171" y="118"/>
                  </a:lnTo>
                  <a:lnTo>
                    <a:pt x="170" y="118"/>
                  </a:lnTo>
                  <a:lnTo>
                    <a:pt x="169" y="118"/>
                  </a:lnTo>
                  <a:lnTo>
                    <a:pt x="161" y="120"/>
                  </a:lnTo>
                  <a:lnTo>
                    <a:pt x="163" y="122"/>
                  </a:lnTo>
                  <a:lnTo>
                    <a:pt x="163" y="126"/>
                  </a:lnTo>
                  <a:lnTo>
                    <a:pt x="165" y="129"/>
                  </a:lnTo>
                  <a:lnTo>
                    <a:pt x="168" y="132"/>
                  </a:lnTo>
                  <a:lnTo>
                    <a:pt x="169" y="133"/>
                  </a:lnTo>
                  <a:lnTo>
                    <a:pt x="167" y="137"/>
                  </a:lnTo>
                  <a:lnTo>
                    <a:pt x="165" y="139"/>
                  </a:lnTo>
                  <a:lnTo>
                    <a:pt x="163" y="139"/>
                  </a:lnTo>
                  <a:lnTo>
                    <a:pt x="162" y="137"/>
                  </a:lnTo>
                  <a:lnTo>
                    <a:pt x="160" y="138"/>
                  </a:lnTo>
                  <a:lnTo>
                    <a:pt x="156" y="140"/>
                  </a:lnTo>
                  <a:lnTo>
                    <a:pt x="152" y="139"/>
                  </a:lnTo>
                  <a:lnTo>
                    <a:pt x="147" y="139"/>
                  </a:lnTo>
                  <a:lnTo>
                    <a:pt x="144" y="140"/>
                  </a:lnTo>
                  <a:lnTo>
                    <a:pt x="144" y="139"/>
                  </a:lnTo>
                  <a:lnTo>
                    <a:pt x="141" y="138"/>
                  </a:lnTo>
                  <a:lnTo>
                    <a:pt x="142" y="136"/>
                  </a:lnTo>
                  <a:lnTo>
                    <a:pt x="139" y="135"/>
                  </a:lnTo>
                  <a:lnTo>
                    <a:pt x="139" y="133"/>
                  </a:lnTo>
                  <a:lnTo>
                    <a:pt x="136" y="132"/>
                  </a:lnTo>
                  <a:lnTo>
                    <a:pt x="135" y="130"/>
                  </a:lnTo>
                  <a:lnTo>
                    <a:pt x="133" y="133"/>
                  </a:lnTo>
                  <a:lnTo>
                    <a:pt x="132" y="134"/>
                  </a:lnTo>
                  <a:lnTo>
                    <a:pt x="130" y="133"/>
                  </a:lnTo>
                  <a:lnTo>
                    <a:pt x="130" y="135"/>
                  </a:lnTo>
                  <a:lnTo>
                    <a:pt x="128" y="138"/>
                  </a:lnTo>
                  <a:lnTo>
                    <a:pt x="128" y="141"/>
                  </a:lnTo>
                  <a:lnTo>
                    <a:pt x="128" y="146"/>
                  </a:lnTo>
                  <a:lnTo>
                    <a:pt x="126" y="145"/>
                  </a:lnTo>
                  <a:lnTo>
                    <a:pt x="123" y="154"/>
                  </a:lnTo>
                  <a:lnTo>
                    <a:pt x="119" y="157"/>
                  </a:lnTo>
                  <a:lnTo>
                    <a:pt x="120" y="158"/>
                  </a:lnTo>
                  <a:lnTo>
                    <a:pt x="118" y="163"/>
                  </a:lnTo>
                  <a:lnTo>
                    <a:pt x="116" y="164"/>
                  </a:lnTo>
                  <a:lnTo>
                    <a:pt x="112" y="164"/>
                  </a:lnTo>
                  <a:lnTo>
                    <a:pt x="111" y="165"/>
                  </a:lnTo>
                  <a:lnTo>
                    <a:pt x="108" y="165"/>
                  </a:lnTo>
                  <a:lnTo>
                    <a:pt x="110" y="161"/>
                  </a:lnTo>
                  <a:lnTo>
                    <a:pt x="110" y="160"/>
                  </a:lnTo>
                  <a:lnTo>
                    <a:pt x="110" y="157"/>
                  </a:lnTo>
                  <a:lnTo>
                    <a:pt x="112" y="157"/>
                  </a:lnTo>
                  <a:lnTo>
                    <a:pt x="112" y="156"/>
                  </a:lnTo>
                  <a:lnTo>
                    <a:pt x="110" y="156"/>
                  </a:lnTo>
                  <a:lnTo>
                    <a:pt x="110" y="154"/>
                  </a:lnTo>
                  <a:lnTo>
                    <a:pt x="106" y="150"/>
                  </a:lnTo>
                  <a:lnTo>
                    <a:pt x="105" y="149"/>
                  </a:lnTo>
                  <a:lnTo>
                    <a:pt x="105" y="148"/>
                  </a:lnTo>
                  <a:lnTo>
                    <a:pt x="103" y="146"/>
                  </a:lnTo>
                  <a:lnTo>
                    <a:pt x="101" y="144"/>
                  </a:lnTo>
                  <a:lnTo>
                    <a:pt x="101" y="141"/>
                  </a:lnTo>
                  <a:lnTo>
                    <a:pt x="99" y="140"/>
                  </a:lnTo>
                  <a:lnTo>
                    <a:pt x="97" y="137"/>
                  </a:lnTo>
                  <a:lnTo>
                    <a:pt x="96" y="133"/>
                  </a:lnTo>
                  <a:lnTo>
                    <a:pt x="96" y="132"/>
                  </a:lnTo>
                  <a:lnTo>
                    <a:pt x="97" y="132"/>
                  </a:lnTo>
                  <a:lnTo>
                    <a:pt x="99" y="126"/>
                  </a:lnTo>
                  <a:lnTo>
                    <a:pt x="97" y="125"/>
                  </a:lnTo>
                  <a:lnTo>
                    <a:pt x="94" y="125"/>
                  </a:lnTo>
                  <a:lnTo>
                    <a:pt x="94" y="123"/>
                  </a:lnTo>
                  <a:lnTo>
                    <a:pt x="94" y="121"/>
                  </a:lnTo>
                  <a:lnTo>
                    <a:pt x="92" y="121"/>
                  </a:lnTo>
                  <a:lnTo>
                    <a:pt x="92" y="118"/>
                  </a:lnTo>
                  <a:lnTo>
                    <a:pt x="89" y="116"/>
                  </a:lnTo>
                  <a:lnTo>
                    <a:pt x="89" y="115"/>
                  </a:lnTo>
                  <a:lnTo>
                    <a:pt x="89" y="112"/>
                  </a:lnTo>
                  <a:lnTo>
                    <a:pt x="88" y="111"/>
                  </a:lnTo>
                  <a:lnTo>
                    <a:pt x="85" y="109"/>
                  </a:lnTo>
                  <a:lnTo>
                    <a:pt x="85" y="106"/>
                  </a:lnTo>
                  <a:lnTo>
                    <a:pt x="82" y="106"/>
                  </a:lnTo>
                  <a:lnTo>
                    <a:pt x="82" y="102"/>
                  </a:lnTo>
                  <a:lnTo>
                    <a:pt x="82" y="98"/>
                  </a:lnTo>
                  <a:lnTo>
                    <a:pt x="81" y="96"/>
                  </a:lnTo>
                  <a:lnTo>
                    <a:pt x="80" y="96"/>
                  </a:lnTo>
                  <a:lnTo>
                    <a:pt x="78" y="98"/>
                  </a:lnTo>
                  <a:lnTo>
                    <a:pt x="77" y="102"/>
                  </a:lnTo>
                  <a:lnTo>
                    <a:pt x="75" y="105"/>
                  </a:lnTo>
                  <a:lnTo>
                    <a:pt x="73" y="107"/>
                  </a:lnTo>
                  <a:lnTo>
                    <a:pt x="72" y="106"/>
                  </a:lnTo>
                  <a:lnTo>
                    <a:pt x="72" y="104"/>
                  </a:lnTo>
                  <a:lnTo>
                    <a:pt x="71" y="103"/>
                  </a:lnTo>
                  <a:lnTo>
                    <a:pt x="71" y="102"/>
                  </a:lnTo>
                  <a:lnTo>
                    <a:pt x="71" y="100"/>
                  </a:lnTo>
                </a:path>
              </a:pathLst>
            </a:custGeom>
            <a:solidFill>
              <a:srgbClr val="CCFFFF"/>
            </a:solidFill>
            <a:ln w="12700">
              <a:solidFill>
                <a:srgbClr val="FFFF00"/>
              </a:solidFill>
              <a:round/>
              <a:headEnd type="none" w="sm" len="sm"/>
              <a:tailEnd type="none" w="sm" len="sm"/>
            </a:ln>
          </p:spPr>
          <p:txBody>
            <a:bodyPr/>
            <a:lstStyle/>
            <a:p>
              <a:endParaRPr lang="zh-CN" altLang="en-US"/>
            </a:p>
          </p:txBody>
        </p:sp>
        <p:sp>
          <p:nvSpPr>
            <p:cNvPr id="61612" name="Freeform 287">
              <a:extLst>
                <a:ext uri="{FF2B5EF4-FFF2-40B4-BE49-F238E27FC236}">
                  <a16:creationId xmlns:a16="http://schemas.microsoft.com/office/drawing/2014/main" id="{CDBEF95F-93AF-43E3-858F-00A0F2E4F5E2}"/>
                </a:ext>
              </a:extLst>
            </p:cNvPr>
            <p:cNvSpPr>
              <a:spLocks/>
            </p:cNvSpPr>
            <p:nvPr/>
          </p:nvSpPr>
          <p:spPr bwMode="auto">
            <a:xfrm>
              <a:off x="3318" y="1718"/>
              <a:ext cx="74" cy="79"/>
            </a:xfrm>
            <a:custGeom>
              <a:avLst/>
              <a:gdLst>
                <a:gd name="T0" fmla="*/ 72 w 74"/>
                <a:gd name="T1" fmla="*/ 77 h 79"/>
                <a:gd name="T2" fmla="*/ 68 w 74"/>
                <a:gd name="T3" fmla="*/ 75 h 79"/>
                <a:gd name="T4" fmla="*/ 66 w 74"/>
                <a:gd name="T5" fmla="*/ 74 h 79"/>
                <a:gd name="T6" fmla="*/ 60 w 74"/>
                <a:gd name="T7" fmla="*/ 71 h 79"/>
                <a:gd name="T8" fmla="*/ 57 w 74"/>
                <a:gd name="T9" fmla="*/ 67 h 79"/>
                <a:gd name="T10" fmla="*/ 56 w 74"/>
                <a:gd name="T11" fmla="*/ 69 h 79"/>
                <a:gd name="T12" fmla="*/ 53 w 74"/>
                <a:gd name="T13" fmla="*/ 71 h 79"/>
                <a:gd name="T14" fmla="*/ 47 w 74"/>
                <a:gd name="T15" fmla="*/ 68 h 79"/>
                <a:gd name="T16" fmla="*/ 49 w 74"/>
                <a:gd name="T17" fmla="*/ 65 h 79"/>
                <a:gd name="T18" fmla="*/ 50 w 74"/>
                <a:gd name="T19" fmla="*/ 63 h 79"/>
                <a:gd name="T20" fmla="*/ 49 w 74"/>
                <a:gd name="T21" fmla="*/ 59 h 79"/>
                <a:gd name="T22" fmla="*/ 46 w 74"/>
                <a:gd name="T23" fmla="*/ 53 h 79"/>
                <a:gd name="T24" fmla="*/ 44 w 74"/>
                <a:gd name="T25" fmla="*/ 49 h 79"/>
                <a:gd name="T26" fmla="*/ 43 w 74"/>
                <a:gd name="T27" fmla="*/ 45 h 79"/>
                <a:gd name="T28" fmla="*/ 38 w 74"/>
                <a:gd name="T29" fmla="*/ 37 h 79"/>
                <a:gd name="T30" fmla="*/ 35 w 74"/>
                <a:gd name="T31" fmla="*/ 38 h 79"/>
                <a:gd name="T32" fmla="*/ 31 w 74"/>
                <a:gd name="T33" fmla="*/ 42 h 79"/>
                <a:gd name="T34" fmla="*/ 20 w 74"/>
                <a:gd name="T35" fmla="*/ 47 h 79"/>
                <a:gd name="T36" fmla="*/ 19 w 74"/>
                <a:gd name="T37" fmla="*/ 45 h 79"/>
                <a:gd name="T38" fmla="*/ 20 w 74"/>
                <a:gd name="T39" fmla="*/ 43 h 79"/>
                <a:gd name="T40" fmla="*/ 19 w 74"/>
                <a:gd name="T41" fmla="*/ 39 h 79"/>
                <a:gd name="T42" fmla="*/ 17 w 74"/>
                <a:gd name="T43" fmla="*/ 36 h 79"/>
                <a:gd name="T44" fmla="*/ 14 w 74"/>
                <a:gd name="T45" fmla="*/ 28 h 79"/>
                <a:gd name="T46" fmla="*/ 14 w 74"/>
                <a:gd name="T47" fmla="*/ 24 h 79"/>
                <a:gd name="T48" fmla="*/ 14 w 74"/>
                <a:gd name="T49" fmla="*/ 21 h 79"/>
                <a:gd name="T50" fmla="*/ 18 w 74"/>
                <a:gd name="T51" fmla="*/ 18 h 79"/>
                <a:gd name="T52" fmla="*/ 17 w 74"/>
                <a:gd name="T53" fmla="*/ 15 h 79"/>
                <a:gd name="T54" fmla="*/ 14 w 74"/>
                <a:gd name="T55" fmla="*/ 10 h 79"/>
                <a:gd name="T56" fmla="*/ 10 w 74"/>
                <a:gd name="T57" fmla="*/ 9 h 79"/>
                <a:gd name="T58" fmla="*/ 8 w 74"/>
                <a:gd name="T59" fmla="*/ 4 h 79"/>
                <a:gd name="T60" fmla="*/ 6 w 74"/>
                <a:gd name="T61" fmla="*/ 2 h 79"/>
                <a:gd name="T62" fmla="*/ 0 w 74"/>
                <a:gd name="T63" fmla="*/ 2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9"/>
                <a:gd name="T98" fmla="*/ 74 w 7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9">
                  <a:moveTo>
                    <a:pt x="73" y="78"/>
                  </a:moveTo>
                  <a:lnTo>
                    <a:pt x="72" y="77"/>
                  </a:lnTo>
                  <a:lnTo>
                    <a:pt x="70" y="75"/>
                  </a:lnTo>
                  <a:lnTo>
                    <a:pt x="68" y="75"/>
                  </a:lnTo>
                  <a:lnTo>
                    <a:pt x="68" y="74"/>
                  </a:lnTo>
                  <a:lnTo>
                    <a:pt x="66" y="74"/>
                  </a:lnTo>
                  <a:lnTo>
                    <a:pt x="62" y="72"/>
                  </a:lnTo>
                  <a:lnTo>
                    <a:pt x="60" y="71"/>
                  </a:lnTo>
                  <a:lnTo>
                    <a:pt x="59" y="69"/>
                  </a:lnTo>
                  <a:lnTo>
                    <a:pt x="57" y="67"/>
                  </a:lnTo>
                  <a:lnTo>
                    <a:pt x="57" y="68"/>
                  </a:lnTo>
                  <a:lnTo>
                    <a:pt x="56" y="69"/>
                  </a:lnTo>
                  <a:lnTo>
                    <a:pt x="55" y="71"/>
                  </a:lnTo>
                  <a:lnTo>
                    <a:pt x="53" y="71"/>
                  </a:lnTo>
                  <a:lnTo>
                    <a:pt x="48" y="69"/>
                  </a:lnTo>
                  <a:lnTo>
                    <a:pt x="47" y="68"/>
                  </a:lnTo>
                  <a:lnTo>
                    <a:pt x="47" y="66"/>
                  </a:lnTo>
                  <a:lnTo>
                    <a:pt x="49" y="65"/>
                  </a:lnTo>
                  <a:lnTo>
                    <a:pt x="50" y="64"/>
                  </a:lnTo>
                  <a:lnTo>
                    <a:pt x="50" y="63"/>
                  </a:lnTo>
                  <a:lnTo>
                    <a:pt x="50" y="62"/>
                  </a:lnTo>
                  <a:lnTo>
                    <a:pt x="49" y="59"/>
                  </a:lnTo>
                  <a:lnTo>
                    <a:pt x="48" y="56"/>
                  </a:lnTo>
                  <a:lnTo>
                    <a:pt x="46" y="53"/>
                  </a:lnTo>
                  <a:lnTo>
                    <a:pt x="44" y="51"/>
                  </a:lnTo>
                  <a:lnTo>
                    <a:pt x="44" y="49"/>
                  </a:lnTo>
                  <a:lnTo>
                    <a:pt x="45" y="48"/>
                  </a:lnTo>
                  <a:lnTo>
                    <a:pt x="43" y="45"/>
                  </a:lnTo>
                  <a:lnTo>
                    <a:pt x="38" y="39"/>
                  </a:lnTo>
                  <a:lnTo>
                    <a:pt x="38" y="37"/>
                  </a:lnTo>
                  <a:lnTo>
                    <a:pt x="37" y="37"/>
                  </a:lnTo>
                  <a:lnTo>
                    <a:pt x="35" y="38"/>
                  </a:lnTo>
                  <a:lnTo>
                    <a:pt x="32" y="41"/>
                  </a:lnTo>
                  <a:lnTo>
                    <a:pt x="31" y="42"/>
                  </a:lnTo>
                  <a:lnTo>
                    <a:pt x="24" y="48"/>
                  </a:lnTo>
                  <a:lnTo>
                    <a:pt x="20" y="47"/>
                  </a:lnTo>
                  <a:lnTo>
                    <a:pt x="19" y="47"/>
                  </a:lnTo>
                  <a:lnTo>
                    <a:pt x="19" y="45"/>
                  </a:lnTo>
                  <a:lnTo>
                    <a:pt x="20" y="44"/>
                  </a:lnTo>
                  <a:lnTo>
                    <a:pt x="20" y="43"/>
                  </a:lnTo>
                  <a:lnTo>
                    <a:pt x="20" y="41"/>
                  </a:lnTo>
                  <a:lnTo>
                    <a:pt x="19" y="39"/>
                  </a:lnTo>
                  <a:lnTo>
                    <a:pt x="18" y="38"/>
                  </a:lnTo>
                  <a:lnTo>
                    <a:pt x="17" y="36"/>
                  </a:lnTo>
                  <a:lnTo>
                    <a:pt x="14" y="32"/>
                  </a:lnTo>
                  <a:lnTo>
                    <a:pt x="14" y="28"/>
                  </a:lnTo>
                  <a:lnTo>
                    <a:pt x="14" y="26"/>
                  </a:lnTo>
                  <a:lnTo>
                    <a:pt x="14" y="24"/>
                  </a:lnTo>
                  <a:lnTo>
                    <a:pt x="12" y="23"/>
                  </a:lnTo>
                  <a:lnTo>
                    <a:pt x="14" y="21"/>
                  </a:lnTo>
                  <a:lnTo>
                    <a:pt x="17" y="20"/>
                  </a:lnTo>
                  <a:lnTo>
                    <a:pt x="18" y="18"/>
                  </a:lnTo>
                  <a:lnTo>
                    <a:pt x="18" y="17"/>
                  </a:lnTo>
                  <a:lnTo>
                    <a:pt x="17" y="15"/>
                  </a:lnTo>
                  <a:lnTo>
                    <a:pt x="14" y="13"/>
                  </a:lnTo>
                  <a:lnTo>
                    <a:pt x="14" y="10"/>
                  </a:lnTo>
                  <a:lnTo>
                    <a:pt x="12" y="9"/>
                  </a:lnTo>
                  <a:lnTo>
                    <a:pt x="10" y="9"/>
                  </a:lnTo>
                  <a:lnTo>
                    <a:pt x="8" y="7"/>
                  </a:lnTo>
                  <a:lnTo>
                    <a:pt x="8" y="4"/>
                  </a:lnTo>
                  <a:lnTo>
                    <a:pt x="7" y="2"/>
                  </a:lnTo>
                  <a:lnTo>
                    <a:pt x="6" y="2"/>
                  </a:lnTo>
                  <a:lnTo>
                    <a:pt x="3" y="4"/>
                  </a:lnTo>
                  <a:lnTo>
                    <a:pt x="0" y="2"/>
                  </a:lnTo>
                  <a:lnTo>
                    <a:pt x="2" y="0"/>
                  </a:lnTo>
                </a:path>
              </a:pathLst>
            </a:custGeom>
            <a:solidFill>
              <a:srgbClr val="CCFFFF"/>
            </a:solidFill>
            <a:ln w="12700">
              <a:solidFill>
                <a:srgbClr val="FFFF00"/>
              </a:solidFill>
              <a:round/>
              <a:headEnd type="none" w="sm" len="sm"/>
              <a:tailEnd type="none" w="sm" len="sm"/>
            </a:ln>
          </p:spPr>
          <p:txBody>
            <a:bodyPr/>
            <a:lstStyle/>
            <a:p>
              <a:endParaRPr lang="zh-CN" altLang="en-US"/>
            </a:p>
          </p:txBody>
        </p:sp>
      </p:grpSp>
      <p:sp>
        <p:nvSpPr>
          <p:cNvPr id="61443" name="Line 2">
            <a:extLst>
              <a:ext uri="{FF2B5EF4-FFF2-40B4-BE49-F238E27FC236}">
                <a16:creationId xmlns:a16="http://schemas.microsoft.com/office/drawing/2014/main" id="{32405AB9-A950-4F69-9380-4FA30BCBCB36}"/>
              </a:ext>
            </a:extLst>
          </p:cNvPr>
          <p:cNvSpPr>
            <a:spLocks noChangeShapeType="1"/>
          </p:cNvSpPr>
          <p:nvPr/>
        </p:nvSpPr>
        <p:spPr bwMode="auto">
          <a:xfrm flipV="1">
            <a:off x="2368550" y="2057400"/>
            <a:ext cx="381000" cy="3810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4" name="Line 3">
            <a:extLst>
              <a:ext uri="{FF2B5EF4-FFF2-40B4-BE49-F238E27FC236}">
                <a16:creationId xmlns:a16="http://schemas.microsoft.com/office/drawing/2014/main" id="{49F95A55-736B-4B03-A7E4-C207B1C8FF09}"/>
              </a:ext>
            </a:extLst>
          </p:cNvPr>
          <p:cNvSpPr>
            <a:spLocks noChangeShapeType="1"/>
          </p:cNvSpPr>
          <p:nvPr/>
        </p:nvSpPr>
        <p:spPr bwMode="auto">
          <a:xfrm>
            <a:off x="2292350" y="4724400"/>
            <a:ext cx="457200" cy="30480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5" name="Line 4">
            <a:extLst>
              <a:ext uri="{FF2B5EF4-FFF2-40B4-BE49-F238E27FC236}">
                <a16:creationId xmlns:a16="http://schemas.microsoft.com/office/drawing/2014/main" id="{9F8EB5E2-A954-40BA-99F2-DAC735BC5AC1}"/>
              </a:ext>
            </a:extLst>
          </p:cNvPr>
          <p:cNvSpPr>
            <a:spLocks noChangeShapeType="1"/>
          </p:cNvSpPr>
          <p:nvPr/>
        </p:nvSpPr>
        <p:spPr bwMode="auto">
          <a:xfrm>
            <a:off x="2749550" y="20574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6" name="Line 5">
            <a:extLst>
              <a:ext uri="{FF2B5EF4-FFF2-40B4-BE49-F238E27FC236}">
                <a16:creationId xmlns:a16="http://schemas.microsoft.com/office/drawing/2014/main" id="{2C1EBF0D-E61A-48E6-B8A4-EABA83AE17A4}"/>
              </a:ext>
            </a:extLst>
          </p:cNvPr>
          <p:cNvSpPr>
            <a:spLocks noChangeShapeType="1"/>
          </p:cNvSpPr>
          <p:nvPr/>
        </p:nvSpPr>
        <p:spPr bwMode="auto">
          <a:xfrm>
            <a:off x="2749550" y="50292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7" name="Line 6">
            <a:extLst>
              <a:ext uri="{FF2B5EF4-FFF2-40B4-BE49-F238E27FC236}">
                <a16:creationId xmlns:a16="http://schemas.microsoft.com/office/drawing/2014/main" id="{400DA5A4-CF15-4384-ABAD-E306F48C991B}"/>
              </a:ext>
            </a:extLst>
          </p:cNvPr>
          <p:cNvSpPr>
            <a:spLocks noChangeShapeType="1"/>
          </p:cNvSpPr>
          <p:nvPr/>
        </p:nvSpPr>
        <p:spPr bwMode="auto">
          <a:xfrm flipV="1">
            <a:off x="2673350" y="2819400"/>
            <a:ext cx="6858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8" name="Line 7">
            <a:extLst>
              <a:ext uri="{FF2B5EF4-FFF2-40B4-BE49-F238E27FC236}">
                <a16:creationId xmlns:a16="http://schemas.microsoft.com/office/drawing/2014/main" id="{10749801-F6D1-4B33-8FB5-65189C93ED58}"/>
              </a:ext>
            </a:extLst>
          </p:cNvPr>
          <p:cNvSpPr>
            <a:spLocks noChangeShapeType="1"/>
          </p:cNvSpPr>
          <p:nvPr/>
        </p:nvSpPr>
        <p:spPr bwMode="auto">
          <a:xfrm>
            <a:off x="2749550" y="3581400"/>
            <a:ext cx="6096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49" name="Line 8">
            <a:extLst>
              <a:ext uri="{FF2B5EF4-FFF2-40B4-BE49-F238E27FC236}">
                <a16:creationId xmlns:a16="http://schemas.microsoft.com/office/drawing/2014/main" id="{5E8B3E5F-B205-47EE-AAA5-78D7D5151C9E}"/>
              </a:ext>
            </a:extLst>
          </p:cNvPr>
          <p:cNvSpPr>
            <a:spLocks noChangeShapeType="1"/>
          </p:cNvSpPr>
          <p:nvPr/>
        </p:nvSpPr>
        <p:spPr bwMode="auto">
          <a:xfrm flipV="1">
            <a:off x="2673350" y="4267200"/>
            <a:ext cx="685800" cy="0"/>
          </a:xfrm>
          <a:prstGeom prst="line">
            <a:avLst/>
          </a:prstGeom>
          <a:noFill/>
          <a:ln w="12700" cap="rnd">
            <a:solidFill>
              <a:srgbClr val="003366"/>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50" name="Rectangle 9">
            <a:extLst>
              <a:ext uri="{FF2B5EF4-FFF2-40B4-BE49-F238E27FC236}">
                <a16:creationId xmlns:a16="http://schemas.microsoft.com/office/drawing/2014/main" id="{6E790227-84C9-403D-BC11-D7605041DE29}"/>
              </a:ext>
            </a:extLst>
          </p:cNvPr>
          <p:cNvSpPr>
            <a:spLocks noGrp="1" noRot="1" noChangeArrowheads="1"/>
          </p:cNvSpPr>
          <p:nvPr>
            <p:ph type="title"/>
          </p:nvPr>
        </p:nvSpPr>
        <p:spPr>
          <a:xfrm>
            <a:off x="1466850" y="1041400"/>
            <a:ext cx="5121275" cy="484188"/>
          </a:xfrm>
        </p:spPr>
        <p:txBody>
          <a:bodyPr/>
          <a:lstStyle/>
          <a:p>
            <a:pPr algn="ctr" eaLnBrk="1" hangingPunct="1"/>
            <a:r>
              <a:rPr lang="zh-CN" altLang="en-US" sz="2400">
                <a:solidFill>
                  <a:srgbClr val="C00000"/>
                </a:solidFill>
                <a:latin typeface="微软雅黑" panose="020B0503020204020204" pitchFamily="34" charset="-122"/>
                <a:ea typeface="微软雅黑" panose="020B0503020204020204" pitchFamily="34" charset="-122"/>
                <a:sym typeface="+mn-ea"/>
              </a:rPr>
              <a:t>现况评价</a:t>
            </a:r>
            <a:r>
              <a:rPr lang="en-US" altLang="zh-CN" sz="2400">
                <a:solidFill>
                  <a:srgbClr val="C00000"/>
                </a:solidFill>
                <a:latin typeface="微软雅黑" panose="020B0503020204020204" pitchFamily="34" charset="-122"/>
                <a:ea typeface="微软雅黑" panose="020B0503020204020204" pitchFamily="34" charset="-122"/>
                <a:sym typeface="+mn-ea"/>
              </a:rPr>
              <a:t>:</a:t>
            </a:r>
          </a:p>
        </p:txBody>
      </p:sp>
      <p:grpSp>
        <p:nvGrpSpPr>
          <p:cNvPr id="61451" name="Group 10">
            <a:extLst>
              <a:ext uri="{FF2B5EF4-FFF2-40B4-BE49-F238E27FC236}">
                <a16:creationId xmlns:a16="http://schemas.microsoft.com/office/drawing/2014/main" id="{1C2F24E9-43BF-41DA-B74E-3AE322AD9764}"/>
              </a:ext>
            </a:extLst>
          </p:cNvPr>
          <p:cNvGrpSpPr>
            <a:grpSpLocks/>
          </p:cNvGrpSpPr>
          <p:nvPr/>
        </p:nvGrpSpPr>
        <p:grpSpPr bwMode="auto">
          <a:xfrm>
            <a:off x="971550" y="2205038"/>
            <a:ext cx="2447925" cy="2600325"/>
            <a:chOff x="140" y="1419"/>
            <a:chExt cx="1684" cy="1683"/>
          </a:xfrm>
        </p:grpSpPr>
        <p:sp>
          <p:nvSpPr>
            <p:cNvPr id="11275" name="Oval 11">
              <a:extLst>
                <a:ext uri="{FF2B5EF4-FFF2-40B4-BE49-F238E27FC236}">
                  <a16:creationId xmlns:a16="http://schemas.microsoft.com/office/drawing/2014/main" id="{5081F1E3-C992-463D-BB11-1031D43C4965}"/>
                </a:ext>
              </a:extLst>
            </p:cNvPr>
            <p:cNvSpPr>
              <a:spLocks noChangeArrowheads="1"/>
            </p:cNvSpPr>
            <p:nvPr/>
          </p:nvSpPr>
          <p:spPr bwMode="gray">
            <a:xfrm>
              <a:off x="140" y="1419"/>
              <a:ext cx="1684" cy="168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eaLnBrk="1" hangingPunct="1">
                <a:defRPr/>
              </a:pPr>
              <a:endParaRPr lang="zh-CN" altLang="en-US">
                <a:latin typeface="Arial" panose="020B0604020202020204" pitchFamily="34" charset="0"/>
              </a:endParaRPr>
            </a:p>
          </p:txBody>
        </p:sp>
        <p:sp>
          <p:nvSpPr>
            <p:cNvPr id="11276" name="Oval 12">
              <a:extLst>
                <a:ext uri="{FF2B5EF4-FFF2-40B4-BE49-F238E27FC236}">
                  <a16:creationId xmlns:a16="http://schemas.microsoft.com/office/drawing/2014/main" id="{A46E3652-5598-42F6-A05F-2E3AFBF71134}"/>
                </a:ext>
              </a:extLst>
            </p:cNvPr>
            <p:cNvSpPr>
              <a:spLocks noChangeArrowheads="1"/>
            </p:cNvSpPr>
            <p:nvPr/>
          </p:nvSpPr>
          <p:spPr bwMode="gray">
            <a:xfrm>
              <a:off x="251" y="1528"/>
              <a:ext cx="1460" cy="146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eaLnBrk="1" hangingPunct="1">
                <a:defRPr/>
              </a:pPr>
              <a:endParaRPr lang="zh-CN" altLang="en-US">
                <a:latin typeface="Arial" panose="020B0604020202020204" pitchFamily="34" charset="0"/>
              </a:endParaRPr>
            </a:p>
          </p:txBody>
        </p:sp>
        <p:sp>
          <p:nvSpPr>
            <p:cNvPr id="11277" name="Oval 13">
              <a:extLst>
                <a:ext uri="{FF2B5EF4-FFF2-40B4-BE49-F238E27FC236}">
                  <a16:creationId xmlns:a16="http://schemas.microsoft.com/office/drawing/2014/main" id="{CEA092BE-DFCA-4CCF-B640-78CED9B5C5A3}"/>
                </a:ext>
              </a:extLst>
            </p:cNvPr>
            <p:cNvSpPr>
              <a:spLocks noChangeArrowheads="1"/>
            </p:cNvSpPr>
            <p:nvPr/>
          </p:nvSpPr>
          <p:spPr bwMode="gray">
            <a:xfrm>
              <a:off x="258" y="1536"/>
              <a:ext cx="1461" cy="146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eaLnBrk="1" hangingPunct="1">
                <a:defRPr/>
              </a:pPr>
              <a:endParaRPr lang="zh-CN" altLang="en-US">
                <a:latin typeface="Arial" panose="020B0604020202020204" pitchFamily="34" charset="0"/>
              </a:endParaRPr>
            </a:p>
          </p:txBody>
        </p:sp>
        <p:sp>
          <p:nvSpPr>
            <p:cNvPr id="61469" name="Oval 14">
              <a:extLst>
                <a:ext uri="{FF2B5EF4-FFF2-40B4-BE49-F238E27FC236}">
                  <a16:creationId xmlns:a16="http://schemas.microsoft.com/office/drawing/2014/main" id="{47189E2B-E8F2-4FEC-BC04-F4220CA3E175}"/>
                </a:ext>
              </a:extLst>
            </p:cNvPr>
            <p:cNvSpPr>
              <a:spLocks noChangeArrowheads="1"/>
            </p:cNvSpPr>
            <p:nvPr/>
          </p:nvSpPr>
          <p:spPr bwMode="gray">
            <a:xfrm>
              <a:off x="323" y="1602"/>
              <a:ext cx="1317" cy="1316"/>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2000">
                <a:solidFill>
                  <a:srgbClr val="FFFF00"/>
                </a:solidFill>
                <a:latin typeface="Times New Roman" panose="02020603050405020304" pitchFamily="18" charset="0"/>
                <a:ea typeface="宋体" panose="02010600030101010101" pitchFamily="2" charset="-122"/>
              </a:endParaRPr>
            </a:p>
          </p:txBody>
        </p:sp>
        <p:sp>
          <p:nvSpPr>
            <p:cNvPr id="61470" name="Oval 15">
              <a:extLst>
                <a:ext uri="{FF2B5EF4-FFF2-40B4-BE49-F238E27FC236}">
                  <a16:creationId xmlns:a16="http://schemas.microsoft.com/office/drawing/2014/main" id="{27B4094D-0E87-4084-A510-119420883060}"/>
                </a:ext>
              </a:extLst>
            </p:cNvPr>
            <p:cNvSpPr>
              <a:spLocks noChangeArrowheads="1"/>
            </p:cNvSpPr>
            <p:nvPr/>
          </p:nvSpPr>
          <p:spPr bwMode="gray">
            <a:xfrm>
              <a:off x="344" y="1623"/>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2000">
                <a:solidFill>
                  <a:srgbClr val="FFFF00"/>
                </a:solidFill>
                <a:latin typeface="Times New Roman" panose="02020603050405020304" pitchFamily="18" charset="0"/>
                <a:ea typeface="宋体" panose="02010600030101010101" pitchFamily="2" charset="-122"/>
              </a:endParaRPr>
            </a:p>
          </p:txBody>
        </p:sp>
        <p:sp>
          <p:nvSpPr>
            <p:cNvPr id="61471" name="Oval 16">
              <a:extLst>
                <a:ext uri="{FF2B5EF4-FFF2-40B4-BE49-F238E27FC236}">
                  <a16:creationId xmlns:a16="http://schemas.microsoft.com/office/drawing/2014/main" id="{31F1E73A-92B3-42B8-99F4-674007755C4C}"/>
                </a:ext>
              </a:extLst>
            </p:cNvPr>
            <p:cNvSpPr>
              <a:spLocks noChangeArrowheads="1"/>
            </p:cNvSpPr>
            <p:nvPr/>
          </p:nvSpPr>
          <p:spPr bwMode="gray">
            <a:xfrm>
              <a:off x="360" y="1630"/>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2000">
                <a:solidFill>
                  <a:srgbClr val="FFFF00"/>
                </a:solidFill>
                <a:latin typeface="Times New Roman" panose="02020603050405020304" pitchFamily="18" charset="0"/>
                <a:ea typeface="宋体" panose="02010600030101010101" pitchFamily="2" charset="-122"/>
              </a:endParaRPr>
            </a:p>
          </p:txBody>
        </p:sp>
        <p:sp>
          <p:nvSpPr>
            <p:cNvPr id="61472" name="Oval 17">
              <a:extLst>
                <a:ext uri="{FF2B5EF4-FFF2-40B4-BE49-F238E27FC236}">
                  <a16:creationId xmlns:a16="http://schemas.microsoft.com/office/drawing/2014/main" id="{E2D1142A-9166-42C3-BE27-990501E0988C}"/>
                </a:ext>
              </a:extLst>
            </p:cNvPr>
            <p:cNvSpPr>
              <a:spLocks noChangeArrowheads="1"/>
            </p:cNvSpPr>
            <p:nvPr/>
          </p:nvSpPr>
          <p:spPr bwMode="gray">
            <a:xfrm>
              <a:off x="374" y="1642"/>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2000">
                <a:solidFill>
                  <a:srgbClr val="FFFF00"/>
                </a:solidFill>
                <a:latin typeface="Times New Roman" panose="02020603050405020304" pitchFamily="18" charset="0"/>
                <a:ea typeface="宋体" panose="02010600030101010101" pitchFamily="2" charset="-122"/>
              </a:endParaRPr>
            </a:p>
          </p:txBody>
        </p:sp>
        <p:sp>
          <p:nvSpPr>
            <p:cNvPr id="61473" name="Oval 18">
              <a:extLst>
                <a:ext uri="{FF2B5EF4-FFF2-40B4-BE49-F238E27FC236}">
                  <a16:creationId xmlns:a16="http://schemas.microsoft.com/office/drawing/2014/main" id="{A6D5BA3B-D3D5-488D-8F49-87B9615F92DF}"/>
                </a:ext>
              </a:extLst>
            </p:cNvPr>
            <p:cNvSpPr>
              <a:spLocks noChangeArrowheads="1"/>
            </p:cNvSpPr>
            <p:nvPr/>
          </p:nvSpPr>
          <p:spPr bwMode="gray">
            <a:xfrm>
              <a:off x="443" y="1675"/>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2000">
                <a:solidFill>
                  <a:srgbClr val="FFFF00"/>
                </a:solidFill>
                <a:latin typeface="Times New Roman" panose="02020603050405020304" pitchFamily="18" charset="0"/>
                <a:ea typeface="宋体" panose="02010600030101010101" pitchFamily="2" charset="-122"/>
              </a:endParaRPr>
            </a:p>
          </p:txBody>
        </p:sp>
        <p:pic>
          <p:nvPicPr>
            <p:cNvPr id="61474" name="Picture 19" descr="mark">
              <a:extLst>
                <a:ext uri="{FF2B5EF4-FFF2-40B4-BE49-F238E27FC236}">
                  <a16:creationId xmlns:a16="http://schemas.microsoft.com/office/drawing/2014/main" id="{F854CE87-A128-4E6B-8588-4EC1BDE80C84}"/>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52" y="1773"/>
              <a:ext cx="1011"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2" name="AutoShape 20">
            <a:extLst>
              <a:ext uri="{FF2B5EF4-FFF2-40B4-BE49-F238E27FC236}">
                <a16:creationId xmlns:a16="http://schemas.microsoft.com/office/drawing/2014/main" id="{DB023E0C-5E8B-44FF-B7D9-3966E6AD6281}"/>
              </a:ext>
            </a:extLst>
          </p:cNvPr>
          <p:cNvSpPr>
            <a:spLocks noChangeArrowheads="1"/>
          </p:cNvSpPr>
          <p:nvPr/>
        </p:nvSpPr>
        <p:spPr bwMode="gray">
          <a:xfrm>
            <a:off x="3348038" y="1844675"/>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53" name="Rectangle 21">
            <a:extLst>
              <a:ext uri="{FF2B5EF4-FFF2-40B4-BE49-F238E27FC236}">
                <a16:creationId xmlns:a16="http://schemas.microsoft.com/office/drawing/2014/main" id="{C8C65954-0715-4A51-A175-2A5867FC3B5E}"/>
              </a:ext>
            </a:extLst>
          </p:cNvPr>
          <p:cNvSpPr>
            <a:spLocks noChangeArrowheads="1"/>
          </p:cNvSpPr>
          <p:nvPr/>
        </p:nvSpPr>
        <p:spPr bwMode="auto">
          <a:xfrm>
            <a:off x="3779838" y="1916113"/>
            <a:ext cx="4449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zh-CN" sz="2000" b="1">
                <a:solidFill>
                  <a:schemeClr val="tx1"/>
                </a:solidFill>
                <a:latin typeface="宋体" panose="02010600030101010101" pitchFamily="2" charset="-122"/>
                <a:ea typeface="宋体" panose="02010600030101010101" pitchFamily="2" charset="-122"/>
              </a:rPr>
              <a:t>总评：基础奠定，问题丛生</a:t>
            </a:r>
          </a:p>
        </p:txBody>
      </p:sp>
      <p:sp>
        <p:nvSpPr>
          <p:cNvPr id="61454" name="AutoShape 22">
            <a:extLst>
              <a:ext uri="{FF2B5EF4-FFF2-40B4-BE49-F238E27FC236}">
                <a16:creationId xmlns:a16="http://schemas.microsoft.com/office/drawing/2014/main" id="{4CCEB324-4A0B-42CF-9566-026C924E81B6}"/>
              </a:ext>
            </a:extLst>
          </p:cNvPr>
          <p:cNvSpPr>
            <a:spLocks noChangeArrowheads="1"/>
          </p:cNvSpPr>
          <p:nvPr/>
        </p:nvSpPr>
        <p:spPr bwMode="gray">
          <a:xfrm>
            <a:off x="3352800" y="2578100"/>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55" name="Rectangle 23">
            <a:extLst>
              <a:ext uri="{FF2B5EF4-FFF2-40B4-BE49-F238E27FC236}">
                <a16:creationId xmlns:a16="http://schemas.microsoft.com/office/drawing/2014/main" id="{DE90E6C7-29B4-4CE6-99E7-53313B94F3EC}"/>
              </a:ext>
            </a:extLst>
          </p:cNvPr>
          <p:cNvSpPr>
            <a:spLocks noChangeArrowheads="1"/>
          </p:cNvSpPr>
          <p:nvPr/>
        </p:nvSpPr>
        <p:spPr bwMode="auto">
          <a:xfrm>
            <a:off x="3779838" y="2636838"/>
            <a:ext cx="48244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zh-CN" sz="2000">
                <a:solidFill>
                  <a:srgbClr val="C00000"/>
                </a:solidFill>
                <a:latin typeface="微软雅黑" panose="020B0503020204020204" pitchFamily="34" charset="-122"/>
                <a:ea typeface="微软雅黑" panose="020B0503020204020204" pitchFamily="34" charset="-122"/>
              </a:rPr>
              <a:t>基础奠定：</a:t>
            </a:r>
            <a:r>
              <a:rPr lang="zh-CN" altLang="zh-CN" sz="2000" b="1">
                <a:solidFill>
                  <a:schemeClr val="tx1"/>
                </a:solidFill>
                <a:latin typeface="宋体" panose="02010600030101010101" pitchFamily="2" charset="-122"/>
                <a:ea typeface="宋体" panose="02010600030101010101" pitchFamily="2" charset="-122"/>
                <a:sym typeface="+mn-ea"/>
              </a:rPr>
              <a:t>理念</a:t>
            </a:r>
            <a:r>
              <a:rPr lang="zh-CN" altLang="zh-CN" sz="2000" b="1">
                <a:solidFill>
                  <a:schemeClr val="tx1"/>
                </a:solidFill>
                <a:latin typeface="宋体" panose="02010600030101010101" pitchFamily="2" charset="-122"/>
                <a:ea typeface="宋体" panose="02010600030101010101" pitchFamily="2" charset="-122"/>
              </a:rPr>
              <a:t>先进 需求迸发 渐进规范</a:t>
            </a:r>
          </a:p>
        </p:txBody>
      </p:sp>
      <p:sp>
        <p:nvSpPr>
          <p:cNvPr id="61456" name="AutoShape 24">
            <a:extLst>
              <a:ext uri="{FF2B5EF4-FFF2-40B4-BE49-F238E27FC236}">
                <a16:creationId xmlns:a16="http://schemas.microsoft.com/office/drawing/2014/main" id="{24CC2231-55AE-47E3-8D50-709623A93B51}"/>
              </a:ext>
            </a:extLst>
          </p:cNvPr>
          <p:cNvSpPr>
            <a:spLocks noChangeArrowheads="1"/>
          </p:cNvSpPr>
          <p:nvPr/>
        </p:nvSpPr>
        <p:spPr bwMode="gray">
          <a:xfrm>
            <a:off x="3349625" y="3321050"/>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57" name="Rectangle 25">
            <a:extLst>
              <a:ext uri="{FF2B5EF4-FFF2-40B4-BE49-F238E27FC236}">
                <a16:creationId xmlns:a16="http://schemas.microsoft.com/office/drawing/2014/main" id="{B4C503B7-3EB9-48C9-91D4-B89F30177D34}"/>
              </a:ext>
            </a:extLst>
          </p:cNvPr>
          <p:cNvSpPr>
            <a:spLocks noChangeArrowheads="1"/>
          </p:cNvSpPr>
          <p:nvPr/>
        </p:nvSpPr>
        <p:spPr bwMode="auto">
          <a:xfrm>
            <a:off x="3779838" y="3429000"/>
            <a:ext cx="37512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zh-CN" sz="2000">
                <a:solidFill>
                  <a:srgbClr val="C00000"/>
                </a:solidFill>
                <a:latin typeface="微软雅黑" panose="020B0503020204020204" pitchFamily="34" charset="-122"/>
                <a:ea typeface="微软雅黑" panose="020B0503020204020204" pitchFamily="34" charset="-122"/>
              </a:rPr>
              <a:t>问题丛生：</a:t>
            </a:r>
            <a:r>
              <a:rPr lang="zh-CN" altLang="zh-CN" sz="2000" b="1">
                <a:solidFill>
                  <a:schemeClr val="tx2"/>
                </a:solidFill>
                <a:latin typeface="宋体" panose="02010600030101010101" pitchFamily="2" charset="-122"/>
                <a:ea typeface="宋体" panose="02010600030101010101" pitchFamily="2" charset="-122"/>
              </a:rPr>
              <a:t>基础弱，</a:t>
            </a:r>
            <a:r>
              <a:rPr lang="en-US" altLang="zh-CN" sz="2000" b="1">
                <a:solidFill>
                  <a:schemeClr val="tx2"/>
                </a:solidFill>
                <a:latin typeface="宋体" panose="02010600030101010101" pitchFamily="2" charset="-122"/>
                <a:ea typeface="宋体" panose="02010600030101010101" pitchFamily="2" charset="-122"/>
              </a:rPr>
              <a:t>10</a:t>
            </a:r>
            <a:r>
              <a:rPr lang="zh-CN" altLang="en-US" sz="2000" b="1">
                <a:solidFill>
                  <a:schemeClr val="tx2"/>
                </a:solidFill>
                <a:latin typeface="宋体" panose="02010600030101010101" pitchFamily="2" charset="-122"/>
                <a:ea typeface="宋体" panose="02010600030101010101" pitchFamily="2" charset="-122"/>
              </a:rPr>
              <a:t>余年历史</a:t>
            </a:r>
          </a:p>
        </p:txBody>
      </p:sp>
      <p:sp>
        <p:nvSpPr>
          <p:cNvPr id="61458" name="Oval 26">
            <a:extLst>
              <a:ext uri="{FF2B5EF4-FFF2-40B4-BE49-F238E27FC236}">
                <a16:creationId xmlns:a16="http://schemas.microsoft.com/office/drawing/2014/main" id="{3D8D997F-9126-4EF5-9871-C5C9B19C50A4}"/>
              </a:ext>
            </a:extLst>
          </p:cNvPr>
          <p:cNvSpPr>
            <a:spLocks noChangeArrowheads="1"/>
          </p:cNvSpPr>
          <p:nvPr/>
        </p:nvSpPr>
        <p:spPr bwMode="gray">
          <a:xfrm>
            <a:off x="3263900" y="1946275"/>
            <a:ext cx="228600" cy="2286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59" name="Oval 27">
            <a:extLst>
              <a:ext uri="{FF2B5EF4-FFF2-40B4-BE49-F238E27FC236}">
                <a16:creationId xmlns:a16="http://schemas.microsoft.com/office/drawing/2014/main" id="{880D2C16-14F4-4294-8284-24AFF4D09ABA}"/>
              </a:ext>
            </a:extLst>
          </p:cNvPr>
          <p:cNvSpPr>
            <a:spLocks noChangeArrowheads="1"/>
          </p:cNvSpPr>
          <p:nvPr/>
        </p:nvSpPr>
        <p:spPr bwMode="gray">
          <a:xfrm>
            <a:off x="3276600" y="2711450"/>
            <a:ext cx="228600" cy="228600"/>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11292" name="Oval 28">
            <a:extLst>
              <a:ext uri="{FF2B5EF4-FFF2-40B4-BE49-F238E27FC236}">
                <a16:creationId xmlns:a16="http://schemas.microsoft.com/office/drawing/2014/main" id="{6A2593D1-11C1-43FE-993D-ED29C06E7EF3}"/>
              </a:ext>
            </a:extLst>
          </p:cNvPr>
          <p:cNvSpPr>
            <a:spLocks noChangeArrowheads="1"/>
          </p:cNvSpPr>
          <p:nvPr/>
        </p:nvSpPr>
        <p:spPr bwMode="gray">
          <a:xfrm>
            <a:off x="3276600" y="34671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eaLnBrk="1" hangingPunct="1">
              <a:defRPr/>
            </a:pPr>
            <a:endParaRPr lang="zh-CN" altLang="en-US">
              <a:latin typeface="Arial" panose="020B0604020202020204" pitchFamily="34" charset="0"/>
            </a:endParaRPr>
          </a:p>
        </p:txBody>
      </p:sp>
      <p:sp>
        <p:nvSpPr>
          <p:cNvPr id="61461" name="AutoShape 29">
            <a:extLst>
              <a:ext uri="{FF2B5EF4-FFF2-40B4-BE49-F238E27FC236}">
                <a16:creationId xmlns:a16="http://schemas.microsoft.com/office/drawing/2014/main" id="{1B633E6B-563D-406B-A8F5-59C9FF3930F2}"/>
              </a:ext>
            </a:extLst>
          </p:cNvPr>
          <p:cNvSpPr>
            <a:spLocks noChangeArrowheads="1"/>
          </p:cNvSpPr>
          <p:nvPr/>
        </p:nvSpPr>
        <p:spPr bwMode="gray">
          <a:xfrm>
            <a:off x="3635375" y="4076700"/>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r>
              <a:rPr lang="en-US" altLang="zh-CN" b="1">
                <a:solidFill>
                  <a:schemeClr val="tx1"/>
                </a:solidFill>
                <a:latin typeface="宋体" panose="02010600030101010101" pitchFamily="2" charset="-122"/>
              </a:rPr>
              <a:t>    </a:t>
            </a:r>
            <a:r>
              <a:rPr lang="zh-CN" altLang="en-US" b="1">
                <a:solidFill>
                  <a:schemeClr val="tx2"/>
                </a:solidFill>
                <a:latin typeface="宋体" panose="02010600030101010101" pitchFamily="2" charset="-122"/>
              </a:rPr>
              <a:t>理论、学科体系不全，规范标准欠缺  </a:t>
            </a:r>
            <a:endParaRPr lang="zh-CN" altLang="en-US" sz="1600" b="1">
              <a:solidFill>
                <a:schemeClr val="tx2"/>
              </a:solidFill>
              <a:latin typeface="宋体" panose="02010600030101010101" pitchFamily="2" charset="-122"/>
            </a:endParaRPr>
          </a:p>
        </p:txBody>
      </p:sp>
      <p:sp>
        <p:nvSpPr>
          <p:cNvPr id="61462" name="Oval 31">
            <a:extLst>
              <a:ext uri="{FF2B5EF4-FFF2-40B4-BE49-F238E27FC236}">
                <a16:creationId xmlns:a16="http://schemas.microsoft.com/office/drawing/2014/main" id="{B6E6C916-D780-45E7-99D2-B18680CE8DCE}"/>
              </a:ext>
            </a:extLst>
          </p:cNvPr>
          <p:cNvSpPr>
            <a:spLocks noChangeArrowheads="1"/>
          </p:cNvSpPr>
          <p:nvPr/>
        </p:nvSpPr>
        <p:spPr bwMode="gray">
          <a:xfrm>
            <a:off x="3406775" y="4191000"/>
            <a:ext cx="228600" cy="2286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63" name="AutoShape 32">
            <a:extLst>
              <a:ext uri="{FF2B5EF4-FFF2-40B4-BE49-F238E27FC236}">
                <a16:creationId xmlns:a16="http://schemas.microsoft.com/office/drawing/2014/main" id="{544C8A63-9144-40C2-9538-52C8D50B32EA}"/>
              </a:ext>
            </a:extLst>
          </p:cNvPr>
          <p:cNvSpPr>
            <a:spLocks noChangeArrowheads="1"/>
          </p:cNvSpPr>
          <p:nvPr/>
        </p:nvSpPr>
        <p:spPr bwMode="gray">
          <a:xfrm>
            <a:off x="3419475" y="4868863"/>
            <a:ext cx="5105400"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r>
              <a:rPr lang="en-US" altLang="zh-CN" b="1">
                <a:solidFill>
                  <a:schemeClr val="tx1"/>
                </a:solidFill>
                <a:latin typeface="宋体" panose="02010600030101010101" pitchFamily="2" charset="-122"/>
              </a:rPr>
              <a:t>      </a:t>
            </a:r>
            <a:r>
              <a:rPr lang="zh-CN" altLang="en-US" b="1">
                <a:solidFill>
                  <a:schemeClr val="tx2"/>
                </a:solidFill>
                <a:latin typeface="宋体" panose="02010600030101010101" pitchFamily="2" charset="-122"/>
              </a:rPr>
              <a:t>学科内涵薄弱 专业人才匮乏</a:t>
            </a:r>
          </a:p>
        </p:txBody>
      </p:sp>
      <p:sp>
        <p:nvSpPr>
          <p:cNvPr id="61464" name="Oval 34">
            <a:extLst>
              <a:ext uri="{FF2B5EF4-FFF2-40B4-BE49-F238E27FC236}">
                <a16:creationId xmlns:a16="http://schemas.microsoft.com/office/drawing/2014/main" id="{19EA3D1C-D293-40E6-8544-62AC9D4ABCB1}"/>
              </a:ext>
            </a:extLst>
          </p:cNvPr>
          <p:cNvSpPr>
            <a:spLocks noChangeArrowheads="1"/>
          </p:cNvSpPr>
          <p:nvPr/>
        </p:nvSpPr>
        <p:spPr bwMode="gray">
          <a:xfrm>
            <a:off x="3276600" y="4975225"/>
            <a:ext cx="228600" cy="228600"/>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eaLnBrk="1" hangingPunct="1"/>
            <a:endParaRPr lang="zh-CN" altLang="en-US">
              <a:latin typeface="Arial" panose="020B0604020202020204" pitchFamily="34" charset="0"/>
            </a:endParaRPr>
          </a:p>
        </p:txBody>
      </p:sp>
      <p:sp>
        <p:nvSpPr>
          <p:cNvPr id="61465" name="Text Box 8">
            <a:extLst>
              <a:ext uri="{FF2B5EF4-FFF2-40B4-BE49-F238E27FC236}">
                <a16:creationId xmlns:a16="http://schemas.microsoft.com/office/drawing/2014/main" id="{11C5D5CB-A5D6-4BD3-88AA-5A7A2FA1E41F}"/>
              </a:ext>
            </a:extLst>
          </p:cNvPr>
          <p:cNvSpPr txBox="1">
            <a:spLocks noChangeArrowheads="1"/>
          </p:cNvSpPr>
          <p:nvPr/>
        </p:nvSpPr>
        <p:spPr bwMode="auto">
          <a:xfrm>
            <a:off x="179388" y="261938"/>
            <a:ext cx="89646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940">
            <a:extLst>
              <a:ext uri="{FF2B5EF4-FFF2-40B4-BE49-F238E27FC236}">
                <a16:creationId xmlns:a16="http://schemas.microsoft.com/office/drawing/2014/main" id="{8B717BEA-1260-42C4-BDF6-78F418E53FE2}"/>
              </a:ext>
            </a:extLst>
          </p:cNvPr>
          <p:cNvSpPr>
            <a:spLocks noChangeArrowheads="1"/>
          </p:cNvSpPr>
          <p:nvPr/>
        </p:nvSpPr>
        <p:spPr bwMode="auto">
          <a:xfrm rot="10800000" flipH="1">
            <a:off x="4349750" y="3317875"/>
            <a:ext cx="2665413" cy="1479550"/>
          </a:xfrm>
          <a:prstGeom prst="triangle">
            <a:avLst>
              <a:gd name="adj" fmla="val 49995"/>
            </a:avLst>
          </a:prstGeom>
          <a:gradFill rotWithShape="0">
            <a:gsLst>
              <a:gs pos="0">
                <a:srgbClr val="99FF99">
                  <a:alpha val="50000"/>
                </a:srgbClr>
              </a:gs>
              <a:gs pos="100000">
                <a:srgbClr val="477647"/>
              </a:gs>
            </a:gsLst>
            <a:lin ang="2700000" scaled="1"/>
          </a:gradFill>
          <a:ln w="9525">
            <a:miter lim="800000"/>
            <a:headEnd/>
            <a:tailEnd/>
          </a:ln>
          <a:scene3d>
            <a:camera prst="legacyPerspectiveBottom"/>
            <a:lightRig rig="legacyFlat3" dir="b"/>
          </a:scene3d>
          <a:sp3d extrusionH="430200" prstMaterial="legacyWireframe">
            <a:bevelT w="13500" h="13500" prst="angle"/>
            <a:bevelB w="13500" h="13500" prst="angle"/>
            <a:extrusionClr>
              <a:srgbClr val="99FF99"/>
            </a:extrusionClr>
            <a:contourClr>
              <a:srgbClr val="99FF99"/>
            </a:contourClr>
          </a:sp3d>
        </p:spPr>
        <p:txBody>
          <a:bodyPr rot="10800000" wrap="none" lIns="115888" tIns="57150" rIns="115888" bIns="57150" anchor="ctr">
            <a:flatTx/>
          </a:bodyP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67" name="AutoShape 941">
            <a:extLst>
              <a:ext uri="{FF2B5EF4-FFF2-40B4-BE49-F238E27FC236}">
                <a16:creationId xmlns:a16="http://schemas.microsoft.com/office/drawing/2014/main" id="{2D72E962-DAD0-4F82-914D-5535485134AF}"/>
              </a:ext>
            </a:extLst>
          </p:cNvPr>
          <p:cNvSpPr>
            <a:spLocks noChangeArrowheads="1"/>
          </p:cNvSpPr>
          <p:nvPr/>
        </p:nvSpPr>
        <p:spPr bwMode="auto">
          <a:xfrm rot="10800000" flipH="1">
            <a:off x="1420813" y="3317875"/>
            <a:ext cx="2665412" cy="1479550"/>
          </a:xfrm>
          <a:prstGeom prst="triangle">
            <a:avLst>
              <a:gd name="adj" fmla="val 49995"/>
            </a:avLst>
          </a:prstGeom>
          <a:gradFill rotWithShape="1">
            <a:gsLst>
              <a:gs pos="0">
                <a:srgbClr val="610031"/>
              </a:gs>
              <a:gs pos="100000">
                <a:srgbClr val="D20069"/>
              </a:gs>
            </a:gsLst>
            <a:lin ang="18900000" scaled="1"/>
          </a:gradFill>
          <a:ln w="9525">
            <a:miter lim="800000"/>
            <a:headEnd/>
            <a:tailEnd/>
          </a:ln>
          <a:scene3d>
            <a:camera prst="legacyPerspectiveBottom"/>
            <a:lightRig rig="legacyFlat3" dir="b"/>
          </a:scene3d>
          <a:sp3d extrusionH="430200" prstMaterial="legacyWireframe">
            <a:bevelT w="13500" h="13500" prst="angle"/>
            <a:bevelB w="13500" h="13500" prst="angle"/>
            <a:extrusionClr>
              <a:srgbClr val="D20069"/>
            </a:extrusionClr>
            <a:contourClr>
              <a:srgbClr val="610031"/>
            </a:contourClr>
          </a:sp3d>
        </p:spPr>
        <p:txBody>
          <a:bodyPr rot="10800000" wrap="none" lIns="115888" tIns="57150" rIns="115888" bIns="57150" anchor="ctr">
            <a:flatTx/>
          </a:bodyP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68" name="AutoShape 942">
            <a:extLst>
              <a:ext uri="{FF2B5EF4-FFF2-40B4-BE49-F238E27FC236}">
                <a16:creationId xmlns:a16="http://schemas.microsoft.com/office/drawing/2014/main" id="{964C17C7-4047-4CA3-A874-E8C72691666E}"/>
              </a:ext>
            </a:extLst>
          </p:cNvPr>
          <p:cNvSpPr>
            <a:spLocks noChangeArrowheads="1"/>
          </p:cNvSpPr>
          <p:nvPr/>
        </p:nvSpPr>
        <p:spPr bwMode="auto">
          <a:xfrm>
            <a:off x="2886075" y="3317875"/>
            <a:ext cx="2665413" cy="1479550"/>
          </a:xfrm>
          <a:prstGeom prst="triangle">
            <a:avLst>
              <a:gd name="adj" fmla="val 49995"/>
            </a:avLst>
          </a:prstGeom>
          <a:gradFill rotWithShape="0">
            <a:gsLst>
              <a:gs pos="0">
                <a:srgbClr val="CC6600">
                  <a:alpha val="50000"/>
                </a:srgbClr>
              </a:gs>
              <a:gs pos="100000">
                <a:srgbClr val="5E2F00"/>
              </a:gs>
            </a:gsLst>
            <a:lin ang="5400000" scaled="1"/>
          </a:gradFill>
          <a:ln w="9525">
            <a:miter lim="800000"/>
            <a:headEnd/>
            <a:tailEnd/>
          </a:ln>
          <a:scene3d>
            <a:camera prst="legacyPerspectiveBottom"/>
            <a:lightRig rig="legacyFlat3" dir="b"/>
          </a:scene3d>
          <a:sp3d extrusionH="430200" prstMaterial="legacyWireframe">
            <a:bevelT w="13500" h="13500" prst="angle"/>
            <a:bevelB w="13500" h="13500" prst="angle"/>
            <a:extrusionClr>
              <a:srgbClr val="CC6600"/>
            </a:extrusionClr>
            <a:contourClr>
              <a:srgbClr val="CC6600"/>
            </a:contourClr>
          </a:sp3d>
        </p:spPr>
        <p:txBody>
          <a:bodyPr wrap="none" lIns="115888" tIns="57150" rIns="115888" bIns="57150" anchor="ctr">
            <a:flatTx/>
          </a:bodyP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69" name="AutoShape 943">
            <a:extLst>
              <a:ext uri="{FF2B5EF4-FFF2-40B4-BE49-F238E27FC236}">
                <a16:creationId xmlns:a16="http://schemas.microsoft.com/office/drawing/2014/main" id="{A2F9B344-C5C7-4641-B941-53689AB48BF4}"/>
              </a:ext>
            </a:extLst>
          </p:cNvPr>
          <p:cNvSpPr>
            <a:spLocks noChangeArrowheads="1"/>
          </p:cNvSpPr>
          <p:nvPr/>
        </p:nvSpPr>
        <p:spPr bwMode="auto">
          <a:xfrm rot="10800000" flipH="1">
            <a:off x="2886075" y="1733550"/>
            <a:ext cx="2665413" cy="1481138"/>
          </a:xfrm>
          <a:prstGeom prst="triangle">
            <a:avLst>
              <a:gd name="adj" fmla="val 49995"/>
            </a:avLst>
          </a:prstGeom>
          <a:gradFill rotWithShape="0">
            <a:gsLst>
              <a:gs pos="0">
                <a:srgbClr val="00002F"/>
              </a:gs>
              <a:gs pos="100000">
                <a:srgbClr val="000066">
                  <a:alpha val="50000"/>
                </a:srgbClr>
              </a:gs>
            </a:gsLst>
            <a:lin ang="5400000" scaled="1"/>
          </a:gradFill>
          <a:ln w="9525">
            <a:miter lim="800000"/>
            <a:headEnd/>
            <a:tailEnd/>
          </a:ln>
          <a:scene3d>
            <a:camera prst="legacyPerspectiveBottom"/>
            <a:lightRig rig="legacyFlat3" dir="b"/>
          </a:scene3d>
          <a:sp3d extrusionH="430200" prstMaterial="legacyWireframe">
            <a:bevelT w="13500" h="13500" prst="angle"/>
            <a:bevelB w="13500" h="13500" prst="angle"/>
            <a:extrusionClr>
              <a:srgbClr val="000066"/>
            </a:extrusionClr>
            <a:contourClr>
              <a:srgbClr val="00002F"/>
            </a:contourClr>
          </a:sp3d>
        </p:spPr>
        <p:txBody>
          <a:bodyPr rot="10800000" wrap="none" lIns="115888" tIns="57150" rIns="115888" bIns="57150" anchor="ctr">
            <a:flatTx/>
          </a:bodyP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70" name="AutoShape 944">
            <a:extLst>
              <a:ext uri="{FF2B5EF4-FFF2-40B4-BE49-F238E27FC236}">
                <a16:creationId xmlns:a16="http://schemas.microsoft.com/office/drawing/2014/main" id="{0F9B0C9A-5195-4B7E-9CBA-448A9DEA1661}"/>
              </a:ext>
            </a:extLst>
          </p:cNvPr>
          <p:cNvSpPr>
            <a:spLocks noChangeArrowheads="1"/>
          </p:cNvSpPr>
          <p:nvPr/>
        </p:nvSpPr>
        <p:spPr bwMode="auto">
          <a:xfrm>
            <a:off x="1420813" y="1733550"/>
            <a:ext cx="2665412" cy="1481138"/>
          </a:xfrm>
          <a:prstGeom prst="triangle">
            <a:avLst>
              <a:gd name="adj" fmla="val 49995"/>
            </a:avLst>
          </a:prstGeom>
          <a:gradFill rotWithShape="0">
            <a:gsLst>
              <a:gs pos="0">
                <a:srgbClr val="001847"/>
              </a:gs>
              <a:gs pos="100000">
                <a:srgbClr val="003399">
                  <a:alpha val="50000"/>
                </a:srgbClr>
              </a:gs>
            </a:gsLst>
            <a:lin ang="2700000" scaled="1"/>
          </a:gradFill>
          <a:ln w="9525">
            <a:miter lim="800000"/>
            <a:headEnd/>
            <a:tailEnd/>
          </a:ln>
          <a:scene3d>
            <a:camera prst="legacyPerspectiveBottom"/>
            <a:lightRig rig="legacyFlat3" dir="b"/>
          </a:scene3d>
          <a:sp3d extrusionH="430200" prstMaterial="legacyWireframe">
            <a:bevelT w="13500" h="13500" prst="angle"/>
            <a:bevelB w="13500" h="13500" prst="angle"/>
            <a:extrusionClr>
              <a:srgbClr val="003399"/>
            </a:extrusionClr>
            <a:contourClr>
              <a:srgbClr val="001847"/>
            </a:contourClr>
          </a:sp3d>
        </p:spPr>
        <p:txBody>
          <a:bodyPr wrap="none" lIns="115888" tIns="57150" rIns="115888" bIns="57150" anchor="ctr">
            <a:flatTx/>
          </a:bodyP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9" name="AutoShape 945">
            <a:extLst>
              <a:ext uri="{FF2B5EF4-FFF2-40B4-BE49-F238E27FC236}">
                <a16:creationId xmlns:a16="http://schemas.microsoft.com/office/drawing/2014/main" id="{429B43AE-105C-40D6-AC40-36009FD236AA}"/>
              </a:ext>
            </a:extLst>
          </p:cNvPr>
          <p:cNvSpPr>
            <a:spLocks noChangeArrowheads="1"/>
          </p:cNvSpPr>
          <p:nvPr/>
        </p:nvSpPr>
        <p:spPr bwMode="auto">
          <a:xfrm>
            <a:off x="4351338" y="1733550"/>
            <a:ext cx="2665412" cy="1481138"/>
          </a:xfrm>
          <a:prstGeom prst="triangle">
            <a:avLst>
              <a:gd name="adj" fmla="val 49995"/>
            </a:avLst>
          </a:prstGeom>
          <a:gradFill rotWithShape="0">
            <a:gsLst>
              <a:gs pos="0">
                <a:schemeClr val="folHlink"/>
              </a:gs>
              <a:gs pos="100000">
                <a:schemeClr val="folHlink">
                  <a:gamma/>
                  <a:shade val="46275"/>
                  <a:invGamma/>
                </a:schemeClr>
              </a:gs>
            </a:gsLst>
            <a:lin ang="18900000" scaled="1"/>
          </a:gradFill>
          <a:ln w="12700">
            <a:miter lim="800000"/>
          </a:ln>
          <a:effectLst/>
          <a:scene3d>
            <a:camera prst="legacyPerspectiveBottom"/>
            <a:lightRig rig="legacyFlat3" dir="b"/>
          </a:scene3d>
          <a:sp3d extrusionH="430200" prstMaterial="legacyWireframe">
            <a:bevelT w="13500" h="13500" prst="angle"/>
            <a:bevelB w="13500" h="13500" prst="angle"/>
            <a:extrusionClr>
              <a:schemeClr val="folHlink"/>
            </a:extrusionClr>
          </a:sp3d>
        </p:spPr>
        <p:txBody>
          <a:bodyPr wrap="none" lIns="115888" tIns="57150" rIns="115888" bIns="57150" anchor="ctr">
            <a:flatTx/>
          </a:bodyPr>
          <a:lstStyle/>
          <a:p>
            <a:pPr algn="ctr" defTabSz="1111250">
              <a:defRPr/>
            </a:pPr>
            <a:endParaRPr lang="zh-CN" altLang="zh-CN" sz="2400" b="1">
              <a:solidFill>
                <a:srgbClr val="000000"/>
              </a:solidFill>
              <a:latin typeface="Arial" panose="020B0604020202020204" pitchFamily="34" charset="0"/>
            </a:endParaRPr>
          </a:p>
        </p:txBody>
      </p:sp>
      <p:sp>
        <p:nvSpPr>
          <p:cNvPr id="62472" name="AutoShape 841">
            <a:extLst>
              <a:ext uri="{FF2B5EF4-FFF2-40B4-BE49-F238E27FC236}">
                <a16:creationId xmlns:a16="http://schemas.microsoft.com/office/drawing/2014/main" id="{64792FB1-7067-4B88-B468-E97087A6CDE6}"/>
              </a:ext>
            </a:extLst>
          </p:cNvPr>
          <p:cNvSpPr>
            <a:spLocks noChangeArrowheads="1"/>
          </p:cNvSpPr>
          <p:nvPr/>
        </p:nvSpPr>
        <p:spPr bwMode="auto">
          <a:xfrm rot="10800000" flipH="1">
            <a:off x="4352925" y="3317875"/>
            <a:ext cx="2665413" cy="1479550"/>
          </a:xfrm>
          <a:prstGeom prst="triangle">
            <a:avLst>
              <a:gd name="adj" fmla="val 49995"/>
            </a:avLst>
          </a:prstGeom>
          <a:gradFill rotWithShape="0">
            <a:gsLst>
              <a:gs pos="0">
                <a:srgbClr val="99FF99">
                  <a:alpha val="50000"/>
                </a:srgbClr>
              </a:gs>
              <a:gs pos="100000">
                <a:srgbClr val="477647"/>
              </a:gs>
            </a:gsLst>
            <a:lin ang="2700000" scaled="1"/>
          </a:gradFill>
          <a:ln w="12700">
            <a:solidFill>
              <a:schemeClr val="bg1"/>
            </a:solidFill>
            <a:miter lim="800000"/>
            <a:headEnd/>
            <a:tailEnd/>
          </a:ln>
        </p:spPr>
        <p:txBody>
          <a:bodyPr rot="10800000" wrap="none" lIns="115888" tIns="57150" rIns="115888" bIns="57150" anchor="ct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73" name="AutoShape 842">
            <a:extLst>
              <a:ext uri="{FF2B5EF4-FFF2-40B4-BE49-F238E27FC236}">
                <a16:creationId xmlns:a16="http://schemas.microsoft.com/office/drawing/2014/main" id="{D2EE1CD2-2154-4123-BE84-1731A62B630B}"/>
              </a:ext>
            </a:extLst>
          </p:cNvPr>
          <p:cNvSpPr>
            <a:spLocks noChangeArrowheads="1"/>
          </p:cNvSpPr>
          <p:nvPr/>
        </p:nvSpPr>
        <p:spPr bwMode="auto">
          <a:xfrm rot="10800000" flipH="1">
            <a:off x="1423988" y="3317875"/>
            <a:ext cx="2665412" cy="1479550"/>
          </a:xfrm>
          <a:prstGeom prst="triangle">
            <a:avLst>
              <a:gd name="adj" fmla="val 49995"/>
            </a:avLst>
          </a:prstGeom>
          <a:solidFill>
            <a:srgbClr val="FFCCFF"/>
          </a:solidFill>
          <a:ln w="12700">
            <a:solidFill>
              <a:schemeClr val="bg1"/>
            </a:solidFill>
            <a:miter lim="800000"/>
            <a:headEnd/>
            <a:tailEnd/>
          </a:ln>
        </p:spPr>
        <p:txBody>
          <a:bodyPr rot="10800000" wrap="none" lIns="115888" tIns="57150" rIns="115888" bIns="57150" anchor="ct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74" name="AutoShape 843">
            <a:extLst>
              <a:ext uri="{FF2B5EF4-FFF2-40B4-BE49-F238E27FC236}">
                <a16:creationId xmlns:a16="http://schemas.microsoft.com/office/drawing/2014/main" id="{E44F4775-77BF-4E97-AABD-D5D9E172D4E0}"/>
              </a:ext>
            </a:extLst>
          </p:cNvPr>
          <p:cNvSpPr>
            <a:spLocks noChangeArrowheads="1"/>
          </p:cNvSpPr>
          <p:nvPr/>
        </p:nvSpPr>
        <p:spPr bwMode="auto">
          <a:xfrm>
            <a:off x="2889250" y="3317875"/>
            <a:ext cx="2665413" cy="1479550"/>
          </a:xfrm>
          <a:prstGeom prst="triangle">
            <a:avLst>
              <a:gd name="adj" fmla="val 49995"/>
            </a:avLst>
          </a:prstGeom>
          <a:gradFill rotWithShape="0">
            <a:gsLst>
              <a:gs pos="0">
                <a:srgbClr val="CC6600">
                  <a:alpha val="50000"/>
                </a:srgbClr>
              </a:gs>
              <a:gs pos="100000">
                <a:srgbClr val="5E2F00"/>
              </a:gs>
            </a:gsLst>
            <a:lin ang="5400000" scaled="1"/>
          </a:gradFill>
          <a:ln w="12700">
            <a:solidFill>
              <a:schemeClr val="bg1"/>
            </a:solidFill>
            <a:miter lim="800000"/>
            <a:headEnd/>
            <a:tailEnd/>
          </a:ln>
        </p:spPr>
        <p:txBody>
          <a:bodyPr wrap="none" lIns="115888" tIns="57150" rIns="115888" bIns="57150" anchor="ct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75" name="AutoShape 844">
            <a:extLst>
              <a:ext uri="{FF2B5EF4-FFF2-40B4-BE49-F238E27FC236}">
                <a16:creationId xmlns:a16="http://schemas.microsoft.com/office/drawing/2014/main" id="{2437F67C-A5CE-4BC9-A952-8FA2A21F64E6}"/>
              </a:ext>
            </a:extLst>
          </p:cNvPr>
          <p:cNvSpPr>
            <a:spLocks noChangeArrowheads="1"/>
          </p:cNvSpPr>
          <p:nvPr/>
        </p:nvSpPr>
        <p:spPr bwMode="auto">
          <a:xfrm rot="10800000" flipH="1">
            <a:off x="2889250" y="1733550"/>
            <a:ext cx="2665413" cy="1481138"/>
          </a:xfrm>
          <a:prstGeom prst="triangle">
            <a:avLst>
              <a:gd name="adj" fmla="val 49995"/>
            </a:avLst>
          </a:prstGeom>
          <a:solidFill>
            <a:srgbClr val="FFCC99"/>
          </a:solidFill>
          <a:ln w="12700">
            <a:solidFill>
              <a:schemeClr val="bg1"/>
            </a:solidFill>
            <a:miter lim="800000"/>
            <a:headEnd/>
            <a:tailEnd/>
          </a:ln>
        </p:spPr>
        <p:txBody>
          <a:bodyPr rot="10800000" wrap="none" lIns="115888" tIns="57150" rIns="115888" bIns="57150" anchor="ct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62476" name="AutoShape 845">
            <a:extLst>
              <a:ext uri="{FF2B5EF4-FFF2-40B4-BE49-F238E27FC236}">
                <a16:creationId xmlns:a16="http://schemas.microsoft.com/office/drawing/2014/main" id="{B99C8C9A-E789-4217-B437-F873D5D2B2AC}"/>
              </a:ext>
            </a:extLst>
          </p:cNvPr>
          <p:cNvSpPr>
            <a:spLocks noChangeArrowheads="1"/>
          </p:cNvSpPr>
          <p:nvPr/>
        </p:nvSpPr>
        <p:spPr bwMode="auto">
          <a:xfrm>
            <a:off x="1423988" y="1733550"/>
            <a:ext cx="2665412" cy="1481138"/>
          </a:xfrm>
          <a:prstGeom prst="triangle">
            <a:avLst>
              <a:gd name="adj" fmla="val 49995"/>
            </a:avLst>
          </a:prstGeom>
          <a:gradFill rotWithShape="0">
            <a:gsLst>
              <a:gs pos="0">
                <a:srgbClr val="001847"/>
              </a:gs>
              <a:gs pos="100000">
                <a:srgbClr val="003399">
                  <a:alpha val="50000"/>
                </a:srgbClr>
              </a:gs>
            </a:gsLst>
            <a:lin ang="2700000" scaled="1"/>
          </a:gradFill>
          <a:ln w="12700">
            <a:solidFill>
              <a:schemeClr val="bg1"/>
            </a:solidFill>
            <a:miter lim="800000"/>
            <a:headEnd/>
            <a:tailEnd/>
          </a:ln>
        </p:spPr>
        <p:txBody>
          <a:bodyPr wrap="none" lIns="115888" tIns="57150" rIns="115888" bIns="57150" anchor="ctr"/>
          <a:lstStyle>
            <a:lvl1pPr defTabSz="11112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1112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1112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1112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1112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a:spcBef>
                <a:spcPct val="0"/>
              </a:spcBef>
              <a:buClrTx/>
              <a:buSzTx/>
              <a:buFontTx/>
              <a:buNone/>
            </a:pPr>
            <a:endParaRPr lang="zh-CN" altLang="zh-CN" sz="2400" b="1">
              <a:solidFill>
                <a:srgbClr val="000000"/>
              </a:solidFill>
              <a:latin typeface="Times New Roman" panose="02020603050405020304" pitchFamily="18" charset="0"/>
              <a:ea typeface="宋体" panose="02010600030101010101" pitchFamily="2" charset="-122"/>
            </a:endParaRPr>
          </a:p>
        </p:txBody>
      </p:sp>
      <p:sp>
        <p:nvSpPr>
          <p:cNvPr id="16" name="AutoShape 846">
            <a:extLst>
              <a:ext uri="{FF2B5EF4-FFF2-40B4-BE49-F238E27FC236}">
                <a16:creationId xmlns:a16="http://schemas.microsoft.com/office/drawing/2014/main" id="{1DC25F66-470B-4D4A-87DA-A4EE76879549}"/>
              </a:ext>
            </a:extLst>
          </p:cNvPr>
          <p:cNvSpPr>
            <a:spLocks noChangeArrowheads="1"/>
          </p:cNvSpPr>
          <p:nvPr/>
        </p:nvSpPr>
        <p:spPr bwMode="auto">
          <a:xfrm>
            <a:off x="4354513" y="1733550"/>
            <a:ext cx="2665412" cy="1481138"/>
          </a:xfrm>
          <a:prstGeom prst="triangle">
            <a:avLst>
              <a:gd name="adj" fmla="val 49995"/>
            </a:avLst>
          </a:prstGeom>
          <a:gradFill rotWithShape="0">
            <a:gsLst>
              <a:gs pos="0">
                <a:schemeClr val="folHlink"/>
              </a:gs>
              <a:gs pos="100000">
                <a:schemeClr val="folHlink">
                  <a:gamma/>
                  <a:shade val="46275"/>
                  <a:invGamma/>
                </a:schemeClr>
              </a:gs>
            </a:gsLst>
            <a:lin ang="18900000" scaled="1"/>
          </a:gradFill>
          <a:ln w="12700">
            <a:solidFill>
              <a:schemeClr val="bg1"/>
            </a:solidFill>
            <a:miter lim="800000"/>
          </a:ln>
          <a:effectLst/>
        </p:spPr>
        <p:txBody>
          <a:bodyPr wrap="none" lIns="115888" tIns="57150" rIns="115888" bIns="57150" anchor="ctr"/>
          <a:lstStyle/>
          <a:p>
            <a:pPr algn="ctr" defTabSz="1111250">
              <a:defRPr/>
            </a:pPr>
            <a:endParaRPr lang="zh-CN" altLang="zh-CN" sz="2400" b="1">
              <a:solidFill>
                <a:srgbClr val="000000"/>
              </a:solidFill>
              <a:latin typeface="Arial" panose="020B0604020202020204" pitchFamily="34" charset="0"/>
            </a:endParaRPr>
          </a:p>
        </p:txBody>
      </p:sp>
      <p:sp>
        <p:nvSpPr>
          <p:cNvPr id="62478" name="Rectangle 849">
            <a:extLst>
              <a:ext uri="{FF2B5EF4-FFF2-40B4-BE49-F238E27FC236}">
                <a16:creationId xmlns:a16="http://schemas.microsoft.com/office/drawing/2014/main" id="{F49A2D21-8C3B-418F-B165-E8FCE54F1E8B}"/>
              </a:ext>
            </a:extLst>
          </p:cNvPr>
          <p:cNvSpPr>
            <a:spLocks noChangeArrowheads="1"/>
          </p:cNvSpPr>
          <p:nvPr/>
        </p:nvSpPr>
        <p:spPr bwMode="auto">
          <a:xfrm>
            <a:off x="3492500" y="1916113"/>
            <a:ext cx="1435100" cy="431800"/>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健康维护</a:t>
            </a:r>
            <a:endParaRPr lang="en-US" altLang="ko-KR" sz="2800" b="1">
              <a:solidFill>
                <a:srgbClr val="FFFFFF"/>
              </a:solidFill>
              <a:latin typeface="华文行楷" panose="02010800040101010101" pitchFamily="2" charset="-122"/>
              <a:ea typeface="华文行楷" panose="02010800040101010101" pitchFamily="2" charset="-122"/>
            </a:endParaRPr>
          </a:p>
        </p:txBody>
      </p:sp>
      <p:sp>
        <p:nvSpPr>
          <p:cNvPr id="62479" name="Rectangle 854">
            <a:extLst>
              <a:ext uri="{FF2B5EF4-FFF2-40B4-BE49-F238E27FC236}">
                <a16:creationId xmlns:a16="http://schemas.microsoft.com/office/drawing/2014/main" id="{6DF0297C-9FFC-482F-943A-79BBF77FE3EA}"/>
              </a:ext>
            </a:extLst>
          </p:cNvPr>
          <p:cNvSpPr>
            <a:spLocks noChangeArrowheads="1"/>
          </p:cNvSpPr>
          <p:nvPr/>
        </p:nvSpPr>
        <p:spPr bwMode="auto">
          <a:xfrm>
            <a:off x="4932363" y="2636838"/>
            <a:ext cx="1436687" cy="430212"/>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健康产品</a:t>
            </a:r>
            <a:endParaRPr lang="en-US" altLang="ko-KR" sz="2800" b="1">
              <a:solidFill>
                <a:srgbClr val="FFFFFF"/>
              </a:solidFill>
              <a:latin typeface="华文行楷" panose="02010800040101010101" pitchFamily="2" charset="-122"/>
              <a:ea typeface="华文行楷" panose="02010800040101010101" pitchFamily="2" charset="-122"/>
            </a:endParaRPr>
          </a:p>
        </p:txBody>
      </p:sp>
      <p:sp>
        <p:nvSpPr>
          <p:cNvPr id="62480" name="Rectangle 855">
            <a:extLst>
              <a:ext uri="{FF2B5EF4-FFF2-40B4-BE49-F238E27FC236}">
                <a16:creationId xmlns:a16="http://schemas.microsoft.com/office/drawing/2014/main" id="{51F38844-9E16-4C76-A657-06FAAF48D8B8}"/>
              </a:ext>
            </a:extLst>
          </p:cNvPr>
          <p:cNvSpPr>
            <a:spLocks noChangeArrowheads="1"/>
          </p:cNvSpPr>
          <p:nvPr/>
        </p:nvSpPr>
        <p:spPr bwMode="auto">
          <a:xfrm>
            <a:off x="4932363" y="3500438"/>
            <a:ext cx="1436687" cy="431800"/>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服务范围</a:t>
            </a:r>
            <a:endParaRPr lang="en-US" altLang="ko-KR" sz="2800" b="1">
              <a:solidFill>
                <a:srgbClr val="FFFFFF"/>
              </a:solidFill>
              <a:latin typeface="华文行楷" panose="02010800040101010101" pitchFamily="2" charset="-122"/>
              <a:ea typeface="华文行楷" panose="02010800040101010101" pitchFamily="2" charset="-122"/>
            </a:endParaRPr>
          </a:p>
        </p:txBody>
      </p:sp>
      <p:sp>
        <p:nvSpPr>
          <p:cNvPr id="62481" name="Rectangle 856">
            <a:extLst>
              <a:ext uri="{FF2B5EF4-FFF2-40B4-BE49-F238E27FC236}">
                <a16:creationId xmlns:a16="http://schemas.microsoft.com/office/drawing/2014/main" id="{011D9B89-FA66-4986-A525-EE89D9D74ABA}"/>
              </a:ext>
            </a:extLst>
          </p:cNvPr>
          <p:cNvSpPr>
            <a:spLocks noChangeArrowheads="1"/>
          </p:cNvSpPr>
          <p:nvPr/>
        </p:nvSpPr>
        <p:spPr bwMode="auto">
          <a:xfrm>
            <a:off x="2020888" y="2636838"/>
            <a:ext cx="1443037" cy="430212"/>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健康评估</a:t>
            </a:r>
            <a:endParaRPr lang="en-US" altLang="ko-KR" sz="2400" b="1">
              <a:solidFill>
                <a:srgbClr val="FFFFFF"/>
              </a:solidFill>
              <a:latin typeface="华文行楷" panose="02010800040101010101" pitchFamily="2" charset="-122"/>
              <a:ea typeface="华文行楷" panose="02010800040101010101" pitchFamily="2" charset="-122"/>
            </a:endParaRPr>
          </a:p>
        </p:txBody>
      </p:sp>
      <p:sp>
        <p:nvSpPr>
          <p:cNvPr id="62482" name="Rectangle 857">
            <a:extLst>
              <a:ext uri="{FF2B5EF4-FFF2-40B4-BE49-F238E27FC236}">
                <a16:creationId xmlns:a16="http://schemas.microsoft.com/office/drawing/2014/main" id="{07D40658-2521-42A7-829C-FE830A268874}"/>
              </a:ext>
            </a:extLst>
          </p:cNvPr>
          <p:cNvSpPr>
            <a:spLocks noChangeArrowheads="1"/>
          </p:cNvSpPr>
          <p:nvPr/>
        </p:nvSpPr>
        <p:spPr bwMode="auto">
          <a:xfrm>
            <a:off x="2017713" y="3495675"/>
            <a:ext cx="1436687" cy="430213"/>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服务模式</a:t>
            </a:r>
            <a:endParaRPr lang="en-US" altLang="ko-KR" sz="2800" b="1">
              <a:solidFill>
                <a:srgbClr val="FFFFFF"/>
              </a:solidFill>
              <a:latin typeface="华文行楷" panose="02010800040101010101" pitchFamily="2" charset="-122"/>
              <a:ea typeface="华文行楷" panose="02010800040101010101" pitchFamily="2" charset="-122"/>
            </a:endParaRPr>
          </a:p>
        </p:txBody>
      </p:sp>
      <p:sp>
        <p:nvSpPr>
          <p:cNvPr id="62483" name="Rectangle 858">
            <a:extLst>
              <a:ext uri="{FF2B5EF4-FFF2-40B4-BE49-F238E27FC236}">
                <a16:creationId xmlns:a16="http://schemas.microsoft.com/office/drawing/2014/main" id="{41954296-E8CD-448C-B751-323F7C14CCCC}"/>
              </a:ext>
            </a:extLst>
          </p:cNvPr>
          <p:cNvSpPr>
            <a:spLocks noChangeArrowheads="1"/>
          </p:cNvSpPr>
          <p:nvPr/>
        </p:nvSpPr>
        <p:spPr bwMode="auto">
          <a:xfrm>
            <a:off x="3492500" y="4292600"/>
            <a:ext cx="1435100" cy="431800"/>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FF00"/>
                </a:solidFill>
                <a:latin typeface="Times New Roman" panose="02020603050405020304" pitchFamily="18" charset="0"/>
                <a:ea typeface="宋体" panose="02010600030101010101" pitchFamily="2" charset="-122"/>
              </a:defRPr>
            </a:lvl1pPr>
            <a:lvl2pPr marL="742950" indent="-285750">
              <a:defRPr sz="2000">
                <a:solidFill>
                  <a:srgbClr val="FFFF00"/>
                </a:solidFill>
                <a:latin typeface="Times New Roman" panose="02020603050405020304" pitchFamily="18" charset="0"/>
                <a:ea typeface="宋体" panose="02010600030101010101" pitchFamily="2" charset="-122"/>
              </a:defRPr>
            </a:lvl2pPr>
            <a:lvl3pPr marL="1143000" indent="-228600">
              <a:defRPr sz="2000">
                <a:solidFill>
                  <a:srgbClr val="FFFF00"/>
                </a:solidFill>
                <a:latin typeface="Times New Roman" panose="02020603050405020304" pitchFamily="18" charset="0"/>
                <a:ea typeface="宋体" panose="02010600030101010101" pitchFamily="2" charset="-122"/>
              </a:defRPr>
            </a:lvl3pPr>
            <a:lvl4pPr marL="1600200" indent="-228600">
              <a:defRPr sz="2000">
                <a:solidFill>
                  <a:srgbClr val="FFFF00"/>
                </a:solidFill>
                <a:latin typeface="Times New Roman" panose="02020603050405020304" pitchFamily="18" charset="0"/>
                <a:ea typeface="宋体" panose="02010600030101010101" pitchFamily="2" charset="-122"/>
              </a:defRPr>
            </a:lvl4pPr>
            <a:lvl5pPr marL="2057400" indent="-228600">
              <a:defRPr sz="2000">
                <a:solidFill>
                  <a:srgbClr val="FFFF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000">
                <a:solidFill>
                  <a:srgbClr val="FFFF00"/>
                </a:solidFill>
                <a:latin typeface="Times New Roman" panose="02020603050405020304" pitchFamily="18" charset="0"/>
                <a:ea typeface="宋体" panose="02010600030101010101" pitchFamily="2" charset="-122"/>
              </a:defRPr>
            </a:lvl9pPr>
          </a:lstStyle>
          <a:p>
            <a:pPr algn="ctr" eaLnBrk="1" hangingPunct="1"/>
            <a:r>
              <a:rPr lang="zh-CN" altLang="zh-CN" sz="2800" b="1">
                <a:solidFill>
                  <a:srgbClr val="FFFFFF"/>
                </a:solidFill>
                <a:latin typeface="华文行楷" panose="02010800040101010101" pitchFamily="2" charset="-122"/>
                <a:ea typeface="华文行楷" panose="02010800040101010101" pitchFamily="2" charset="-122"/>
              </a:rPr>
              <a:t>运行模式</a:t>
            </a:r>
            <a:endParaRPr lang="en-US" altLang="ko-KR" sz="2800" b="1">
              <a:solidFill>
                <a:srgbClr val="FFFFFF"/>
              </a:solidFill>
              <a:latin typeface="华文行楷" panose="02010800040101010101" pitchFamily="2" charset="-122"/>
              <a:ea typeface="华文行楷" panose="02010800040101010101" pitchFamily="2" charset="-122"/>
            </a:endParaRPr>
          </a:p>
        </p:txBody>
      </p:sp>
      <p:grpSp>
        <p:nvGrpSpPr>
          <p:cNvPr id="62484" name="Group 872">
            <a:extLst>
              <a:ext uri="{FF2B5EF4-FFF2-40B4-BE49-F238E27FC236}">
                <a16:creationId xmlns:a16="http://schemas.microsoft.com/office/drawing/2014/main" id="{14A0D89E-7310-49FE-8565-50BDC0328F48}"/>
              </a:ext>
            </a:extLst>
          </p:cNvPr>
          <p:cNvGrpSpPr>
            <a:grpSpLocks/>
          </p:cNvGrpSpPr>
          <p:nvPr/>
        </p:nvGrpSpPr>
        <p:grpSpPr bwMode="auto">
          <a:xfrm>
            <a:off x="8351838" y="5661025"/>
            <a:ext cx="792162" cy="398463"/>
            <a:chOff x="413" y="2043"/>
            <a:chExt cx="950" cy="477"/>
          </a:xfrm>
        </p:grpSpPr>
        <p:grpSp>
          <p:nvGrpSpPr>
            <p:cNvPr id="62517" name="Group 873">
              <a:extLst>
                <a:ext uri="{FF2B5EF4-FFF2-40B4-BE49-F238E27FC236}">
                  <a16:creationId xmlns:a16="http://schemas.microsoft.com/office/drawing/2014/main" id="{B044F0BC-9A32-4FC4-BDC7-427A9EFFFAC7}"/>
                </a:ext>
              </a:extLst>
            </p:cNvPr>
            <p:cNvGrpSpPr>
              <a:grpSpLocks noChangeAspect="1"/>
            </p:cNvGrpSpPr>
            <p:nvPr/>
          </p:nvGrpSpPr>
          <p:grpSpPr bwMode="auto">
            <a:xfrm>
              <a:off x="415" y="2132"/>
              <a:ext cx="577" cy="386"/>
              <a:chOff x="2002" y="1645"/>
              <a:chExt cx="1576" cy="1054"/>
            </a:xfrm>
          </p:grpSpPr>
          <p:sp>
            <p:nvSpPr>
              <p:cNvPr id="62522" name="AutoShape 874">
                <a:extLst>
                  <a:ext uri="{FF2B5EF4-FFF2-40B4-BE49-F238E27FC236}">
                    <a16:creationId xmlns:a16="http://schemas.microsoft.com/office/drawing/2014/main" id="{34B8EE05-B06F-44EF-AA47-4C2F7DE34CB8}"/>
                  </a:ext>
                </a:extLst>
              </p:cNvPr>
              <p:cNvSpPr>
                <a:spLocks noChangeAspect="1" noChangeArrowheads="1"/>
              </p:cNvSpPr>
              <p:nvPr/>
            </p:nvSpPr>
            <p:spPr bwMode="auto">
              <a:xfrm>
                <a:off x="2301" y="1645"/>
                <a:ext cx="980" cy="2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98 w 21600"/>
                  <a:gd name="T13" fmla="*/ 4277 h 21600"/>
                  <a:gd name="T14" fmla="*/ 17302 w 21600"/>
                  <a:gd name="T15" fmla="*/ 17323 h 21600"/>
                </a:gdLst>
                <a:ahLst/>
                <a:cxnLst>
                  <a:cxn ang="T8">
                    <a:pos x="T0" y="T1"/>
                  </a:cxn>
                  <a:cxn ang="T9">
                    <a:pos x="T2" y="T3"/>
                  </a:cxn>
                  <a:cxn ang="T10">
                    <a:pos x="T4" y="T5"/>
                  </a:cxn>
                  <a:cxn ang="T11">
                    <a:pos x="T6" y="T7"/>
                  </a:cxn>
                </a:cxnLst>
                <a:rect l="T12" t="T13" r="T14" b="T15"/>
                <a:pathLst>
                  <a:path w="21600" h="21600">
                    <a:moveTo>
                      <a:pt x="0" y="0"/>
                    </a:moveTo>
                    <a:lnTo>
                      <a:pt x="4992" y="21600"/>
                    </a:lnTo>
                    <a:lnTo>
                      <a:pt x="16608" y="21600"/>
                    </a:lnTo>
                    <a:lnTo>
                      <a:pt x="21600" y="0"/>
                    </a:lnTo>
                    <a:lnTo>
                      <a:pt x="0" y="0"/>
                    </a:lnTo>
                    <a:close/>
                  </a:path>
                </a:pathLst>
              </a:custGeom>
              <a:gradFill rotWithShape="1">
                <a:gsLst>
                  <a:gs pos="0">
                    <a:srgbClr val="FFFFFF"/>
                  </a:gs>
                  <a:gs pos="100000">
                    <a:srgbClr val="0033CC"/>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zh-CN" altLang="en-US"/>
              </a:p>
            </p:txBody>
          </p:sp>
          <p:sp>
            <p:nvSpPr>
              <p:cNvPr id="62523" name="AutoShape 875">
                <a:extLst>
                  <a:ext uri="{FF2B5EF4-FFF2-40B4-BE49-F238E27FC236}">
                    <a16:creationId xmlns:a16="http://schemas.microsoft.com/office/drawing/2014/main" id="{64A8E526-2329-4297-B062-32EABDF4D732}"/>
                  </a:ext>
                </a:extLst>
              </p:cNvPr>
              <p:cNvSpPr>
                <a:spLocks noChangeAspect="1" noChangeArrowheads="1"/>
              </p:cNvSpPr>
              <p:nvPr/>
            </p:nvSpPr>
            <p:spPr bwMode="auto">
              <a:xfrm flipV="1">
                <a:off x="2534" y="1943"/>
                <a:ext cx="512" cy="756"/>
              </a:xfrm>
              <a:prstGeom prst="triangle">
                <a:avLst>
                  <a:gd name="adj" fmla="val 50000"/>
                </a:avLst>
              </a:prstGeom>
              <a:gradFill rotWithShape="1">
                <a:gsLst>
                  <a:gs pos="0">
                    <a:srgbClr val="FFFFFF"/>
                  </a:gs>
                  <a:gs pos="100000">
                    <a:srgbClr val="0033CC"/>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24" name="AutoShape 876">
                <a:extLst>
                  <a:ext uri="{FF2B5EF4-FFF2-40B4-BE49-F238E27FC236}">
                    <a16:creationId xmlns:a16="http://schemas.microsoft.com/office/drawing/2014/main" id="{17A1C09D-1B39-483F-9C25-C9FB3052C33D}"/>
                  </a:ext>
                </a:extLst>
              </p:cNvPr>
              <p:cNvSpPr>
                <a:spLocks noChangeAspect="1" noChangeArrowheads="1"/>
              </p:cNvSpPr>
              <p:nvPr/>
            </p:nvSpPr>
            <p:spPr bwMode="auto">
              <a:xfrm rot="2658748" flipV="1">
                <a:off x="3089" y="1734"/>
                <a:ext cx="412" cy="379"/>
              </a:xfrm>
              <a:prstGeom prst="triangle">
                <a:avLst>
                  <a:gd name="adj" fmla="val 10028"/>
                </a:avLst>
              </a:prstGeom>
              <a:gradFill rotWithShape="1">
                <a:gsLst>
                  <a:gs pos="0">
                    <a:srgbClr val="FFFFFF"/>
                  </a:gs>
                  <a:gs pos="100000">
                    <a:srgbClr val="0033CC"/>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25" name="AutoShape 877">
                <a:extLst>
                  <a:ext uri="{FF2B5EF4-FFF2-40B4-BE49-F238E27FC236}">
                    <a16:creationId xmlns:a16="http://schemas.microsoft.com/office/drawing/2014/main" id="{07080977-12B9-417E-A2DE-F05C86738F91}"/>
                  </a:ext>
                </a:extLst>
              </p:cNvPr>
              <p:cNvSpPr>
                <a:spLocks noChangeAspect="1" noChangeArrowheads="1"/>
              </p:cNvSpPr>
              <p:nvPr/>
            </p:nvSpPr>
            <p:spPr bwMode="auto">
              <a:xfrm rot="-2658748" flipH="1" flipV="1">
                <a:off x="2079" y="1736"/>
                <a:ext cx="412" cy="379"/>
              </a:xfrm>
              <a:prstGeom prst="triangle">
                <a:avLst>
                  <a:gd name="adj" fmla="val 10028"/>
                </a:avLst>
              </a:prstGeom>
              <a:gradFill rotWithShape="1">
                <a:gsLst>
                  <a:gs pos="0">
                    <a:srgbClr val="FFFFFF"/>
                  </a:gs>
                  <a:gs pos="100000">
                    <a:srgbClr val="0033CC"/>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26" name="Freeform 878">
                <a:extLst>
                  <a:ext uri="{FF2B5EF4-FFF2-40B4-BE49-F238E27FC236}">
                    <a16:creationId xmlns:a16="http://schemas.microsoft.com/office/drawing/2014/main" id="{E794D8FD-5A4A-43CD-AA3C-32568A076469}"/>
                  </a:ext>
                </a:extLst>
              </p:cNvPr>
              <p:cNvSpPr>
                <a:spLocks noChangeAspect="1"/>
              </p:cNvSpPr>
              <p:nvPr/>
            </p:nvSpPr>
            <p:spPr bwMode="auto">
              <a:xfrm>
                <a:off x="2002" y="1933"/>
                <a:ext cx="789" cy="765"/>
              </a:xfrm>
              <a:custGeom>
                <a:avLst/>
                <a:gdLst>
                  <a:gd name="T0" fmla="*/ 0 w 789"/>
                  <a:gd name="T1" fmla="*/ 0 h 765"/>
                  <a:gd name="T2" fmla="*/ 532 w 789"/>
                  <a:gd name="T3" fmla="*/ 11 h 765"/>
                  <a:gd name="T4" fmla="*/ 789 w 789"/>
                  <a:gd name="T5" fmla="*/ 765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0033C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sp>
            <p:nvSpPr>
              <p:cNvPr id="62527" name="Freeform 879">
                <a:extLst>
                  <a:ext uri="{FF2B5EF4-FFF2-40B4-BE49-F238E27FC236}">
                    <a16:creationId xmlns:a16="http://schemas.microsoft.com/office/drawing/2014/main" id="{054E0262-D5B2-4E33-8F66-1367CFAA2B09}"/>
                  </a:ext>
                </a:extLst>
              </p:cNvPr>
              <p:cNvSpPr>
                <a:spLocks noChangeAspect="1"/>
              </p:cNvSpPr>
              <p:nvPr/>
            </p:nvSpPr>
            <p:spPr bwMode="auto">
              <a:xfrm flipH="1">
                <a:off x="2789" y="1933"/>
                <a:ext cx="789" cy="765"/>
              </a:xfrm>
              <a:custGeom>
                <a:avLst/>
                <a:gdLst>
                  <a:gd name="T0" fmla="*/ 0 w 789"/>
                  <a:gd name="T1" fmla="*/ 0 h 765"/>
                  <a:gd name="T2" fmla="*/ 532 w 789"/>
                  <a:gd name="T3" fmla="*/ 11 h 765"/>
                  <a:gd name="T4" fmla="*/ 789 w 789"/>
                  <a:gd name="T5" fmla="*/ 765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0033CC"/>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grpSp>
        <p:grpSp>
          <p:nvGrpSpPr>
            <p:cNvPr id="62518" name="Group 880">
              <a:extLst>
                <a:ext uri="{FF2B5EF4-FFF2-40B4-BE49-F238E27FC236}">
                  <a16:creationId xmlns:a16="http://schemas.microsoft.com/office/drawing/2014/main" id="{B53C0E48-3C3E-4106-86FE-EA36CBABCF86}"/>
                </a:ext>
              </a:extLst>
            </p:cNvPr>
            <p:cNvGrpSpPr>
              <a:grpSpLocks noChangeAspect="1"/>
            </p:cNvGrpSpPr>
            <p:nvPr/>
          </p:nvGrpSpPr>
          <p:grpSpPr bwMode="auto">
            <a:xfrm>
              <a:off x="469" y="2043"/>
              <a:ext cx="216" cy="212"/>
              <a:chOff x="1519" y="934"/>
              <a:chExt cx="2223" cy="2179"/>
            </a:xfrm>
          </p:grpSpPr>
          <p:sp>
            <p:nvSpPr>
              <p:cNvPr id="29" name="AutoShape 881">
                <a:extLst>
                  <a:ext uri="{FF2B5EF4-FFF2-40B4-BE49-F238E27FC236}">
                    <a16:creationId xmlns:a16="http://schemas.microsoft.com/office/drawing/2014/main" id="{B3A359CC-B665-4C39-AE35-AAA88137A8C1}"/>
                  </a:ext>
                </a:extLst>
              </p:cNvPr>
              <p:cNvSpPr>
                <a:spLocks noChangeAspect="1" noChangeArrowheads="1"/>
              </p:cNvSpPr>
              <p:nvPr/>
            </p:nvSpPr>
            <p:spPr bwMode="auto">
              <a:xfrm>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sp>
            <p:nvSpPr>
              <p:cNvPr id="30" name="AutoShape 882">
                <a:extLst>
                  <a:ext uri="{FF2B5EF4-FFF2-40B4-BE49-F238E27FC236}">
                    <a16:creationId xmlns:a16="http://schemas.microsoft.com/office/drawing/2014/main" id="{9B5808A4-010E-4A4B-BE8F-06E582D77442}"/>
                  </a:ext>
                </a:extLst>
              </p:cNvPr>
              <p:cNvSpPr>
                <a:spLocks noChangeAspect="1" noChangeArrowheads="1"/>
              </p:cNvSpPr>
              <p:nvPr/>
            </p:nvSpPr>
            <p:spPr bwMode="auto">
              <a:xfrm rot="-2700000">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grpSp>
        <p:sp>
          <p:nvSpPr>
            <p:cNvPr id="28" name="AutoShape 883">
              <a:extLst>
                <a:ext uri="{FF2B5EF4-FFF2-40B4-BE49-F238E27FC236}">
                  <a16:creationId xmlns:a16="http://schemas.microsoft.com/office/drawing/2014/main" id="{D9CA2035-1E94-493C-B73C-7E66CD77B497}"/>
                </a:ext>
              </a:extLst>
            </p:cNvPr>
            <p:cNvSpPr>
              <a:spLocks noChangeAspect="1" noChangeArrowheads="1"/>
            </p:cNvSpPr>
            <p:nvPr/>
          </p:nvSpPr>
          <p:spPr bwMode="auto">
            <a:xfrm>
              <a:off x="699" y="2372"/>
              <a:ext cx="664" cy="148"/>
            </a:xfrm>
            <a:prstGeom prst="triangle">
              <a:avLst>
                <a:gd name="adj" fmla="val 50000"/>
              </a:avLst>
            </a:prstGeom>
            <a:gradFill rotWithShape="1">
              <a:gsLst>
                <a:gs pos="0">
                  <a:schemeClr val="tx1">
                    <a:alpha val="39000"/>
                  </a:schemeClr>
                </a:gs>
                <a:gs pos="100000">
                  <a:schemeClr val="tx1">
                    <a:gamma/>
                    <a:tint val="0"/>
                    <a:invGamma/>
                    <a:alpha val="0"/>
                  </a:schemeClr>
                </a:gs>
              </a:gsLst>
              <a:path path="rect">
                <a:fillToRect t="100000" r="100000"/>
              </a:path>
            </a:gradFill>
            <a:ln w="9525" algn="ctr">
              <a:noFill/>
              <a:miter lim="800000"/>
            </a:ln>
            <a:effectLst/>
          </p:spPr>
          <p:txBody>
            <a:bodyPr wrap="none" anchor="ctr">
              <a:spAutoFit/>
            </a:bodyPr>
            <a:lstStyle/>
            <a:p>
              <a:pPr eaLnBrk="1" hangingPunct="1">
                <a:defRPr/>
              </a:pPr>
              <a:endParaRPr lang="zh-CN" altLang="en-US"/>
            </a:p>
          </p:txBody>
        </p:sp>
      </p:grpSp>
      <p:grpSp>
        <p:nvGrpSpPr>
          <p:cNvPr id="62485" name="Group 884">
            <a:extLst>
              <a:ext uri="{FF2B5EF4-FFF2-40B4-BE49-F238E27FC236}">
                <a16:creationId xmlns:a16="http://schemas.microsoft.com/office/drawing/2014/main" id="{32F3D086-FD70-48A3-90F7-A9BF4C8E2E49}"/>
              </a:ext>
            </a:extLst>
          </p:cNvPr>
          <p:cNvGrpSpPr>
            <a:grpSpLocks/>
          </p:cNvGrpSpPr>
          <p:nvPr/>
        </p:nvGrpSpPr>
        <p:grpSpPr bwMode="auto">
          <a:xfrm>
            <a:off x="7524750" y="5661025"/>
            <a:ext cx="792163" cy="398463"/>
            <a:chOff x="1495" y="2043"/>
            <a:chExt cx="950" cy="477"/>
          </a:xfrm>
        </p:grpSpPr>
        <p:grpSp>
          <p:nvGrpSpPr>
            <p:cNvPr id="62506" name="Group 885">
              <a:extLst>
                <a:ext uri="{FF2B5EF4-FFF2-40B4-BE49-F238E27FC236}">
                  <a16:creationId xmlns:a16="http://schemas.microsoft.com/office/drawing/2014/main" id="{E60857BF-C015-4A89-920E-81C2F8015036}"/>
                </a:ext>
              </a:extLst>
            </p:cNvPr>
            <p:cNvGrpSpPr>
              <a:grpSpLocks/>
            </p:cNvGrpSpPr>
            <p:nvPr/>
          </p:nvGrpSpPr>
          <p:grpSpPr bwMode="auto">
            <a:xfrm>
              <a:off x="1495" y="2043"/>
              <a:ext cx="577" cy="475"/>
              <a:chOff x="1495" y="2043"/>
              <a:chExt cx="577" cy="475"/>
            </a:xfrm>
          </p:grpSpPr>
          <p:sp>
            <p:nvSpPr>
              <p:cNvPr id="62508" name="AutoShape 886">
                <a:extLst>
                  <a:ext uri="{FF2B5EF4-FFF2-40B4-BE49-F238E27FC236}">
                    <a16:creationId xmlns:a16="http://schemas.microsoft.com/office/drawing/2014/main" id="{E4C2B366-5148-4BE5-BE70-0C853C95D104}"/>
                  </a:ext>
                </a:extLst>
              </p:cNvPr>
              <p:cNvSpPr>
                <a:spLocks noChangeAspect="1" noChangeArrowheads="1"/>
              </p:cNvSpPr>
              <p:nvPr/>
            </p:nvSpPr>
            <p:spPr bwMode="auto">
              <a:xfrm>
                <a:off x="1604" y="2132"/>
                <a:ext cx="359" cy="10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72 w 21600"/>
                  <a:gd name="T13" fmla="*/ 4360 h 21600"/>
                  <a:gd name="T14" fmla="*/ 17328 w 21600"/>
                  <a:gd name="T15" fmla="*/ 17240 h 21600"/>
                </a:gdLst>
                <a:ahLst/>
                <a:cxnLst>
                  <a:cxn ang="T8">
                    <a:pos x="T0" y="T1"/>
                  </a:cxn>
                  <a:cxn ang="T9">
                    <a:pos x="T2" y="T3"/>
                  </a:cxn>
                  <a:cxn ang="T10">
                    <a:pos x="T4" y="T5"/>
                  </a:cxn>
                  <a:cxn ang="T11">
                    <a:pos x="T6" y="T7"/>
                  </a:cxn>
                </a:cxnLst>
                <a:rect l="T12" t="T13" r="T14" b="T15"/>
                <a:pathLst>
                  <a:path w="21600" h="21600">
                    <a:moveTo>
                      <a:pt x="0" y="0"/>
                    </a:moveTo>
                    <a:lnTo>
                      <a:pt x="4992" y="21600"/>
                    </a:lnTo>
                    <a:lnTo>
                      <a:pt x="16608" y="21600"/>
                    </a:lnTo>
                    <a:lnTo>
                      <a:pt x="21600" y="0"/>
                    </a:lnTo>
                    <a:lnTo>
                      <a:pt x="0" y="0"/>
                    </a:lnTo>
                    <a:close/>
                  </a:path>
                </a:pathLst>
              </a:custGeom>
              <a:gradFill rotWithShape="1">
                <a:gsLst>
                  <a:gs pos="0">
                    <a:srgbClr val="FFFFFF"/>
                  </a:gs>
                  <a:gs pos="100000">
                    <a:srgbClr val="CC99FF"/>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zh-CN" altLang="en-US"/>
              </a:p>
            </p:txBody>
          </p:sp>
          <p:sp>
            <p:nvSpPr>
              <p:cNvPr id="62509" name="AutoShape 887">
                <a:extLst>
                  <a:ext uri="{FF2B5EF4-FFF2-40B4-BE49-F238E27FC236}">
                    <a16:creationId xmlns:a16="http://schemas.microsoft.com/office/drawing/2014/main" id="{5EBDE1E1-4679-404D-80D1-E1344F7B7279}"/>
                  </a:ext>
                </a:extLst>
              </p:cNvPr>
              <p:cNvSpPr>
                <a:spLocks noChangeAspect="1" noChangeArrowheads="1"/>
              </p:cNvSpPr>
              <p:nvPr/>
            </p:nvSpPr>
            <p:spPr bwMode="auto">
              <a:xfrm flipV="1">
                <a:off x="1690" y="2241"/>
                <a:ext cx="187" cy="277"/>
              </a:xfrm>
              <a:prstGeom prst="triangle">
                <a:avLst>
                  <a:gd name="adj" fmla="val 50000"/>
                </a:avLst>
              </a:prstGeom>
              <a:gradFill rotWithShape="1">
                <a:gsLst>
                  <a:gs pos="0">
                    <a:srgbClr val="FFFFFF"/>
                  </a:gs>
                  <a:gs pos="100000">
                    <a:srgbClr val="CC99FF"/>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10" name="AutoShape 888">
                <a:extLst>
                  <a:ext uri="{FF2B5EF4-FFF2-40B4-BE49-F238E27FC236}">
                    <a16:creationId xmlns:a16="http://schemas.microsoft.com/office/drawing/2014/main" id="{E2FD45BA-685B-430A-A66B-362506C170D7}"/>
                  </a:ext>
                </a:extLst>
              </p:cNvPr>
              <p:cNvSpPr>
                <a:spLocks noChangeAspect="1" noChangeArrowheads="1"/>
              </p:cNvSpPr>
              <p:nvPr/>
            </p:nvSpPr>
            <p:spPr bwMode="auto">
              <a:xfrm rot="2658748" flipV="1">
                <a:off x="1893" y="2165"/>
                <a:ext cx="151" cy="138"/>
              </a:xfrm>
              <a:prstGeom prst="triangle">
                <a:avLst>
                  <a:gd name="adj" fmla="val 10028"/>
                </a:avLst>
              </a:prstGeom>
              <a:gradFill rotWithShape="1">
                <a:gsLst>
                  <a:gs pos="0">
                    <a:srgbClr val="FFFFFF"/>
                  </a:gs>
                  <a:gs pos="100000">
                    <a:srgbClr val="CC99FF"/>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11" name="AutoShape 889">
                <a:extLst>
                  <a:ext uri="{FF2B5EF4-FFF2-40B4-BE49-F238E27FC236}">
                    <a16:creationId xmlns:a16="http://schemas.microsoft.com/office/drawing/2014/main" id="{5B07D5ED-26E2-48BE-90C0-E5281F354ABC}"/>
                  </a:ext>
                </a:extLst>
              </p:cNvPr>
              <p:cNvSpPr>
                <a:spLocks noChangeAspect="1" noChangeArrowheads="1"/>
              </p:cNvSpPr>
              <p:nvPr/>
            </p:nvSpPr>
            <p:spPr bwMode="auto">
              <a:xfrm rot="-2658748" flipH="1" flipV="1">
                <a:off x="1523" y="2165"/>
                <a:ext cx="151" cy="139"/>
              </a:xfrm>
              <a:prstGeom prst="triangle">
                <a:avLst>
                  <a:gd name="adj" fmla="val 10028"/>
                </a:avLst>
              </a:prstGeom>
              <a:gradFill rotWithShape="1">
                <a:gsLst>
                  <a:gs pos="0">
                    <a:srgbClr val="FFFFFF"/>
                  </a:gs>
                  <a:gs pos="100000">
                    <a:srgbClr val="CC99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12" name="Freeform 890">
                <a:extLst>
                  <a:ext uri="{FF2B5EF4-FFF2-40B4-BE49-F238E27FC236}">
                    <a16:creationId xmlns:a16="http://schemas.microsoft.com/office/drawing/2014/main" id="{A46CD9F4-C346-498D-AAF2-556BF4C8C420}"/>
                  </a:ext>
                </a:extLst>
              </p:cNvPr>
              <p:cNvSpPr>
                <a:spLocks noChangeAspect="1"/>
              </p:cNvSpPr>
              <p:nvPr/>
            </p:nvSpPr>
            <p:spPr bwMode="auto">
              <a:xfrm>
                <a:off x="1495" y="2237"/>
                <a:ext cx="289" cy="281"/>
              </a:xfrm>
              <a:custGeom>
                <a:avLst/>
                <a:gdLst>
                  <a:gd name="T0" fmla="*/ 0 w 789"/>
                  <a:gd name="T1" fmla="*/ 0 h 765"/>
                  <a:gd name="T2" fmla="*/ 0 w 789"/>
                  <a:gd name="T3" fmla="*/ 0 h 765"/>
                  <a:gd name="T4" fmla="*/ 0 w 789"/>
                  <a:gd name="T5" fmla="*/ 0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CC99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sp>
            <p:nvSpPr>
              <p:cNvPr id="62513" name="Freeform 891">
                <a:extLst>
                  <a:ext uri="{FF2B5EF4-FFF2-40B4-BE49-F238E27FC236}">
                    <a16:creationId xmlns:a16="http://schemas.microsoft.com/office/drawing/2014/main" id="{FF60B760-6E4C-47B9-80B0-1D81C15BE75D}"/>
                  </a:ext>
                </a:extLst>
              </p:cNvPr>
              <p:cNvSpPr>
                <a:spLocks noChangeAspect="1"/>
              </p:cNvSpPr>
              <p:nvPr/>
            </p:nvSpPr>
            <p:spPr bwMode="auto">
              <a:xfrm flipH="1">
                <a:off x="1783" y="2237"/>
                <a:ext cx="289" cy="281"/>
              </a:xfrm>
              <a:custGeom>
                <a:avLst/>
                <a:gdLst>
                  <a:gd name="T0" fmla="*/ 0 w 789"/>
                  <a:gd name="T1" fmla="*/ 0 h 765"/>
                  <a:gd name="T2" fmla="*/ 0 w 789"/>
                  <a:gd name="T3" fmla="*/ 0 h 765"/>
                  <a:gd name="T4" fmla="*/ 0 w 789"/>
                  <a:gd name="T5" fmla="*/ 0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CC99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grpSp>
            <p:nvGrpSpPr>
              <p:cNvPr id="62514" name="Group 892">
                <a:extLst>
                  <a:ext uri="{FF2B5EF4-FFF2-40B4-BE49-F238E27FC236}">
                    <a16:creationId xmlns:a16="http://schemas.microsoft.com/office/drawing/2014/main" id="{8F3FD1E2-E799-4A5D-A2A7-FCD17DED0AFD}"/>
                  </a:ext>
                </a:extLst>
              </p:cNvPr>
              <p:cNvGrpSpPr>
                <a:grpSpLocks noChangeAspect="1"/>
              </p:cNvGrpSpPr>
              <p:nvPr/>
            </p:nvGrpSpPr>
            <p:grpSpPr bwMode="auto">
              <a:xfrm>
                <a:off x="1551" y="2043"/>
                <a:ext cx="216" cy="212"/>
                <a:chOff x="1519" y="934"/>
                <a:chExt cx="2223" cy="2179"/>
              </a:xfrm>
            </p:grpSpPr>
            <p:sp>
              <p:nvSpPr>
                <p:cNvPr id="47" name="AutoShape 893">
                  <a:extLst>
                    <a:ext uri="{FF2B5EF4-FFF2-40B4-BE49-F238E27FC236}">
                      <a16:creationId xmlns:a16="http://schemas.microsoft.com/office/drawing/2014/main" id="{5DFC7A40-C3E6-4D95-AAC2-6A42771C92CC}"/>
                    </a:ext>
                  </a:extLst>
                </p:cNvPr>
                <p:cNvSpPr>
                  <a:spLocks noChangeAspect="1" noChangeArrowheads="1"/>
                </p:cNvSpPr>
                <p:nvPr/>
              </p:nvSpPr>
              <p:spPr bwMode="auto">
                <a:xfrm>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sp>
              <p:nvSpPr>
                <p:cNvPr id="48" name="AutoShape 894">
                  <a:extLst>
                    <a:ext uri="{FF2B5EF4-FFF2-40B4-BE49-F238E27FC236}">
                      <a16:creationId xmlns:a16="http://schemas.microsoft.com/office/drawing/2014/main" id="{971CF51B-3840-4185-AB59-8156A98EB449}"/>
                    </a:ext>
                  </a:extLst>
                </p:cNvPr>
                <p:cNvSpPr>
                  <a:spLocks noChangeAspect="1" noChangeArrowheads="1"/>
                </p:cNvSpPr>
                <p:nvPr/>
              </p:nvSpPr>
              <p:spPr bwMode="auto">
                <a:xfrm rot="-2700000">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grpSp>
        </p:grpSp>
        <p:sp>
          <p:nvSpPr>
            <p:cNvPr id="39" name="AutoShape 895">
              <a:extLst>
                <a:ext uri="{FF2B5EF4-FFF2-40B4-BE49-F238E27FC236}">
                  <a16:creationId xmlns:a16="http://schemas.microsoft.com/office/drawing/2014/main" id="{0B86856F-9E8C-48B9-821F-8058891549C2}"/>
                </a:ext>
              </a:extLst>
            </p:cNvPr>
            <p:cNvSpPr>
              <a:spLocks noChangeAspect="1" noChangeArrowheads="1"/>
            </p:cNvSpPr>
            <p:nvPr/>
          </p:nvSpPr>
          <p:spPr bwMode="auto">
            <a:xfrm>
              <a:off x="1781" y="2372"/>
              <a:ext cx="664" cy="148"/>
            </a:xfrm>
            <a:prstGeom prst="triangle">
              <a:avLst>
                <a:gd name="adj" fmla="val 50000"/>
              </a:avLst>
            </a:prstGeom>
            <a:gradFill rotWithShape="1">
              <a:gsLst>
                <a:gs pos="0">
                  <a:schemeClr val="tx1">
                    <a:alpha val="39000"/>
                  </a:schemeClr>
                </a:gs>
                <a:gs pos="100000">
                  <a:schemeClr val="tx1">
                    <a:gamma/>
                    <a:tint val="0"/>
                    <a:invGamma/>
                    <a:alpha val="0"/>
                  </a:schemeClr>
                </a:gs>
              </a:gsLst>
              <a:path path="rect">
                <a:fillToRect t="100000" r="100000"/>
              </a:path>
            </a:gradFill>
            <a:ln w="9525" algn="ctr">
              <a:noFill/>
              <a:miter lim="800000"/>
            </a:ln>
            <a:effectLst/>
          </p:spPr>
          <p:txBody>
            <a:bodyPr wrap="none" anchor="ctr">
              <a:spAutoFit/>
            </a:bodyPr>
            <a:lstStyle/>
            <a:p>
              <a:pPr eaLnBrk="1" hangingPunct="1">
                <a:defRPr/>
              </a:pPr>
              <a:endParaRPr lang="zh-CN" altLang="en-US"/>
            </a:p>
          </p:txBody>
        </p:sp>
      </p:grpSp>
      <p:grpSp>
        <p:nvGrpSpPr>
          <p:cNvPr id="62486" name="Group 896">
            <a:extLst>
              <a:ext uri="{FF2B5EF4-FFF2-40B4-BE49-F238E27FC236}">
                <a16:creationId xmlns:a16="http://schemas.microsoft.com/office/drawing/2014/main" id="{4C0BBAD2-EE34-413B-97C0-BBC297A1E10F}"/>
              </a:ext>
            </a:extLst>
          </p:cNvPr>
          <p:cNvGrpSpPr>
            <a:grpSpLocks/>
          </p:cNvGrpSpPr>
          <p:nvPr/>
        </p:nvGrpSpPr>
        <p:grpSpPr bwMode="auto">
          <a:xfrm>
            <a:off x="6588125" y="5661025"/>
            <a:ext cx="792163" cy="398463"/>
            <a:chOff x="2578" y="2043"/>
            <a:chExt cx="950" cy="477"/>
          </a:xfrm>
        </p:grpSpPr>
        <p:grpSp>
          <p:nvGrpSpPr>
            <p:cNvPr id="62495" name="Group 897">
              <a:extLst>
                <a:ext uri="{FF2B5EF4-FFF2-40B4-BE49-F238E27FC236}">
                  <a16:creationId xmlns:a16="http://schemas.microsoft.com/office/drawing/2014/main" id="{7A0B4219-30B3-467F-9E72-81702C591C4F}"/>
                </a:ext>
              </a:extLst>
            </p:cNvPr>
            <p:cNvGrpSpPr>
              <a:grpSpLocks noChangeAspect="1"/>
            </p:cNvGrpSpPr>
            <p:nvPr/>
          </p:nvGrpSpPr>
          <p:grpSpPr bwMode="auto">
            <a:xfrm>
              <a:off x="2580" y="2132"/>
              <a:ext cx="577" cy="386"/>
              <a:chOff x="2002" y="1645"/>
              <a:chExt cx="1576" cy="1054"/>
            </a:xfrm>
          </p:grpSpPr>
          <p:sp>
            <p:nvSpPr>
              <p:cNvPr id="62500" name="AutoShape 898">
                <a:extLst>
                  <a:ext uri="{FF2B5EF4-FFF2-40B4-BE49-F238E27FC236}">
                    <a16:creationId xmlns:a16="http://schemas.microsoft.com/office/drawing/2014/main" id="{7D06D9EC-0DA0-4C6A-AC25-2D9438041180}"/>
                  </a:ext>
                </a:extLst>
              </p:cNvPr>
              <p:cNvSpPr>
                <a:spLocks noChangeAspect="1" noChangeArrowheads="1"/>
              </p:cNvSpPr>
              <p:nvPr/>
            </p:nvSpPr>
            <p:spPr bwMode="auto">
              <a:xfrm>
                <a:off x="2301" y="1645"/>
                <a:ext cx="980" cy="29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98 w 21600"/>
                  <a:gd name="T13" fmla="*/ 4277 h 21600"/>
                  <a:gd name="T14" fmla="*/ 17302 w 21600"/>
                  <a:gd name="T15" fmla="*/ 17323 h 21600"/>
                </a:gdLst>
                <a:ahLst/>
                <a:cxnLst>
                  <a:cxn ang="T8">
                    <a:pos x="T0" y="T1"/>
                  </a:cxn>
                  <a:cxn ang="T9">
                    <a:pos x="T2" y="T3"/>
                  </a:cxn>
                  <a:cxn ang="T10">
                    <a:pos x="T4" y="T5"/>
                  </a:cxn>
                  <a:cxn ang="T11">
                    <a:pos x="T6" y="T7"/>
                  </a:cxn>
                </a:cxnLst>
                <a:rect l="T12" t="T13" r="T14" b="T15"/>
                <a:pathLst>
                  <a:path w="21600" h="21600">
                    <a:moveTo>
                      <a:pt x="0" y="0"/>
                    </a:moveTo>
                    <a:lnTo>
                      <a:pt x="4992" y="21600"/>
                    </a:lnTo>
                    <a:lnTo>
                      <a:pt x="16608" y="21600"/>
                    </a:lnTo>
                    <a:lnTo>
                      <a:pt x="21600" y="0"/>
                    </a:lnTo>
                    <a:lnTo>
                      <a:pt x="0" y="0"/>
                    </a:lnTo>
                    <a:close/>
                  </a:path>
                </a:pathLst>
              </a:custGeom>
              <a:gradFill rotWithShape="1">
                <a:gsLst>
                  <a:gs pos="0">
                    <a:srgbClr val="FFFFFF"/>
                  </a:gs>
                  <a:gs pos="100000">
                    <a:srgbClr val="FF99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zh-CN" altLang="en-US"/>
              </a:p>
            </p:txBody>
          </p:sp>
          <p:sp>
            <p:nvSpPr>
              <p:cNvPr id="62501" name="AutoShape 899">
                <a:extLst>
                  <a:ext uri="{FF2B5EF4-FFF2-40B4-BE49-F238E27FC236}">
                    <a16:creationId xmlns:a16="http://schemas.microsoft.com/office/drawing/2014/main" id="{05C2911D-9EF2-4E1D-AEB5-15BB7442B0CB}"/>
                  </a:ext>
                </a:extLst>
              </p:cNvPr>
              <p:cNvSpPr>
                <a:spLocks noChangeAspect="1" noChangeArrowheads="1"/>
              </p:cNvSpPr>
              <p:nvPr/>
            </p:nvSpPr>
            <p:spPr bwMode="auto">
              <a:xfrm flipV="1">
                <a:off x="2534" y="1943"/>
                <a:ext cx="512" cy="756"/>
              </a:xfrm>
              <a:prstGeom prst="triangle">
                <a:avLst>
                  <a:gd name="adj" fmla="val 50000"/>
                </a:avLst>
              </a:prstGeom>
              <a:gradFill rotWithShape="1">
                <a:gsLst>
                  <a:gs pos="0">
                    <a:srgbClr val="FFFFFF"/>
                  </a:gs>
                  <a:gs pos="100000">
                    <a:srgbClr val="FF9999"/>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02" name="AutoShape 900">
                <a:extLst>
                  <a:ext uri="{FF2B5EF4-FFF2-40B4-BE49-F238E27FC236}">
                    <a16:creationId xmlns:a16="http://schemas.microsoft.com/office/drawing/2014/main" id="{B41CA281-BCA2-4924-80D6-B3A0190A5949}"/>
                  </a:ext>
                </a:extLst>
              </p:cNvPr>
              <p:cNvSpPr>
                <a:spLocks noChangeAspect="1" noChangeArrowheads="1"/>
              </p:cNvSpPr>
              <p:nvPr/>
            </p:nvSpPr>
            <p:spPr bwMode="auto">
              <a:xfrm rot="2658748" flipV="1">
                <a:off x="3089" y="1734"/>
                <a:ext cx="412" cy="379"/>
              </a:xfrm>
              <a:prstGeom prst="triangle">
                <a:avLst>
                  <a:gd name="adj" fmla="val 10028"/>
                </a:avLst>
              </a:prstGeom>
              <a:gradFill rotWithShape="1">
                <a:gsLst>
                  <a:gs pos="0">
                    <a:srgbClr val="FFFFFF"/>
                  </a:gs>
                  <a:gs pos="100000">
                    <a:srgbClr val="FF9999"/>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03" name="AutoShape 901">
                <a:extLst>
                  <a:ext uri="{FF2B5EF4-FFF2-40B4-BE49-F238E27FC236}">
                    <a16:creationId xmlns:a16="http://schemas.microsoft.com/office/drawing/2014/main" id="{85562447-0FB4-4785-8422-33D73420D86C}"/>
                  </a:ext>
                </a:extLst>
              </p:cNvPr>
              <p:cNvSpPr>
                <a:spLocks noChangeAspect="1" noChangeArrowheads="1"/>
              </p:cNvSpPr>
              <p:nvPr/>
            </p:nvSpPr>
            <p:spPr bwMode="auto">
              <a:xfrm rot="-2658748" flipH="1" flipV="1">
                <a:off x="2079" y="1736"/>
                <a:ext cx="412" cy="379"/>
              </a:xfrm>
              <a:prstGeom prst="triangle">
                <a:avLst>
                  <a:gd name="adj" fmla="val 10028"/>
                </a:avLst>
              </a:prstGeom>
              <a:gradFill rotWithShape="1">
                <a:gsLst>
                  <a:gs pos="0">
                    <a:srgbClr val="FFFFFF"/>
                  </a:gs>
                  <a:gs pos="100000">
                    <a:srgbClr val="FF9999"/>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zh-CN" sz="2000">
                  <a:solidFill>
                    <a:srgbClr val="FFFF00"/>
                  </a:solidFill>
                  <a:latin typeface="Times New Roman" panose="02020603050405020304" pitchFamily="18" charset="0"/>
                  <a:ea typeface="宋体" panose="02010600030101010101" pitchFamily="2" charset="-122"/>
                </a:endParaRPr>
              </a:p>
            </p:txBody>
          </p:sp>
          <p:sp>
            <p:nvSpPr>
              <p:cNvPr id="62504" name="Freeform 902">
                <a:extLst>
                  <a:ext uri="{FF2B5EF4-FFF2-40B4-BE49-F238E27FC236}">
                    <a16:creationId xmlns:a16="http://schemas.microsoft.com/office/drawing/2014/main" id="{FA09C3C5-0F35-4A2E-A640-065312EBAD02}"/>
                  </a:ext>
                </a:extLst>
              </p:cNvPr>
              <p:cNvSpPr>
                <a:spLocks noChangeAspect="1"/>
              </p:cNvSpPr>
              <p:nvPr/>
            </p:nvSpPr>
            <p:spPr bwMode="auto">
              <a:xfrm>
                <a:off x="2002" y="1933"/>
                <a:ext cx="789" cy="765"/>
              </a:xfrm>
              <a:custGeom>
                <a:avLst/>
                <a:gdLst>
                  <a:gd name="T0" fmla="*/ 0 w 789"/>
                  <a:gd name="T1" fmla="*/ 0 h 765"/>
                  <a:gd name="T2" fmla="*/ 532 w 789"/>
                  <a:gd name="T3" fmla="*/ 11 h 765"/>
                  <a:gd name="T4" fmla="*/ 789 w 789"/>
                  <a:gd name="T5" fmla="*/ 765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FF999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sp>
            <p:nvSpPr>
              <p:cNvPr id="62505" name="Freeform 903">
                <a:extLst>
                  <a:ext uri="{FF2B5EF4-FFF2-40B4-BE49-F238E27FC236}">
                    <a16:creationId xmlns:a16="http://schemas.microsoft.com/office/drawing/2014/main" id="{D182ECE8-78AB-4490-B193-F080A4B4C2D3}"/>
                  </a:ext>
                </a:extLst>
              </p:cNvPr>
              <p:cNvSpPr>
                <a:spLocks noChangeAspect="1"/>
              </p:cNvSpPr>
              <p:nvPr/>
            </p:nvSpPr>
            <p:spPr bwMode="auto">
              <a:xfrm flipH="1">
                <a:off x="2789" y="1933"/>
                <a:ext cx="789" cy="765"/>
              </a:xfrm>
              <a:custGeom>
                <a:avLst/>
                <a:gdLst>
                  <a:gd name="T0" fmla="*/ 0 w 789"/>
                  <a:gd name="T1" fmla="*/ 0 h 765"/>
                  <a:gd name="T2" fmla="*/ 532 w 789"/>
                  <a:gd name="T3" fmla="*/ 11 h 765"/>
                  <a:gd name="T4" fmla="*/ 789 w 789"/>
                  <a:gd name="T5" fmla="*/ 765 h 765"/>
                  <a:gd name="T6" fmla="*/ 0 w 789"/>
                  <a:gd name="T7" fmla="*/ 0 h 765"/>
                  <a:gd name="T8" fmla="*/ 0 60000 65536"/>
                  <a:gd name="T9" fmla="*/ 0 60000 65536"/>
                  <a:gd name="T10" fmla="*/ 0 60000 65536"/>
                  <a:gd name="T11" fmla="*/ 0 60000 65536"/>
                  <a:gd name="T12" fmla="*/ 0 w 789"/>
                  <a:gd name="T13" fmla="*/ 0 h 765"/>
                  <a:gd name="T14" fmla="*/ 789 w 789"/>
                  <a:gd name="T15" fmla="*/ 765 h 765"/>
                </a:gdLst>
                <a:ahLst/>
                <a:cxnLst>
                  <a:cxn ang="T8">
                    <a:pos x="T0" y="T1"/>
                  </a:cxn>
                  <a:cxn ang="T9">
                    <a:pos x="T2" y="T3"/>
                  </a:cxn>
                  <a:cxn ang="T10">
                    <a:pos x="T4" y="T5"/>
                  </a:cxn>
                  <a:cxn ang="T11">
                    <a:pos x="T6" y="T7"/>
                  </a:cxn>
                </a:cxnLst>
                <a:rect l="T12" t="T13" r="T14" b="T15"/>
                <a:pathLst>
                  <a:path w="789" h="765">
                    <a:moveTo>
                      <a:pt x="0" y="0"/>
                    </a:moveTo>
                    <a:lnTo>
                      <a:pt x="532" y="11"/>
                    </a:lnTo>
                    <a:lnTo>
                      <a:pt x="789" y="765"/>
                    </a:lnTo>
                    <a:lnTo>
                      <a:pt x="0" y="0"/>
                    </a:lnTo>
                    <a:close/>
                  </a:path>
                </a:pathLst>
              </a:custGeom>
              <a:gradFill rotWithShape="1">
                <a:gsLst>
                  <a:gs pos="0">
                    <a:srgbClr val="FFFFFF"/>
                  </a:gs>
                  <a:gs pos="100000">
                    <a:srgbClr val="FF999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CN" altLang="en-US"/>
              </a:p>
            </p:txBody>
          </p:sp>
        </p:grpSp>
        <p:grpSp>
          <p:nvGrpSpPr>
            <p:cNvPr id="62496" name="Group 904">
              <a:extLst>
                <a:ext uri="{FF2B5EF4-FFF2-40B4-BE49-F238E27FC236}">
                  <a16:creationId xmlns:a16="http://schemas.microsoft.com/office/drawing/2014/main" id="{474EAF8C-D1D5-48FE-A589-B6780555B594}"/>
                </a:ext>
              </a:extLst>
            </p:cNvPr>
            <p:cNvGrpSpPr>
              <a:grpSpLocks noChangeAspect="1"/>
            </p:cNvGrpSpPr>
            <p:nvPr/>
          </p:nvGrpSpPr>
          <p:grpSpPr bwMode="auto">
            <a:xfrm>
              <a:off x="2634" y="2043"/>
              <a:ext cx="216" cy="212"/>
              <a:chOff x="1519" y="934"/>
              <a:chExt cx="2223" cy="2179"/>
            </a:xfrm>
          </p:grpSpPr>
          <p:sp>
            <p:nvSpPr>
              <p:cNvPr id="53" name="AutoShape 905">
                <a:extLst>
                  <a:ext uri="{FF2B5EF4-FFF2-40B4-BE49-F238E27FC236}">
                    <a16:creationId xmlns:a16="http://schemas.microsoft.com/office/drawing/2014/main" id="{7026F2FE-D317-4487-9AE9-7B0B4F9C6AD4}"/>
                  </a:ext>
                </a:extLst>
              </p:cNvPr>
              <p:cNvSpPr>
                <a:spLocks noChangeAspect="1" noChangeArrowheads="1"/>
              </p:cNvSpPr>
              <p:nvPr/>
            </p:nvSpPr>
            <p:spPr bwMode="auto">
              <a:xfrm>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sp>
            <p:nvSpPr>
              <p:cNvPr id="54" name="AutoShape 906">
                <a:extLst>
                  <a:ext uri="{FF2B5EF4-FFF2-40B4-BE49-F238E27FC236}">
                    <a16:creationId xmlns:a16="http://schemas.microsoft.com/office/drawing/2014/main" id="{BAEC057F-DBF2-42B7-BC4F-33828FC1C1D2}"/>
                  </a:ext>
                </a:extLst>
              </p:cNvPr>
              <p:cNvSpPr>
                <a:spLocks noChangeAspect="1" noChangeArrowheads="1"/>
              </p:cNvSpPr>
              <p:nvPr/>
            </p:nvSpPr>
            <p:spPr bwMode="auto">
              <a:xfrm rot="-2700000">
                <a:off x="1511" y="934"/>
                <a:ext cx="2234" cy="2188"/>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grpSp>
        <p:sp>
          <p:nvSpPr>
            <p:cNvPr id="52" name="AutoShape 907">
              <a:extLst>
                <a:ext uri="{FF2B5EF4-FFF2-40B4-BE49-F238E27FC236}">
                  <a16:creationId xmlns:a16="http://schemas.microsoft.com/office/drawing/2014/main" id="{0C3528E9-1EBC-4EF8-BA4D-3556ECB4E50E}"/>
                </a:ext>
              </a:extLst>
            </p:cNvPr>
            <p:cNvSpPr>
              <a:spLocks noChangeAspect="1" noChangeArrowheads="1"/>
            </p:cNvSpPr>
            <p:nvPr/>
          </p:nvSpPr>
          <p:spPr bwMode="auto">
            <a:xfrm>
              <a:off x="2864" y="2372"/>
              <a:ext cx="664" cy="148"/>
            </a:xfrm>
            <a:prstGeom prst="triangle">
              <a:avLst>
                <a:gd name="adj" fmla="val 50000"/>
              </a:avLst>
            </a:prstGeom>
            <a:gradFill rotWithShape="1">
              <a:gsLst>
                <a:gs pos="0">
                  <a:schemeClr val="tx1">
                    <a:alpha val="39000"/>
                  </a:schemeClr>
                </a:gs>
                <a:gs pos="100000">
                  <a:schemeClr val="tx1">
                    <a:gamma/>
                    <a:tint val="0"/>
                    <a:invGamma/>
                    <a:alpha val="0"/>
                  </a:schemeClr>
                </a:gs>
              </a:gsLst>
              <a:path path="rect">
                <a:fillToRect t="100000" r="100000"/>
              </a:path>
            </a:gradFill>
            <a:ln w="9525" algn="ctr">
              <a:noFill/>
              <a:miter lim="800000"/>
            </a:ln>
            <a:effectLst/>
          </p:spPr>
          <p:txBody>
            <a:bodyPr wrap="none" anchor="ctr">
              <a:spAutoFit/>
            </a:bodyPr>
            <a:lstStyle/>
            <a:p>
              <a:pPr eaLnBrk="1" hangingPunct="1">
                <a:defRPr/>
              </a:pPr>
              <a:endParaRPr lang="zh-CN" altLang="en-US"/>
            </a:p>
          </p:txBody>
        </p:sp>
      </p:grpSp>
      <p:grpSp>
        <p:nvGrpSpPr>
          <p:cNvPr id="62487" name="Group 916">
            <a:extLst>
              <a:ext uri="{FF2B5EF4-FFF2-40B4-BE49-F238E27FC236}">
                <a16:creationId xmlns:a16="http://schemas.microsoft.com/office/drawing/2014/main" id="{C7107D1E-739A-4078-BDE4-C69AD5EE44B5}"/>
              </a:ext>
            </a:extLst>
          </p:cNvPr>
          <p:cNvGrpSpPr>
            <a:grpSpLocks noChangeAspect="1"/>
          </p:cNvGrpSpPr>
          <p:nvPr/>
        </p:nvGrpSpPr>
        <p:grpSpPr bwMode="auto">
          <a:xfrm>
            <a:off x="1979613" y="1196975"/>
            <a:ext cx="1368425" cy="1343025"/>
            <a:chOff x="1519" y="934"/>
            <a:chExt cx="2223" cy="2179"/>
          </a:xfrm>
        </p:grpSpPr>
        <p:sp>
          <p:nvSpPr>
            <p:cNvPr id="62" name="AutoShape 917">
              <a:extLst>
                <a:ext uri="{FF2B5EF4-FFF2-40B4-BE49-F238E27FC236}">
                  <a16:creationId xmlns:a16="http://schemas.microsoft.com/office/drawing/2014/main" id="{4CE5F835-60F0-418A-B1F3-F35412A5D09C}"/>
                </a:ext>
              </a:extLst>
            </p:cNvPr>
            <p:cNvSpPr>
              <a:spLocks noChangeAspect="1" noChangeArrowheads="1"/>
            </p:cNvSpPr>
            <p:nvPr/>
          </p:nvSpPr>
          <p:spPr bwMode="auto">
            <a:xfrm>
              <a:off x="1519" y="934"/>
              <a:ext cx="2223" cy="2179"/>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wrap="none" anchor="ctr">
              <a:spAutoFit/>
            </a:bodyPr>
            <a:lstStyle/>
            <a:p>
              <a:pPr eaLnBrk="1" hangingPunct="1">
                <a:defRPr/>
              </a:pPr>
              <a:endParaRPr lang="zh-CN" altLang="en-US"/>
            </a:p>
          </p:txBody>
        </p:sp>
        <p:sp>
          <p:nvSpPr>
            <p:cNvPr id="63" name="AutoShape 918">
              <a:extLst>
                <a:ext uri="{FF2B5EF4-FFF2-40B4-BE49-F238E27FC236}">
                  <a16:creationId xmlns:a16="http://schemas.microsoft.com/office/drawing/2014/main" id="{9B020B2E-A729-48D9-BFB1-94FD21E7015E}"/>
                </a:ext>
              </a:extLst>
            </p:cNvPr>
            <p:cNvSpPr>
              <a:spLocks noChangeAspect="1" noChangeArrowheads="1"/>
            </p:cNvSpPr>
            <p:nvPr/>
          </p:nvSpPr>
          <p:spPr bwMode="auto">
            <a:xfrm rot="-2700000">
              <a:off x="1519" y="934"/>
              <a:ext cx="2223" cy="2179"/>
            </a:xfrm>
            <a:prstGeom prst="star4">
              <a:avLst>
                <a:gd name="adj" fmla="val 12500"/>
              </a:avLst>
            </a:prstGeom>
            <a:gradFill rotWithShape="1">
              <a:gsLst>
                <a:gs pos="0">
                  <a:schemeClr val="bg1"/>
                </a:gs>
                <a:gs pos="100000">
                  <a:schemeClr val="bg1">
                    <a:gamma/>
                    <a:tint val="0"/>
                    <a:invGamma/>
                    <a:alpha val="0"/>
                  </a:schemeClr>
                </a:gs>
              </a:gsLst>
              <a:path path="shape">
                <a:fillToRect l="50000" t="50000" r="50000" b="50000"/>
              </a:path>
            </a:gradFill>
            <a:ln w="9525" algn="ctr">
              <a:noFill/>
              <a:miter lim="800000"/>
            </a:ln>
            <a:effectLst/>
          </p:spPr>
          <p:txBody>
            <a:bodyPr anchor="ctr">
              <a:spAutoFit/>
            </a:bodyPr>
            <a:lstStyle/>
            <a:p>
              <a:pPr eaLnBrk="1" hangingPunct="1">
                <a:defRPr/>
              </a:pPr>
              <a:endParaRPr lang="zh-CN" altLang="en-US"/>
            </a:p>
          </p:txBody>
        </p:sp>
      </p:grpSp>
      <p:sp>
        <p:nvSpPr>
          <p:cNvPr id="13" name="文本框 12">
            <a:extLst>
              <a:ext uri="{FF2B5EF4-FFF2-40B4-BE49-F238E27FC236}">
                <a16:creationId xmlns:a16="http://schemas.microsoft.com/office/drawing/2014/main" id="{472B53FF-D3A5-4B99-8494-C511B51734CA}"/>
              </a:ext>
            </a:extLst>
          </p:cNvPr>
          <p:cNvSpPr txBox="1"/>
          <p:nvPr/>
        </p:nvSpPr>
        <p:spPr>
          <a:xfrm>
            <a:off x="1403648" y="5157192"/>
            <a:ext cx="6391493" cy="907428"/>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lnSpc>
                <a:spcPct val="140000"/>
              </a:lnSpc>
              <a:defRPr/>
            </a:pPr>
            <a:r>
              <a:rPr lang="zh-CN" altLang="en-US" b="1" dirty="0">
                <a:solidFill>
                  <a:srgbClr val="FFFFFF"/>
                </a:solidFill>
                <a:latin typeface="微软雅黑" panose="020B0503020204020204" pitchFamily="34" charset="-122"/>
                <a:ea typeface="微软雅黑" panose="020B0503020204020204" pitchFamily="34" charset="-122"/>
                <a:sym typeface="+mn-ea"/>
              </a:rPr>
              <a:t>缺乏独立 规范 权威 统一 系统的专业教材、课程设置、</a:t>
            </a:r>
          </a:p>
          <a:p>
            <a:pPr eaLnBrk="1" hangingPunct="1">
              <a:lnSpc>
                <a:spcPct val="140000"/>
              </a:lnSpc>
              <a:defRPr/>
            </a:pPr>
            <a:r>
              <a:rPr lang="zh-CN" altLang="en-US" b="1" dirty="0">
                <a:solidFill>
                  <a:srgbClr val="FFFFFF"/>
                </a:solidFill>
                <a:latin typeface="微软雅黑" panose="020B0503020204020204" pitchFamily="34" charset="-122"/>
                <a:ea typeface="微软雅黑" panose="020B0503020204020204" pitchFamily="34" charset="-122"/>
                <a:sym typeface="+mn-ea"/>
              </a:rPr>
              <a:t>指南评估、产品定义、范围界定、模式确定</a:t>
            </a:r>
          </a:p>
        </p:txBody>
      </p:sp>
      <p:sp>
        <p:nvSpPr>
          <p:cNvPr id="62491" name="Rectangle 9">
            <a:extLst>
              <a:ext uri="{FF2B5EF4-FFF2-40B4-BE49-F238E27FC236}">
                <a16:creationId xmlns:a16="http://schemas.microsoft.com/office/drawing/2014/main" id="{7501148A-80AF-4895-BADD-5DCAFA13AE27}"/>
              </a:ext>
            </a:extLst>
          </p:cNvPr>
          <p:cNvSpPr>
            <a:spLocks noGrp="1" noRot="1" noChangeArrowheads="1"/>
          </p:cNvSpPr>
          <p:nvPr/>
        </p:nvSpPr>
        <p:spPr bwMode="auto">
          <a:xfrm>
            <a:off x="1466850" y="1041400"/>
            <a:ext cx="33655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
                <a:schemeClr val="hlink"/>
              </a:buClr>
              <a:buSzTx/>
              <a:buFont typeface="Wingdings" panose="05000000000000000000" pitchFamily="2" charset="2"/>
              <a:buNone/>
            </a:pPr>
            <a:r>
              <a:rPr lang="zh-CN" altLang="en-US" sz="2400">
                <a:solidFill>
                  <a:srgbClr val="C00000"/>
                </a:solidFill>
                <a:latin typeface="微软雅黑" panose="020B0503020204020204" pitchFamily="34" charset="-122"/>
                <a:ea typeface="微软雅黑" panose="020B0503020204020204" pitchFamily="34" charset="-122"/>
                <a:sym typeface="+mn-ea"/>
              </a:rPr>
              <a:t>现况评价</a:t>
            </a:r>
            <a:r>
              <a:rPr lang="en-US" altLang="zh-CN" sz="2400">
                <a:solidFill>
                  <a:srgbClr val="C00000"/>
                </a:solidFill>
                <a:latin typeface="微软雅黑" panose="020B0503020204020204" pitchFamily="34" charset="-122"/>
                <a:ea typeface="微软雅黑" panose="020B0503020204020204" pitchFamily="34" charset="-122"/>
                <a:sym typeface="+mn-ea"/>
              </a:rPr>
              <a:t>:</a:t>
            </a:r>
          </a:p>
        </p:txBody>
      </p:sp>
      <p:sp>
        <p:nvSpPr>
          <p:cNvPr id="62492" name="Text Box 8">
            <a:extLst>
              <a:ext uri="{FF2B5EF4-FFF2-40B4-BE49-F238E27FC236}">
                <a16:creationId xmlns:a16="http://schemas.microsoft.com/office/drawing/2014/main" id="{9FA740C9-B635-42E8-A3B3-39BE4A1977EE}"/>
              </a:ext>
            </a:extLst>
          </p:cNvPr>
          <p:cNvSpPr txBox="1">
            <a:spLocks noChangeArrowheads="1"/>
          </p:cNvSpPr>
          <p:nvPr/>
        </p:nvSpPr>
        <p:spPr bwMode="auto">
          <a:xfrm>
            <a:off x="179388" y="117475"/>
            <a:ext cx="89646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en-US" altLang="zh-CN" sz="3600" b="1">
                <a:solidFill>
                  <a:schemeClr val="tx1"/>
                </a:solidFill>
                <a:latin typeface="Times New Roman" panose="02020603050405020304" pitchFamily="18" charset="0"/>
                <a:ea typeface="宋体" panose="02010600030101010101" pitchFamily="2" charset="-122"/>
              </a:rPr>
              <a:t>2.</a:t>
            </a:r>
            <a:r>
              <a:rPr lang="zh-CN" altLang="en-US" sz="3600" b="1">
                <a:solidFill>
                  <a:schemeClr val="tx1"/>
                </a:solidFill>
                <a:latin typeface="Times New Roman" panose="02020603050405020304" pitchFamily="18" charset="0"/>
                <a:ea typeface="宋体" panose="02010600030101010101" pitchFamily="2" charset="-122"/>
              </a:rPr>
              <a:t>我国的健康管理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椭圆 9">
            <a:extLst>
              <a:ext uri="{FF2B5EF4-FFF2-40B4-BE49-F238E27FC236}">
                <a16:creationId xmlns:a16="http://schemas.microsoft.com/office/drawing/2014/main" id="{BCC6D876-87FD-43F4-9D86-BA1813F5089F}"/>
              </a:ext>
            </a:extLst>
          </p:cNvPr>
          <p:cNvSpPr>
            <a:spLocks noChangeArrowheads="1"/>
          </p:cNvSpPr>
          <p:nvPr/>
        </p:nvSpPr>
        <p:spPr bwMode="auto">
          <a:xfrm>
            <a:off x="250825" y="884238"/>
            <a:ext cx="161925" cy="215900"/>
          </a:xfrm>
          <a:prstGeom prst="ellipse">
            <a:avLst/>
          </a:prstGeom>
          <a:solidFill>
            <a:srgbClr val="FFFF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64515" name="椭圆 10">
            <a:extLst>
              <a:ext uri="{FF2B5EF4-FFF2-40B4-BE49-F238E27FC236}">
                <a16:creationId xmlns:a16="http://schemas.microsoft.com/office/drawing/2014/main" id="{0C1EA7A5-932E-4F5F-9D2D-F90AF5E5F7E8}"/>
              </a:ext>
            </a:extLst>
          </p:cNvPr>
          <p:cNvSpPr>
            <a:spLocks noChangeArrowheads="1"/>
          </p:cNvSpPr>
          <p:nvPr/>
        </p:nvSpPr>
        <p:spPr bwMode="auto">
          <a:xfrm>
            <a:off x="466725" y="884238"/>
            <a:ext cx="161925" cy="215900"/>
          </a:xfrm>
          <a:prstGeom prst="ellipse">
            <a:avLst/>
          </a:prstGeom>
          <a:solidFill>
            <a:srgbClr val="F2F2F2"/>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64516" name="椭圆 11">
            <a:extLst>
              <a:ext uri="{FF2B5EF4-FFF2-40B4-BE49-F238E27FC236}">
                <a16:creationId xmlns:a16="http://schemas.microsoft.com/office/drawing/2014/main" id="{67A81B91-F7ED-4552-9B65-543890CA2FEE}"/>
              </a:ext>
            </a:extLst>
          </p:cNvPr>
          <p:cNvSpPr>
            <a:spLocks noChangeArrowheads="1"/>
          </p:cNvSpPr>
          <p:nvPr/>
        </p:nvSpPr>
        <p:spPr bwMode="auto">
          <a:xfrm>
            <a:off x="6826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64517" name="椭圆 12">
            <a:extLst>
              <a:ext uri="{FF2B5EF4-FFF2-40B4-BE49-F238E27FC236}">
                <a16:creationId xmlns:a16="http://schemas.microsoft.com/office/drawing/2014/main" id="{D6C267B3-27A4-4416-B035-B12D60BFF228}"/>
              </a:ext>
            </a:extLst>
          </p:cNvPr>
          <p:cNvSpPr>
            <a:spLocks noChangeArrowheads="1"/>
          </p:cNvSpPr>
          <p:nvPr/>
        </p:nvSpPr>
        <p:spPr bwMode="auto">
          <a:xfrm>
            <a:off x="898525" y="884238"/>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64518" name="Rectangle 9">
            <a:extLst>
              <a:ext uri="{FF2B5EF4-FFF2-40B4-BE49-F238E27FC236}">
                <a16:creationId xmlns:a16="http://schemas.microsoft.com/office/drawing/2014/main" id="{6185B566-2F1B-4533-970B-53EC73B30520}"/>
              </a:ext>
            </a:extLst>
          </p:cNvPr>
          <p:cNvSpPr>
            <a:spLocks noGrp="1" noRot="1" noChangeArrowheads="1"/>
          </p:cNvSpPr>
          <p:nvPr/>
        </p:nvSpPr>
        <p:spPr bwMode="auto">
          <a:xfrm>
            <a:off x="1387475" y="2409825"/>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
                <a:schemeClr val="hlink"/>
              </a:buClr>
              <a:buSzTx/>
              <a:buFont typeface="Wingdings" panose="05000000000000000000" pitchFamily="2" charset="2"/>
              <a:buNone/>
            </a:pPr>
            <a:r>
              <a:rPr lang="zh-CN" altLang="en-US" sz="4000">
                <a:solidFill>
                  <a:srgbClr val="C00000"/>
                </a:solidFill>
                <a:latin typeface="黑体" panose="02010609060101010101" pitchFamily="49" charset="-122"/>
              </a:rPr>
              <a:t>三、健康管理研究的任务与目标</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内容占位符 2">
            <a:extLst>
              <a:ext uri="{FF2B5EF4-FFF2-40B4-BE49-F238E27FC236}">
                <a16:creationId xmlns:a16="http://schemas.microsoft.com/office/drawing/2014/main" id="{F6CE8531-9755-4F5E-A4F5-B6B103D1B9D4}"/>
              </a:ext>
            </a:extLst>
          </p:cNvPr>
          <p:cNvSpPr>
            <a:spLocks noGrp="1"/>
          </p:cNvSpPr>
          <p:nvPr>
            <p:ph idx="1"/>
          </p:nvPr>
        </p:nvSpPr>
        <p:spPr>
          <a:xfrm>
            <a:off x="1290638" y="857250"/>
            <a:ext cx="7853362" cy="5715000"/>
          </a:xfrm>
        </p:spPr>
        <p:txBody>
          <a:bodyPr/>
          <a:lstStyle/>
          <a:p>
            <a:pPr>
              <a:lnSpc>
                <a:spcPct val="150000"/>
              </a:lnSpc>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任务：</a:t>
            </a:r>
            <a:r>
              <a:rPr lang="zh-CN" altLang="en-US" sz="2000" b="1">
                <a:solidFill>
                  <a:schemeClr val="tx1"/>
                </a:solidFill>
                <a:latin typeface="宋体" panose="02010600030101010101" pitchFamily="2" charset="-122"/>
                <a:ea typeface="宋体" panose="02010600030101010101" pitchFamily="2" charset="-122"/>
              </a:rPr>
              <a:t>开展健康管理研究</a:t>
            </a:r>
          </a:p>
          <a:p>
            <a:pPr>
              <a:lnSpc>
                <a:spcPct val="150000"/>
              </a:lnSpc>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内容：</a:t>
            </a:r>
            <a:r>
              <a:rPr lang="zh-CN" altLang="en-US" sz="2000" b="1">
                <a:solidFill>
                  <a:schemeClr val="tx1"/>
                </a:solidFill>
                <a:latin typeface="宋体" panose="02010600030101010101" pitchFamily="2" charset="-122"/>
                <a:ea typeface="宋体" panose="02010600030101010101" pitchFamily="2" charset="-122"/>
              </a:rPr>
              <a:t>专业内容研究：</a:t>
            </a:r>
            <a:r>
              <a:rPr lang="zh-CN" altLang="en-US" sz="2000">
                <a:solidFill>
                  <a:schemeClr val="tx2"/>
                </a:solidFill>
                <a:latin typeface="微软雅黑" panose="020B0503020204020204" pitchFamily="34" charset="-122"/>
                <a:ea typeface="微软雅黑" panose="020B0503020204020204" pitchFamily="34" charset="-122"/>
              </a:rPr>
              <a:t>健康维护、疾病预防、治疗衔接、康复干预、健康评价规范指南研究</a:t>
            </a:r>
          </a:p>
          <a:p>
            <a:pPr>
              <a:lnSpc>
                <a:spcPct val="150000"/>
              </a:lnSpc>
              <a:buFont typeface="Wingdings" panose="05000000000000000000" pitchFamily="2" charset="2"/>
              <a:buNone/>
            </a:pPr>
            <a:r>
              <a:rPr lang="zh-CN" altLang="en-US" sz="2000">
                <a:solidFill>
                  <a:schemeClr val="tx2"/>
                </a:solidFill>
                <a:latin typeface="微软雅黑" panose="020B0503020204020204" pitchFamily="34" charset="-122"/>
                <a:ea typeface="微软雅黑" panose="020B0503020204020204" pitchFamily="34" charset="-122"/>
              </a:rPr>
              <a:t>                                   学科体系构建、内涵深化研究</a:t>
            </a:r>
          </a:p>
          <a:p>
            <a:pPr>
              <a:lnSpc>
                <a:spcPct val="150000"/>
              </a:lnSpc>
              <a:buFont typeface="Wingdings" panose="05000000000000000000" pitchFamily="2" charset="2"/>
              <a:buNone/>
            </a:pPr>
            <a:r>
              <a:rPr lang="zh-CN" altLang="en-US" sz="2000">
                <a:solidFill>
                  <a:schemeClr val="tx2"/>
                </a:solidFill>
                <a:latin typeface="微软雅黑" panose="020B0503020204020204" pitchFamily="34" charset="-122"/>
                <a:ea typeface="微软雅黑" panose="020B0503020204020204" pitchFamily="34" charset="-122"/>
              </a:rPr>
              <a:t>                                   健康管理理论实践创新发展研究</a:t>
            </a:r>
          </a:p>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健康管理体系模式规范化、结构化、智能化应用研究</a:t>
            </a:r>
          </a:p>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政策指导、平台支撑研究</a:t>
            </a:r>
          </a:p>
          <a:p>
            <a:pPr>
              <a:lnSpc>
                <a:spcPct val="150000"/>
              </a:lnSpc>
              <a:buFont typeface="Wingdings" panose="05000000000000000000" pitchFamily="2" charset="2"/>
              <a:buNone/>
            </a:pPr>
            <a:r>
              <a:rPr lang="zh-CN" altLang="en-US" sz="2000" b="1">
                <a:solidFill>
                  <a:srgbClr val="C00000"/>
                </a:solidFill>
                <a:latin typeface="宋体" panose="02010600030101010101" pitchFamily="2" charset="-122"/>
                <a:ea typeface="宋体" panose="02010600030101010101" pitchFamily="2" charset="-122"/>
              </a:rPr>
              <a:t>方法：</a:t>
            </a:r>
            <a:r>
              <a:rPr lang="zh-CN" altLang="en-US" sz="2000" b="1">
                <a:solidFill>
                  <a:schemeClr val="tx1"/>
                </a:solidFill>
                <a:latin typeface="宋体" panose="02010600030101010101" pitchFamily="2" charset="-122"/>
                <a:ea typeface="宋体" panose="02010600030101010101" pitchFamily="2" charset="-122"/>
              </a:rPr>
              <a:t>调研摸底、措施干预、行为科学、探索规律、分类研究</a:t>
            </a:r>
            <a:endParaRPr lang="en-US" altLang="zh-CN" sz="2000" b="1">
              <a:solidFill>
                <a:schemeClr val="tx1"/>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endParaRPr lang="en-US" altLang="zh-CN" sz="2000" b="1">
              <a:solidFill>
                <a:schemeClr val="tx1"/>
              </a:solidFill>
              <a:latin typeface="宋体" panose="02010600030101010101" pitchFamily="2" charset="-122"/>
              <a:ea typeface="宋体" panose="02010600030101010101" pitchFamily="2" charset="-122"/>
            </a:endParaRPr>
          </a:p>
        </p:txBody>
      </p:sp>
      <p:sp>
        <p:nvSpPr>
          <p:cNvPr id="5" name="标题 1">
            <a:extLst>
              <a:ext uri="{FF2B5EF4-FFF2-40B4-BE49-F238E27FC236}">
                <a16:creationId xmlns:a16="http://schemas.microsoft.com/office/drawing/2014/main" id="{BB6CFFBA-A3B8-48E3-92AB-805E4D533FE9}"/>
              </a:ext>
            </a:extLst>
          </p:cNvPr>
          <p:cNvSpPr txBox="1"/>
          <p:nvPr/>
        </p:nvSpPr>
        <p:spPr>
          <a:xfrm>
            <a:off x="1476375" y="214313"/>
            <a:ext cx="7416800"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1</a:t>
            </a:r>
            <a:r>
              <a:rPr lang="zh-CN" altLang="en-US" sz="3600" b="1" kern="0" dirty="0">
                <a:solidFill>
                  <a:schemeClr val="tx1"/>
                </a:solidFill>
                <a:latin typeface="宋体" panose="02010600030101010101" pitchFamily="2" charset="-122"/>
                <a:cs typeface="+mj-cs"/>
              </a:rPr>
              <a:t>、健康管理研究的任务</a:t>
            </a:r>
            <a:endParaRPr lang="zh-CN" altLang="en-US" sz="3600" kern="0" dirty="0">
              <a:solidFill>
                <a:srgbClr val="DC2622"/>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01778B7C-0028-4037-BE81-6C5C425EAFE9}"/>
              </a:ext>
            </a:extLst>
          </p:cNvPr>
          <p:cNvSpPr>
            <a:spLocks noGrp="1"/>
          </p:cNvSpPr>
          <p:nvPr>
            <p:ph type="title"/>
          </p:nvPr>
        </p:nvSpPr>
        <p:spPr>
          <a:xfrm>
            <a:off x="1331913" y="2439988"/>
            <a:ext cx="7416800" cy="700087"/>
          </a:xfrm>
        </p:spPr>
        <p:txBody>
          <a:bodyPr/>
          <a:lstStyle/>
          <a:p>
            <a:pPr algn="ctr"/>
            <a:r>
              <a:rPr lang="zh-CN" altLang="en-US"/>
              <a:t>一、健康管理概述</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内容占位符 2">
            <a:extLst>
              <a:ext uri="{FF2B5EF4-FFF2-40B4-BE49-F238E27FC236}">
                <a16:creationId xmlns:a16="http://schemas.microsoft.com/office/drawing/2014/main" id="{17B08AC4-3F59-45D2-AC00-557DAF8FA968}"/>
              </a:ext>
            </a:extLst>
          </p:cNvPr>
          <p:cNvSpPr>
            <a:spLocks noGrp="1"/>
          </p:cNvSpPr>
          <p:nvPr>
            <p:ph idx="1"/>
          </p:nvPr>
        </p:nvSpPr>
        <p:spPr>
          <a:xfrm>
            <a:off x="1290638" y="857250"/>
            <a:ext cx="7853362" cy="5715000"/>
          </a:xfrm>
        </p:spPr>
        <p:txBody>
          <a:bodyPr/>
          <a:lstStyle/>
          <a:p>
            <a:pPr>
              <a:lnSpc>
                <a:spcPct val="150000"/>
              </a:lnSpc>
              <a:buFont typeface="Wingdings" panose="05000000000000000000" pitchFamily="2" charset="2"/>
              <a:buNone/>
            </a:pPr>
            <a:r>
              <a:rPr lang="zh-CN" altLang="en-US" sz="2400" b="1">
                <a:solidFill>
                  <a:schemeClr val="tx1"/>
                </a:solidFill>
                <a:latin typeface="宋体" panose="02010600030101010101" pitchFamily="2" charset="-122"/>
                <a:ea typeface="宋体" panose="02010600030101010101" pitchFamily="2" charset="-122"/>
              </a:rPr>
              <a:t>具体工作：</a:t>
            </a:r>
            <a:endParaRPr lang="en-US" altLang="zh-CN" sz="2400" b="1">
              <a:solidFill>
                <a:schemeClr val="tx1"/>
              </a:solidFill>
              <a:latin typeface="宋体" panose="02010600030101010101" pitchFamily="2" charset="-122"/>
              <a:ea typeface="宋体" panose="02010600030101010101" pitchFamily="2" charset="-122"/>
            </a:endParaRPr>
          </a:p>
          <a:p>
            <a:r>
              <a:rPr lang="zh-CN" altLang="en-US" sz="2400" b="1">
                <a:solidFill>
                  <a:schemeClr val="tx1"/>
                </a:solidFill>
                <a:latin typeface="宋体" panose="02010600030101010101" pitchFamily="2" charset="-122"/>
                <a:ea typeface="宋体" panose="02010600030101010101" pitchFamily="2" charset="-122"/>
              </a:rPr>
              <a:t>调研摸底：</a:t>
            </a:r>
            <a:r>
              <a:rPr lang="zh-CN" altLang="en-US" sz="2000"/>
              <a:t>检查、监测、分析、评估个体健康风险因素</a:t>
            </a:r>
          </a:p>
          <a:p>
            <a:r>
              <a:rPr lang="zh-CN" altLang="en-US" sz="2400" b="1">
                <a:solidFill>
                  <a:schemeClr val="tx1"/>
                </a:solidFill>
                <a:latin typeface="宋体" panose="02010600030101010101" pitchFamily="2" charset="-122"/>
                <a:ea typeface="宋体" panose="02010600030101010101" pitchFamily="2" charset="-122"/>
              </a:rPr>
              <a:t>措施干预：</a:t>
            </a:r>
            <a:r>
              <a:rPr lang="zh-CN" altLang="en-US" sz="2000"/>
              <a:t>提出健康风险因素控制和健康水平提升的干预策略措施</a:t>
            </a:r>
          </a:p>
          <a:p>
            <a:r>
              <a:rPr lang="zh-CN" altLang="en-US" sz="2400" b="1">
                <a:solidFill>
                  <a:schemeClr val="tx1"/>
                </a:solidFill>
                <a:latin typeface="宋体" panose="02010600030101010101" pitchFamily="2" charset="-122"/>
                <a:ea typeface="宋体" panose="02010600030101010101" pitchFamily="2" charset="-122"/>
              </a:rPr>
              <a:t>行为科学：</a:t>
            </a:r>
            <a:r>
              <a:rPr lang="zh-CN" altLang="en-US" sz="2000"/>
              <a:t>提供咨询、行为干预、指导建立健康文明科学的生活方式</a:t>
            </a:r>
          </a:p>
          <a:p>
            <a:r>
              <a:rPr lang="zh-CN" altLang="en-US" sz="2400" b="1">
                <a:solidFill>
                  <a:schemeClr val="tx1"/>
                </a:solidFill>
                <a:latin typeface="宋体" panose="02010600030101010101" pitchFamily="2" charset="-122"/>
                <a:ea typeface="宋体" panose="02010600030101010101" pitchFamily="2" charset="-122"/>
              </a:rPr>
              <a:t>探索规律：</a:t>
            </a:r>
            <a:r>
              <a:rPr lang="zh-CN" altLang="en-US" sz="2000"/>
              <a:t>探寻健康风险因素影响群体健康的规律与特点</a:t>
            </a:r>
          </a:p>
          <a:p>
            <a:r>
              <a:rPr lang="zh-CN" altLang="en-US" sz="2400" b="1">
                <a:solidFill>
                  <a:schemeClr val="tx1"/>
                </a:solidFill>
                <a:latin typeface="宋体" panose="02010600030101010101" pitchFamily="2" charset="-122"/>
                <a:ea typeface="宋体" panose="02010600030101010101" pitchFamily="2" charset="-122"/>
              </a:rPr>
              <a:t>分类研究：</a:t>
            </a:r>
            <a:r>
              <a:rPr lang="zh-CN" altLang="en-US" sz="2000"/>
              <a:t>研究不同区域、不同年龄阶段、不同性别群体的健康状况</a:t>
            </a:r>
            <a:endParaRPr lang="en-US" altLang="zh-CN" sz="2000"/>
          </a:p>
          <a:p>
            <a:pPr>
              <a:buFont typeface="Wingdings" panose="05000000000000000000" pitchFamily="2" charset="2"/>
              <a:buNone/>
            </a:pPr>
            <a:r>
              <a:rPr lang="en-US" altLang="zh-CN" sz="2000"/>
              <a:t>                           </a:t>
            </a:r>
            <a:r>
              <a:rPr lang="zh-CN" altLang="en-US" sz="2000"/>
              <a:t>群体性健康风险因素预测评估统计分析 </a:t>
            </a:r>
            <a:endParaRPr lang="en-US" altLang="zh-CN" sz="2000"/>
          </a:p>
          <a:p>
            <a:pPr>
              <a:buFont typeface="Wingdings" panose="05000000000000000000" pitchFamily="2" charset="2"/>
              <a:buNone/>
            </a:pPr>
            <a:r>
              <a:rPr lang="en-US" altLang="zh-CN" sz="2000"/>
              <a:t>                           </a:t>
            </a:r>
            <a:r>
              <a:rPr lang="zh-CN" altLang="en-US" sz="2000"/>
              <a:t>群体疾病发生风险及发展趋势规律</a:t>
            </a:r>
          </a:p>
          <a:p>
            <a:pPr>
              <a:lnSpc>
                <a:spcPct val="150000"/>
              </a:lnSpc>
              <a:buFont typeface="Wingdings" panose="05000000000000000000" pitchFamily="2" charset="2"/>
              <a:buNone/>
            </a:pPr>
            <a:endParaRPr lang="en-US" altLang="zh-CN" sz="2000" b="1">
              <a:solidFill>
                <a:schemeClr val="tx1"/>
              </a:solidFill>
              <a:latin typeface="宋体" panose="02010600030101010101" pitchFamily="2" charset="-122"/>
              <a:ea typeface="宋体" panose="02010600030101010101" pitchFamily="2" charset="-122"/>
            </a:endParaRPr>
          </a:p>
        </p:txBody>
      </p:sp>
      <p:sp>
        <p:nvSpPr>
          <p:cNvPr id="5" name="标题 1">
            <a:extLst>
              <a:ext uri="{FF2B5EF4-FFF2-40B4-BE49-F238E27FC236}">
                <a16:creationId xmlns:a16="http://schemas.microsoft.com/office/drawing/2014/main" id="{DCB65447-6751-4324-BF1D-0C9CF4C8305C}"/>
              </a:ext>
            </a:extLst>
          </p:cNvPr>
          <p:cNvSpPr txBox="1"/>
          <p:nvPr/>
        </p:nvSpPr>
        <p:spPr>
          <a:xfrm>
            <a:off x="1476375" y="214313"/>
            <a:ext cx="7416800"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1</a:t>
            </a:r>
            <a:r>
              <a:rPr lang="zh-CN" altLang="en-US" sz="3600" b="1" kern="0" dirty="0">
                <a:solidFill>
                  <a:schemeClr val="tx1"/>
                </a:solidFill>
                <a:latin typeface="宋体" panose="02010600030101010101" pitchFamily="2" charset="-122"/>
                <a:cs typeface="+mj-cs"/>
              </a:rPr>
              <a:t>、健康管理研究的任务</a:t>
            </a:r>
            <a:endParaRPr lang="zh-CN" altLang="en-US" sz="3600" kern="0" dirty="0">
              <a:solidFill>
                <a:srgbClr val="DC2622"/>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内容占位符 2">
            <a:extLst>
              <a:ext uri="{FF2B5EF4-FFF2-40B4-BE49-F238E27FC236}">
                <a16:creationId xmlns:a16="http://schemas.microsoft.com/office/drawing/2014/main" id="{D6D69FD5-D4BC-4263-8290-8466C882C056}"/>
              </a:ext>
            </a:extLst>
          </p:cNvPr>
          <p:cNvSpPr>
            <a:spLocks noGrp="1"/>
          </p:cNvSpPr>
          <p:nvPr>
            <p:ph idx="1"/>
          </p:nvPr>
        </p:nvSpPr>
        <p:spPr>
          <a:xfrm>
            <a:off x="1290638" y="857250"/>
            <a:ext cx="7853362" cy="5715000"/>
          </a:xfrm>
        </p:spPr>
        <p:txBody>
          <a:bodyPr/>
          <a:lstStyle/>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具体工作：</a:t>
            </a:r>
            <a:endParaRPr lang="en-US" altLang="zh-CN" sz="2000" b="1">
              <a:solidFill>
                <a:schemeClr val="tx1"/>
              </a:solidFill>
              <a:latin typeface="宋体" panose="02010600030101010101" pitchFamily="2" charset="-122"/>
              <a:ea typeface="宋体" panose="02010600030101010101" pitchFamily="2" charset="-122"/>
            </a:endParaRPr>
          </a:p>
          <a:p>
            <a:r>
              <a:rPr lang="zh-CN" altLang="en-US" sz="2000"/>
              <a:t>制定健康管理学科基本标准——专家班子</a:t>
            </a:r>
          </a:p>
          <a:p>
            <a:r>
              <a:rPr lang="zh-CN" altLang="en-US" sz="2000"/>
              <a:t>调研摸底地区健康管理现况并发布报告</a:t>
            </a:r>
          </a:p>
          <a:p>
            <a:r>
              <a:rPr lang="zh-CN" altLang="en-US" sz="2000"/>
              <a:t>开展整体与专题健康管理体系模式研究</a:t>
            </a:r>
          </a:p>
          <a:p>
            <a:r>
              <a:rPr lang="zh-CN" altLang="en-US" sz="2000"/>
              <a:t>健康政策调研分析研究</a:t>
            </a:r>
          </a:p>
          <a:p>
            <a:r>
              <a:rPr lang="zh-CN" altLang="en-US" sz="2000"/>
              <a:t>慢病健康管理研究</a:t>
            </a:r>
          </a:p>
          <a:p>
            <a:r>
              <a:rPr lang="zh-CN" altLang="en-US" sz="2000"/>
              <a:t>分层分段分类群体性健康风险因素预测评估研究</a:t>
            </a:r>
          </a:p>
          <a:p>
            <a:r>
              <a:rPr lang="zh-CN" altLang="en-US" sz="2000"/>
              <a:t>健康教育、健康干预标准化模式策略研究</a:t>
            </a:r>
          </a:p>
          <a:p>
            <a:r>
              <a:rPr lang="zh-CN" altLang="en-US" sz="2000"/>
              <a:t>结构化、标准化、智能化健康大数据管理研究</a:t>
            </a:r>
          </a:p>
          <a:p>
            <a:r>
              <a:rPr lang="zh-CN" altLang="en-US" sz="2000"/>
              <a:t>健康管理人才需求结构研究</a:t>
            </a:r>
          </a:p>
          <a:p>
            <a:r>
              <a:rPr lang="zh-CN" altLang="en-US" sz="2000"/>
              <a:t>健康管理专业化规范指南及应用评价研究</a:t>
            </a:r>
          </a:p>
        </p:txBody>
      </p:sp>
      <p:sp>
        <p:nvSpPr>
          <p:cNvPr id="2" name="标题 1">
            <a:extLst>
              <a:ext uri="{FF2B5EF4-FFF2-40B4-BE49-F238E27FC236}">
                <a16:creationId xmlns:a16="http://schemas.microsoft.com/office/drawing/2014/main" id="{04AAC1FF-D137-4EA1-802A-BE020B3D78C7}"/>
              </a:ext>
            </a:extLst>
          </p:cNvPr>
          <p:cNvSpPr txBox="1"/>
          <p:nvPr/>
        </p:nvSpPr>
        <p:spPr>
          <a:xfrm>
            <a:off x="974725" y="214313"/>
            <a:ext cx="7416800"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1</a:t>
            </a:r>
            <a:r>
              <a:rPr lang="zh-CN" altLang="en-US" sz="3600" b="1" kern="0" dirty="0">
                <a:solidFill>
                  <a:schemeClr val="tx1"/>
                </a:solidFill>
                <a:latin typeface="宋体" panose="02010600030101010101" pitchFamily="2" charset="-122"/>
                <a:cs typeface="+mj-cs"/>
              </a:rPr>
              <a:t>、健康管理研究的任务</a:t>
            </a:r>
            <a:endParaRPr lang="zh-CN" altLang="en-US" sz="3600" kern="0" dirty="0">
              <a:solidFill>
                <a:srgbClr val="DC2622"/>
              </a:solidFill>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35A3470E-AE13-4071-BAE3-9EB7ADCFB347}"/>
              </a:ext>
            </a:extLst>
          </p:cNvPr>
          <p:cNvSpPr>
            <a:spLocks noGrp="1" noChangeArrowheads="1"/>
          </p:cNvSpPr>
          <p:nvPr>
            <p:ph type="body" idx="1"/>
          </p:nvPr>
        </p:nvSpPr>
        <p:spPr>
          <a:xfrm>
            <a:off x="1403350" y="1628775"/>
            <a:ext cx="7561263" cy="3887788"/>
          </a:xfrm>
        </p:spPr>
        <p:txBody>
          <a:bodyPr/>
          <a:lstStyle/>
          <a:p>
            <a:pPr>
              <a:lnSpc>
                <a:spcPts val="3200"/>
              </a:lnSpc>
              <a:spcBef>
                <a:spcPct val="0"/>
              </a:spcBef>
            </a:pPr>
            <a:r>
              <a:rPr lang="zh-CN" altLang="en-US" sz="2200" b="1">
                <a:solidFill>
                  <a:schemeClr val="tx1"/>
                </a:solidFill>
                <a:latin typeface="华文楷体" panose="02010600040101010101" pitchFamily="2" charset="-122"/>
                <a:ea typeface="华文楷体" panose="02010600040101010101" pitchFamily="2" charset="-122"/>
              </a:rPr>
              <a:t>课题一：国人健康管理系统总体构架设计与建设；</a:t>
            </a:r>
          </a:p>
          <a:p>
            <a:pPr>
              <a:lnSpc>
                <a:spcPts val="3200"/>
              </a:lnSpc>
              <a:spcBef>
                <a:spcPct val="0"/>
              </a:spcBef>
            </a:pPr>
            <a:r>
              <a:rPr lang="zh-CN" altLang="en-US" sz="2200" b="1">
                <a:solidFill>
                  <a:schemeClr val="tx1"/>
                </a:solidFill>
                <a:latin typeface="华文楷体" panose="02010600040101010101" pitchFamily="2" charset="-122"/>
                <a:ea typeface="华文楷体" panose="02010600040101010101" pitchFamily="2" charset="-122"/>
              </a:rPr>
              <a:t>课题二：国人健康指标体系研究与评估模型开发；</a:t>
            </a:r>
          </a:p>
          <a:p>
            <a:pPr>
              <a:lnSpc>
                <a:spcPts val="3200"/>
              </a:lnSpc>
              <a:spcBef>
                <a:spcPct val="0"/>
              </a:spcBef>
            </a:pPr>
            <a:r>
              <a:rPr lang="zh-CN" altLang="en-US" sz="2200" b="1">
                <a:solidFill>
                  <a:schemeClr val="tx1"/>
                </a:solidFill>
                <a:latin typeface="华文楷体" panose="02010600040101010101" pitchFamily="2" charset="-122"/>
                <a:ea typeface="华文楷体" panose="02010600040101010101" pitchFamily="2" charset="-122"/>
              </a:rPr>
              <a:t>课题三：国人重大疾病预警指标体系研究与预警模型</a:t>
            </a:r>
            <a:endParaRPr lang="en-US" altLang="zh-CN" sz="2200" b="1">
              <a:solidFill>
                <a:schemeClr val="tx1"/>
              </a:solidFill>
              <a:latin typeface="华文楷体" panose="02010600040101010101" pitchFamily="2" charset="-122"/>
              <a:ea typeface="华文楷体" panose="02010600040101010101" pitchFamily="2" charset="-122"/>
            </a:endParaRPr>
          </a:p>
          <a:p>
            <a:pPr>
              <a:lnSpc>
                <a:spcPts val="3200"/>
              </a:lnSpc>
              <a:spcBef>
                <a:spcPct val="0"/>
              </a:spcBef>
              <a:buFont typeface="Wingdings" panose="05000000000000000000" pitchFamily="2" charset="2"/>
              <a:buNone/>
            </a:pPr>
            <a:r>
              <a:rPr lang="zh-CN" altLang="en-US" sz="2200" b="1">
                <a:solidFill>
                  <a:schemeClr val="tx1"/>
                </a:solidFill>
                <a:latin typeface="华文楷体" panose="02010600040101010101" pitchFamily="2" charset="-122"/>
                <a:ea typeface="华文楷体" panose="02010600040101010101" pitchFamily="2" charset="-122"/>
              </a:rPr>
              <a:t>           开发；</a:t>
            </a:r>
            <a:endParaRPr lang="en-US" altLang="zh-CN" sz="2200" b="1">
              <a:solidFill>
                <a:schemeClr val="tx1"/>
              </a:solidFill>
              <a:latin typeface="华文楷体" panose="02010600040101010101" pitchFamily="2" charset="-122"/>
              <a:ea typeface="华文楷体" panose="02010600040101010101" pitchFamily="2" charset="-122"/>
            </a:endParaRPr>
          </a:p>
          <a:p>
            <a:pPr>
              <a:lnSpc>
                <a:spcPts val="3200"/>
              </a:lnSpc>
              <a:spcBef>
                <a:spcPct val="0"/>
              </a:spcBef>
            </a:pPr>
            <a:r>
              <a:rPr lang="zh-CN" altLang="en-US" sz="2200" b="1">
                <a:solidFill>
                  <a:schemeClr val="tx1"/>
                </a:solidFill>
                <a:latin typeface="华文楷体" panose="02010600040101010101" pitchFamily="2" charset="-122"/>
                <a:ea typeface="华文楷体" panose="02010600040101010101" pitchFamily="2" charset="-122"/>
              </a:rPr>
              <a:t>课题四：国人健康状态评估模型和疾病预警模型研发 ；</a:t>
            </a:r>
          </a:p>
          <a:p>
            <a:pPr>
              <a:lnSpc>
                <a:spcPts val="3200"/>
              </a:lnSpc>
              <a:spcBef>
                <a:spcPct val="0"/>
              </a:spcBef>
            </a:pPr>
            <a:r>
              <a:rPr lang="zh-CN" altLang="en-US" sz="2200" b="1">
                <a:solidFill>
                  <a:schemeClr val="tx1"/>
                </a:solidFill>
                <a:latin typeface="华文楷体" panose="02010600040101010101" pitchFamily="2" charset="-122"/>
                <a:ea typeface="华文楷体" panose="02010600040101010101" pitchFamily="2" charset="-122"/>
              </a:rPr>
              <a:t>课题五：国人个人健康管理信息系统及其存储卡关键</a:t>
            </a:r>
            <a:endParaRPr lang="en-US" altLang="zh-CN" sz="2200" b="1">
              <a:solidFill>
                <a:schemeClr val="tx1"/>
              </a:solidFill>
              <a:latin typeface="华文楷体" panose="02010600040101010101" pitchFamily="2" charset="-122"/>
              <a:ea typeface="华文楷体" panose="02010600040101010101" pitchFamily="2" charset="-122"/>
            </a:endParaRPr>
          </a:p>
          <a:p>
            <a:pPr>
              <a:lnSpc>
                <a:spcPts val="3200"/>
              </a:lnSpc>
              <a:spcBef>
                <a:spcPct val="0"/>
              </a:spcBef>
              <a:buFont typeface="Wingdings" panose="05000000000000000000" pitchFamily="2" charset="2"/>
              <a:buNone/>
            </a:pPr>
            <a:r>
              <a:rPr lang="en-US" altLang="zh-CN" sz="2200" b="1">
                <a:solidFill>
                  <a:schemeClr val="tx1"/>
                </a:solidFill>
                <a:latin typeface="华文楷体" panose="02010600040101010101" pitchFamily="2" charset="-122"/>
                <a:ea typeface="华文楷体" panose="02010600040101010101" pitchFamily="2" charset="-122"/>
              </a:rPr>
              <a:t>           </a:t>
            </a:r>
            <a:r>
              <a:rPr lang="zh-CN" altLang="en-US" sz="2200" b="1">
                <a:solidFill>
                  <a:schemeClr val="tx1"/>
                </a:solidFill>
                <a:latin typeface="华文楷体" panose="02010600040101010101" pitchFamily="2" charset="-122"/>
                <a:ea typeface="华文楷体" panose="02010600040101010101" pitchFamily="2" charset="-122"/>
              </a:rPr>
              <a:t>技术研究；</a:t>
            </a:r>
          </a:p>
          <a:p>
            <a:pPr>
              <a:lnSpc>
                <a:spcPts val="3200"/>
              </a:lnSpc>
              <a:spcBef>
                <a:spcPct val="0"/>
              </a:spcBef>
            </a:pPr>
            <a:r>
              <a:rPr lang="zh-CN" altLang="zh-CN" sz="2200" b="1">
                <a:solidFill>
                  <a:schemeClr val="tx1"/>
                </a:solidFill>
                <a:latin typeface="华文楷体" panose="02010600040101010101" pitchFamily="2" charset="-122"/>
                <a:ea typeface="华文楷体" panose="02010600040101010101" pitchFamily="2" charset="-122"/>
              </a:rPr>
              <a:t>课题六</a:t>
            </a:r>
            <a:r>
              <a:rPr lang="zh-CN" altLang="en-US" sz="2200" b="1">
                <a:solidFill>
                  <a:schemeClr val="tx1"/>
                </a:solidFill>
                <a:latin typeface="华文楷体" panose="02010600040101010101" pitchFamily="2" charset="-122"/>
                <a:ea typeface="华文楷体" panose="02010600040101010101" pitchFamily="2" charset="-122"/>
              </a:rPr>
              <a:t>：</a:t>
            </a:r>
            <a:r>
              <a:rPr lang="zh-CN" altLang="zh-CN" sz="2200" b="1">
                <a:solidFill>
                  <a:schemeClr val="tx1"/>
                </a:solidFill>
                <a:latin typeface="华文楷体" panose="02010600040101010101" pitchFamily="2" charset="-122"/>
                <a:ea typeface="华文楷体" panose="02010600040101010101" pitchFamily="2" charset="-122"/>
              </a:rPr>
              <a:t>国人健康管理信息系统示范与应用研究</a:t>
            </a:r>
            <a:r>
              <a:rPr lang="zh-CN" altLang="en-US" sz="2200" b="1">
                <a:solidFill>
                  <a:schemeClr val="tx1"/>
                </a:solidFill>
                <a:latin typeface="华文楷体" panose="02010600040101010101" pitchFamily="2" charset="-122"/>
                <a:ea typeface="华文楷体" panose="02010600040101010101" pitchFamily="2" charset="-122"/>
              </a:rPr>
              <a:t>：</a:t>
            </a:r>
          </a:p>
        </p:txBody>
      </p:sp>
      <p:sp>
        <p:nvSpPr>
          <p:cNvPr id="4" name="Rectangle 2">
            <a:extLst>
              <a:ext uri="{FF2B5EF4-FFF2-40B4-BE49-F238E27FC236}">
                <a16:creationId xmlns:a16="http://schemas.microsoft.com/office/drawing/2014/main" id="{01CD8226-4734-481A-8331-2612FB50E060}"/>
              </a:ext>
            </a:extLst>
          </p:cNvPr>
          <p:cNvSpPr txBox="1">
            <a:spLocks noChangeArrowheads="1"/>
          </p:cNvSpPr>
          <p:nvPr/>
        </p:nvSpPr>
        <p:spPr bwMode="auto">
          <a:xfrm>
            <a:off x="1403350" y="-242888"/>
            <a:ext cx="7416800" cy="1630363"/>
          </a:xfrm>
          <a:prstGeom prst="rect">
            <a:avLst/>
          </a:prstGeom>
          <a:noFill/>
          <a:ln w="9525">
            <a:noFill/>
            <a:miter lim="800000"/>
          </a:ln>
        </p:spPr>
        <p:txBody>
          <a:bodyPr anchor="b">
            <a:spAutoFit/>
          </a:bodyPr>
          <a:lstStyle/>
          <a:p>
            <a:pPr>
              <a:buClr>
                <a:schemeClr val="hlink"/>
              </a:buClr>
              <a:defRPr/>
            </a:pPr>
            <a:r>
              <a:rPr lang="zh-CN" altLang="en-US" sz="2800" kern="0" dirty="0">
                <a:solidFill>
                  <a:srgbClr val="DC2622"/>
                </a:solidFill>
                <a:latin typeface="+mj-lt"/>
                <a:ea typeface="+mj-ea"/>
                <a:cs typeface="+mj-cs"/>
              </a:rPr>
              <a:t>        </a:t>
            </a:r>
            <a:endParaRPr lang="en-US" altLang="zh-CN" sz="2800" kern="0" dirty="0">
              <a:solidFill>
                <a:srgbClr val="DC2622"/>
              </a:solidFill>
              <a:latin typeface="+mj-lt"/>
              <a:ea typeface="+mj-ea"/>
              <a:cs typeface="+mj-cs"/>
            </a:endParaRPr>
          </a:p>
          <a:p>
            <a:pPr>
              <a:lnSpc>
                <a:spcPct val="150000"/>
              </a:lnSpc>
              <a:buClr>
                <a:schemeClr val="hlink"/>
              </a:buClr>
              <a:defRPr/>
            </a:pPr>
            <a:r>
              <a:rPr lang="zh-CN" altLang="en-US" sz="2800" kern="0" dirty="0">
                <a:solidFill>
                  <a:schemeClr val="tx1"/>
                </a:solidFill>
                <a:latin typeface="+mj-lt"/>
                <a:ea typeface="+mj-ea"/>
                <a:cs typeface="+mj-cs"/>
              </a:rPr>
              <a:t> 科技部健康管理</a:t>
            </a:r>
            <a:r>
              <a:rPr lang="zh-CN" altLang="en-US" sz="2800" kern="0" dirty="0">
                <a:solidFill>
                  <a:schemeClr val="tx1"/>
                </a:solidFill>
                <a:latin typeface="Arial" panose="020B0604020202020204"/>
                <a:ea typeface="+mj-ea"/>
                <a:cs typeface="+mj-cs"/>
              </a:rPr>
              <a:t>“</a:t>
            </a:r>
            <a:r>
              <a:rPr lang="en-US" altLang="zh-CN" sz="2800" kern="0" dirty="0">
                <a:solidFill>
                  <a:schemeClr val="tx1"/>
                </a:solidFill>
                <a:latin typeface="+mj-lt"/>
                <a:ea typeface="+mj-ea"/>
                <a:cs typeface="+mj-cs"/>
              </a:rPr>
              <a:t> </a:t>
            </a:r>
            <a:r>
              <a:rPr lang="zh-CN" altLang="en-US" sz="2800" kern="0" dirty="0">
                <a:solidFill>
                  <a:schemeClr val="tx1"/>
                </a:solidFill>
                <a:latin typeface="+mj-lt"/>
                <a:ea typeface="+mj-ea"/>
                <a:cs typeface="+mj-cs"/>
              </a:rPr>
              <a:t>蓝卡计划</a:t>
            </a:r>
            <a:r>
              <a:rPr lang="zh-CN" altLang="en-US" sz="2800" kern="0" dirty="0">
                <a:solidFill>
                  <a:schemeClr val="tx1"/>
                </a:solidFill>
                <a:latin typeface="Arial" panose="020B0604020202020204"/>
                <a:ea typeface="+mj-ea"/>
                <a:cs typeface="+mj-cs"/>
              </a:rPr>
              <a:t>”</a:t>
            </a:r>
            <a:r>
              <a:rPr lang="en-US" altLang="zh-CN" sz="2800" kern="0" dirty="0">
                <a:solidFill>
                  <a:schemeClr val="tx1"/>
                </a:solidFill>
                <a:latin typeface="Arial" panose="020B0604020202020204"/>
                <a:ea typeface="+mj-ea"/>
                <a:cs typeface="+mj-cs"/>
              </a:rPr>
              <a:t>——</a:t>
            </a:r>
            <a:endParaRPr lang="en-US" altLang="zh-CN" sz="2800" dirty="0">
              <a:solidFill>
                <a:schemeClr val="tx1"/>
              </a:solidFill>
              <a:latin typeface="Arial" panose="020B0604020202020204"/>
            </a:endParaRPr>
          </a:p>
          <a:p>
            <a:pPr>
              <a:lnSpc>
                <a:spcPct val="150000"/>
              </a:lnSpc>
              <a:buClr>
                <a:schemeClr val="hlink"/>
              </a:buClr>
              <a:defRPr/>
            </a:pPr>
            <a:r>
              <a:rPr lang="zh-CN" altLang="en-US" dirty="0">
                <a:solidFill>
                  <a:schemeClr val="tx1"/>
                </a:solidFill>
              </a:rPr>
              <a:t>           “中国人个人健康管理信息系统的构建与应用”课题申报</a:t>
            </a:r>
            <a:endParaRPr lang="zh-CN" altLang="en-US" kern="0" dirty="0">
              <a:solidFill>
                <a:schemeClr val="tx1"/>
              </a:solidFill>
              <a:latin typeface="+mj-lt"/>
              <a:ea typeface="+mj-ea"/>
              <a:cs typeface="+mj-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 hidden="1">
            <a:extLst>
              <a:ext uri="{FF2B5EF4-FFF2-40B4-BE49-F238E27FC236}">
                <a16:creationId xmlns:a16="http://schemas.microsoft.com/office/drawing/2014/main" id="{B182FF61-F854-4A30-9E61-6A84B7E031CB}"/>
              </a:ext>
            </a:extLst>
          </p:cNvPr>
          <p:cNvSpPr txBox="1">
            <a:spLocks noChangeArrowheads="1"/>
          </p:cNvSpPr>
          <p:nvPr/>
        </p:nvSpPr>
        <p:spPr bwMode="auto">
          <a:xfrm>
            <a:off x="1939925" y="19542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4755" name="矩形 6" hidden="1">
            <a:extLst>
              <a:ext uri="{FF2B5EF4-FFF2-40B4-BE49-F238E27FC236}">
                <a16:creationId xmlns:a16="http://schemas.microsoft.com/office/drawing/2014/main" id="{D026F768-FCA1-4B22-8876-32CB9C12B991}"/>
              </a:ext>
            </a:extLst>
          </p:cNvPr>
          <p:cNvSpPr>
            <a:spLocks noChangeArrowheads="1"/>
          </p:cNvSpPr>
          <p:nvPr/>
        </p:nvSpPr>
        <p:spPr bwMode="auto">
          <a:xfrm>
            <a:off x="1939925" y="3025775"/>
            <a:ext cx="147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4756" name="矩形 7" hidden="1">
            <a:extLst>
              <a:ext uri="{FF2B5EF4-FFF2-40B4-BE49-F238E27FC236}">
                <a16:creationId xmlns:a16="http://schemas.microsoft.com/office/drawing/2014/main" id="{09967838-D1D3-4E2D-98D2-BD71A16EC6A5}"/>
              </a:ext>
            </a:extLst>
          </p:cNvPr>
          <p:cNvSpPr>
            <a:spLocks noChangeArrowheads="1"/>
          </p:cNvSpPr>
          <p:nvPr/>
        </p:nvSpPr>
        <p:spPr bwMode="auto">
          <a:xfrm>
            <a:off x="2011363" y="4240213"/>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4757" name="矩形 8" hidden="1">
            <a:extLst>
              <a:ext uri="{FF2B5EF4-FFF2-40B4-BE49-F238E27FC236}">
                <a16:creationId xmlns:a16="http://schemas.microsoft.com/office/drawing/2014/main" id="{ED725530-90C0-4168-BD50-A33E64825305}"/>
              </a:ext>
            </a:extLst>
          </p:cNvPr>
          <p:cNvSpPr>
            <a:spLocks noChangeArrowheads="1"/>
          </p:cNvSpPr>
          <p:nvPr/>
        </p:nvSpPr>
        <p:spPr bwMode="auto">
          <a:xfrm>
            <a:off x="2011363" y="5526088"/>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grpSp>
        <p:nvGrpSpPr>
          <p:cNvPr id="74758" name="组合 2">
            <a:extLst>
              <a:ext uri="{FF2B5EF4-FFF2-40B4-BE49-F238E27FC236}">
                <a16:creationId xmlns:a16="http://schemas.microsoft.com/office/drawing/2014/main" id="{A8C93CCA-FF1D-4777-BBB7-7555FA1A8948}"/>
              </a:ext>
            </a:extLst>
          </p:cNvPr>
          <p:cNvGrpSpPr>
            <a:grpSpLocks/>
          </p:cNvGrpSpPr>
          <p:nvPr/>
        </p:nvGrpSpPr>
        <p:grpSpPr bwMode="auto">
          <a:xfrm>
            <a:off x="1139825" y="2163763"/>
            <a:ext cx="7680325" cy="3786187"/>
            <a:chOff x="2259718" y="1969446"/>
            <a:chExt cx="7593297" cy="3743356"/>
          </a:xfrm>
        </p:grpSpPr>
        <p:sp>
          <p:nvSpPr>
            <p:cNvPr id="8" name="Rectangle 10">
              <a:extLst>
                <a:ext uri="{FF2B5EF4-FFF2-40B4-BE49-F238E27FC236}">
                  <a16:creationId xmlns:a16="http://schemas.microsoft.com/office/drawing/2014/main" id="{B9ACE810-CCEC-419F-B1D6-FFD2B8A27DD2}"/>
                </a:ext>
              </a:extLst>
            </p:cNvPr>
            <p:cNvSpPr/>
            <p:nvPr/>
          </p:nvSpPr>
          <p:spPr bwMode="auto">
            <a:xfrm>
              <a:off x="2259718" y="1969446"/>
              <a:ext cx="2104716" cy="374335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同侧圆角矩形 8">
              <a:extLst>
                <a:ext uri="{FF2B5EF4-FFF2-40B4-BE49-F238E27FC236}">
                  <a16:creationId xmlns:a16="http://schemas.microsoft.com/office/drawing/2014/main" id="{210BE263-C4F8-4DE6-877F-EF2083F7F882}"/>
                </a:ext>
              </a:extLst>
            </p:cNvPr>
            <p:cNvSpPr/>
            <p:nvPr/>
          </p:nvSpPr>
          <p:spPr>
            <a:xfrm>
              <a:off x="2293642" y="3255823"/>
              <a:ext cx="2038335" cy="413913"/>
            </a:xfrm>
            <a:prstGeom prst="round2SameRect">
              <a:avLst/>
            </a:prstGeom>
            <a:solidFill>
              <a:srgbClr val="84D1C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Rectangle 12">
              <a:extLst>
                <a:ext uri="{FF2B5EF4-FFF2-40B4-BE49-F238E27FC236}">
                  <a16:creationId xmlns:a16="http://schemas.microsoft.com/office/drawing/2014/main" id="{16062801-AA52-49CE-A2DA-015892EB1137}"/>
                </a:ext>
              </a:extLst>
            </p:cNvPr>
            <p:cNvSpPr/>
            <p:nvPr/>
          </p:nvSpPr>
          <p:spPr bwMode="auto">
            <a:xfrm>
              <a:off x="7749869" y="1969446"/>
              <a:ext cx="2103146" cy="374335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1">
              <a:extLst>
                <a:ext uri="{FF2B5EF4-FFF2-40B4-BE49-F238E27FC236}">
                  <a16:creationId xmlns:a16="http://schemas.microsoft.com/office/drawing/2014/main" id="{0970DB02-761C-4B31-BE91-C0CD678715CC}"/>
                </a:ext>
              </a:extLst>
            </p:cNvPr>
            <p:cNvSpPr/>
            <p:nvPr/>
          </p:nvSpPr>
          <p:spPr bwMode="auto">
            <a:xfrm>
              <a:off x="4993807" y="1969446"/>
              <a:ext cx="2126689" cy="374335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同侧圆角矩形 11">
              <a:extLst>
                <a:ext uri="{FF2B5EF4-FFF2-40B4-BE49-F238E27FC236}">
                  <a16:creationId xmlns:a16="http://schemas.microsoft.com/office/drawing/2014/main" id="{A0469B5F-D437-420B-8993-2B40675841A3}"/>
                </a:ext>
              </a:extLst>
            </p:cNvPr>
            <p:cNvSpPr/>
            <p:nvPr/>
          </p:nvSpPr>
          <p:spPr>
            <a:xfrm>
              <a:off x="5032167" y="3255823"/>
              <a:ext cx="2038335" cy="413913"/>
            </a:xfrm>
            <a:prstGeom prst="round2SameRect">
              <a:avLst/>
            </a:prstGeom>
            <a:solidFill>
              <a:srgbClr val="F3908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同侧圆角矩形 12">
              <a:extLst>
                <a:ext uri="{FF2B5EF4-FFF2-40B4-BE49-F238E27FC236}">
                  <a16:creationId xmlns:a16="http://schemas.microsoft.com/office/drawing/2014/main" id="{39CE3149-2112-468C-826E-D58260C5AF2C}"/>
                </a:ext>
              </a:extLst>
            </p:cNvPr>
            <p:cNvSpPr/>
            <p:nvPr/>
          </p:nvSpPr>
          <p:spPr>
            <a:xfrm>
              <a:off x="7788657" y="3255823"/>
              <a:ext cx="2038335" cy="413913"/>
            </a:xfrm>
            <a:prstGeom prst="round2SameRect">
              <a:avLst/>
            </a:prstGeom>
            <a:solidFill>
              <a:srgbClr val="84D1C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7" name="标题 1">
            <a:extLst>
              <a:ext uri="{FF2B5EF4-FFF2-40B4-BE49-F238E27FC236}">
                <a16:creationId xmlns:a16="http://schemas.microsoft.com/office/drawing/2014/main" id="{8917435C-0D6F-43F1-919F-F4D92579FB7E}"/>
              </a:ext>
            </a:extLst>
          </p:cNvPr>
          <p:cNvSpPr txBox="1"/>
          <p:nvPr/>
        </p:nvSpPr>
        <p:spPr>
          <a:xfrm>
            <a:off x="1258888" y="417513"/>
            <a:ext cx="7416800"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2</a:t>
            </a:r>
            <a:r>
              <a:rPr lang="zh-CN" altLang="en-US" sz="3600" b="1" kern="0" dirty="0">
                <a:solidFill>
                  <a:schemeClr val="tx1"/>
                </a:solidFill>
                <a:latin typeface="宋体" panose="02010600030101010101" pitchFamily="2" charset="-122"/>
                <a:cs typeface="+mj-cs"/>
              </a:rPr>
              <a:t>、健康管理研究的要求</a:t>
            </a:r>
            <a:endParaRPr lang="zh-CN" altLang="en-US" sz="3600" kern="0" dirty="0">
              <a:solidFill>
                <a:srgbClr val="DC2622"/>
              </a:solidFill>
              <a:latin typeface="+mj-lt"/>
              <a:ea typeface="+mj-ea"/>
              <a:cs typeface="+mj-cs"/>
            </a:endParaRPr>
          </a:p>
        </p:txBody>
      </p:sp>
      <p:sp>
        <p:nvSpPr>
          <p:cNvPr id="74760" name="文本框 2">
            <a:extLst>
              <a:ext uri="{FF2B5EF4-FFF2-40B4-BE49-F238E27FC236}">
                <a16:creationId xmlns:a16="http://schemas.microsoft.com/office/drawing/2014/main" id="{CEE84DD9-7AC9-4979-81B0-383961F3851B}"/>
              </a:ext>
            </a:extLst>
          </p:cNvPr>
          <p:cNvSpPr txBox="1">
            <a:spLocks noChangeArrowheads="1"/>
          </p:cNvSpPr>
          <p:nvPr/>
        </p:nvSpPr>
        <p:spPr bwMode="auto">
          <a:xfrm>
            <a:off x="1331913" y="1243013"/>
            <a:ext cx="1712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400" b="1">
                <a:solidFill>
                  <a:srgbClr val="C00000"/>
                </a:solidFill>
                <a:latin typeface="宋体" panose="02010600030101010101" pitchFamily="2" charset="-122"/>
                <a:ea typeface="宋体" panose="02010600030101010101" pitchFamily="2" charset="-122"/>
                <a:sym typeface="+mn-ea"/>
              </a:rPr>
              <a:t>品质要求：</a:t>
            </a:r>
          </a:p>
        </p:txBody>
      </p:sp>
      <p:sp>
        <p:nvSpPr>
          <p:cNvPr id="74761" name="矩形 38">
            <a:extLst>
              <a:ext uri="{FF2B5EF4-FFF2-40B4-BE49-F238E27FC236}">
                <a16:creationId xmlns:a16="http://schemas.microsoft.com/office/drawing/2014/main" id="{1CB9806A-1CAB-4B3F-B6B8-B826FA0B4E0C}"/>
              </a:ext>
            </a:extLst>
          </p:cNvPr>
          <p:cNvSpPr>
            <a:spLocks noChangeArrowheads="1"/>
          </p:cNvSpPr>
          <p:nvPr/>
        </p:nvSpPr>
        <p:spPr bwMode="auto">
          <a:xfrm>
            <a:off x="1547813" y="2708275"/>
            <a:ext cx="126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2060"/>
                </a:solidFill>
                <a:latin typeface="微软雅黑" panose="020B0503020204020204" pitchFamily="34" charset="-122"/>
                <a:ea typeface="微软雅黑" panose="020B0503020204020204" pitchFamily="34" charset="-122"/>
              </a:rPr>
              <a:t>高起点</a:t>
            </a:r>
          </a:p>
        </p:txBody>
      </p:sp>
      <p:sp>
        <p:nvSpPr>
          <p:cNvPr id="74762" name="矩形 39">
            <a:extLst>
              <a:ext uri="{FF2B5EF4-FFF2-40B4-BE49-F238E27FC236}">
                <a16:creationId xmlns:a16="http://schemas.microsoft.com/office/drawing/2014/main" id="{C721D698-9402-4ED2-800D-1D6A768CC2AF}"/>
              </a:ext>
            </a:extLst>
          </p:cNvPr>
          <p:cNvSpPr>
            <a:spLocks noChangeArrowheads="1"/>
          </p:cNvSpPr>
          <p:nvPr/>
        </p:nvSpPr>
        <p:spPr bwMode="auto">
          <a:xfrm>
            <a:off x="687388" y="4365625"/>
            <a:ext cx="251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2"/>
                </a:solidFill>
                <a:latin typeface="Times New Roman" panose="02020603050405020304" pitchFamily="18" charset="0"/>
              </a:rPr>
              <a:t>标准化    个体化 </a:t>
            </a:r>
            <a:endParaRPr lang="en-US" altLang="zh-CN" sz="2000" b="1">
              <a:solidFill>
                <a:schemeClr val="tx2"/>
              </a:solidFill>
              <a:latin typeface="Times New Roman" panose="02020603050405020304" pitchFamily="18" charset="0"/>
            </a:endParaRPr>
          </a:p>
          <a:p>
            <a:pPr lvl="1" eaLnBrk="1" hangingPunct="1">
              <a:spcBef>
                <a:spcPct val="0"/>
              </a:spcBef>
              <a:buClrTx/>
              <a:buSzTx/>
              <a:buFontTx/>
              <a:buNone/>
            </a:pPr>
            <a:r>
              <a:rPr lang="zh-CN" altLang="en-US" sz="2000" b="1">
                <a:solidFill>
                  <a:schemeClr val="tx2"/>
                </a:solidFill>
                <a:latin typeface="Times New Roman" panose="02020603050405020304" pitchFamily="18" charset="0"/>
              </a:rPr>
              <a:t>系统化    数据化</a:t>
            </a:r>
            <a:endParaRPr lang="zh-CN" altLang="en-US" sz="2400" b="1">
              <a:solidFill>
                <a:schemeClr val="tx2"/>
              </a:solidFill>
              <a:latin typeface="Times New Roman" panose="02020603050405020304" pitchFamily="18" charset="0"/>
            </a:endParaRPr>
          </a:p>
        </p:txBody>
      </p:sp>
      <p:sp>
        <p:nvSpPr>
          <p:cNvPr id="74763" name="矩形 40">
            <a:extLst>
              <a:ext uri="{FF2B5EF4-FFF2-40B4-BE49-F238E27FC236}">
                <a16:creationId xmlns:a16="http://schemas.microsoft.com/office/drawing/2014/main" id="{8E699EE6-4727-47DE-B825-E7EFD7E52F42}"/>
              </a:ext>
            </a:extLst>
          </p:cNvPr>
          <p:cNvSpPr>
            <a:spLocks noChangeArrowheads="1"/>
          </p:cNvSpPr>
          <p:nvPr/>
        </p:nvSpPr>
        <p:spPr bwMode="auto">
          <a:xfrm>
            <a:off x="3924300" y="4221163"/>
            <a:ext cx="1677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2"/>
                </a:solidFill>
                <a:latin typeface="Times New Roman" panose="02020603050405020304" pitchFamily="18" charset="0"/>
              </a:rPr>
              <a:t>应用医学</a:t>
            </a:r>
            <a:endParaRPr lang="en-US" altLang="zh-CN" sz="2000" b="1">
              <a:solidFill>
                <a:schemeClr val="tx2"/>
              </a:solidFill>
              <a:latin typeface="Times New Roman" panose="02020603050405020304" pitchFamily="18" charset="0"/>
            </a:endParaRPr>
          </a:p>
          <a:p>
            <a:pPr lvl="1" eaLnBrk="1" hangingPunct="1">
              <a:spcBef>
                <a:spcPct val="0"/>
              </a:spcBef>
              <a:buClrTx/>
              <a:buSzTx/>
              <a:buFontTx/>
              <a:buNone/>
            </a:pPr>
            <a:r>
              <a:rPr lang="zh-CN" altLang="en-US" sz="2000" b="1">
                <a:solidFill>
                  <a:schemeClr val="tx2"/>
                </a:solidFill>
                <a:latin typeface="Times New Roman" panose="02020603050405020304" pitchFamily="18" charset="0"/>
              </a:rPr>
              <a:t>预防医学</a:t>
            </a:r>
            <a:endParaRPr lang="en-US" altLang="zh-CN" sz="2000" b="1">
              <a:solidFill>
                <a:schemeClr val="tx2"/>
              </a:solidFill>
              <a:latin typeface="Times New Roman" panose="02020603050405020304" pitchFamily="18" charset="0"/>
            </a:endParaRPr>
          </a:p>
          <a:p>
            <a:pPr lvl="1" eaLnBrk="1" hangingPunct="1">
              <a:spcBef>
                <a:spcPct val="0"/>
              </a:spcBef>
              <a:buClrTx/>
              <a:buSzTx/>
              <a:buFontTx/>
              <a:buNone/>
            </a:pPr>
            <a:r>
              <a:rPr lang="zh-CN" altLang="en-US" sz="2000" b="1">
                <a:solidFill>
                  <a:schemeClr val="tx2"/>
                </a:solidFill>
                <a:latin typeface="Times New Roman" panose="02020603050405020304" pitchFamily="18" charset="0"/>
              </a:rPr>
              <a:t>管理学</a:t>
            </a:r>
            <a:endParaRPr lang="zh-CN" altLang="en-US" sz="2400" b="1">
              <a:solidFill>
                <a:schemeClr val="tx2"/>
              </a:solidFill>
              <a:latin typeface="Times New Roman" panose="02020603050405020304" pitchFamily="18" charset="0"/>
            </a:endParaRPr>
          </a:p>
        </p:txBody>
      </p:sp>
      <p:sp>
        <p:nvSpPr>
          <p:cNvPr id="74764" name="矩形 41">
            <a:extLst>
              <a:ext uri="{FF2B5EF4-FFF2-40B4-BE49-F238E27FC236}">
                <a16:creationId xmlns:a16="http://schemas.microsoft.com/office/drawing/2014/main" id="{3053A00A-7A28-4E79-A274-015B7C8F28AE}"/>
              </a:ext>
            </a:extLst>
          </p:cNvPr>
          <p:cNvSpPr>
            <a:spLocks noChangeArrowheads="1"/>
          </p:cNvSpPr>
          <p:nvPr/>
        </p:nvSpPr>
        <p:spPr bwMode="auto">
          <a:xfrm>
            <a:off x="4356100" y="2636838"/>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2060"/>
                </a:solidFill>
                <a:latin typeface="微软雅黑" panose="020B0503020204020204" pitchFamily="34" charset="-122"/>
                <a:ea typeface="微软雅黑" panose="020B0503020204020204" pitchFamily="34" charset="-122"/>
              </a:rPr>
              <a:t>多交叉</a:t>
            </a:r>
          </a:p>
        </p:txBody>
      </p:sp>
      <p:sp>
        <p:nvSpPr>
          <p:cNvPr id="74765" name="矩形 42">
            <a:extLst>
              <a:ext uri="{FF2B5EF4-FFF2-40B4-BE49-F238E27FC236}">
                <a16:creationId xmlns:a16="http://schemas.microsoft.com/office/drawing/2014/main" id="{2FB28A64-9D1E-4F09-AB4E-65B11A110517}"/>
              </a:ext>
            </a:extLst>
          </p:cNvPr>
          <p:cNvSpPr>
            <a:spLocks noChangeArrowheads="1"/>
          </p:cNvSpPr>
          <p:nvPr/>
        </p:nvSpPr>
        <p:spPr bwMode="auto">
          <a:xfrm>
            <a:off x="7126288" y="2636838"/>
            <a:ext cx="126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800" b="1">
                <a:solidFill>
                  <a:srgbClr val="002060"/>
                </a:solidFill>
                <a:latin typeface="微软雅黑" panose="020B0503020204020204" pitchFamily="34" charset="-122"/>
                <a:ea typeface="微软雅黑" panose="020B0503020204020204" pitchFamily="34" charset="-122"/>
              </a:rPr>
              <a:t>综合性</a:t>
            </a:r>
          </a:p>
        </p:txBody>
      </p:sp>
      <p:sp>
        <p:nvSpPr>
          <p:cNvPr id="74766" name="矩形 43">
            <a:extLst>
              <a:ext uri="{FF2B5EF4-FFF2-40B4-BE49-F238E27FC236}">
                <a16:creationId xmlns:a16="http://schemas.microsoft.com/office/drawing/2014/main" id="{9A2444B1-517B-4720-9500-0A44CAD81ED0}"/>
              </a:ext>
            </a:extLst>
          </p:cNvPr>
          <p:cNvSpPr>
            <a:spLocks noChangeArrowheads="1"/>
          </p:cNvSpPr>
          <p:nvPr/>
        </p:nvSpPr>
        <p:spPr bwMode="auto">
          <a:xfrm>
            <a:off x="6732588" y="4149725"/>
            <a:ext cx="16779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2"/>
                </a:solidFill>
                <a:latin typeface="Times New Roman" panose="02020603050405020304" pitchFamily="18" charset="0"/>
              </a:rPr>
              <a:t>综合运用</a:t>
            </a:r>
            <a:endParaRPr lang="en-US" altLang="zh-CN" sz="2000" b="1">
              <a:solidFill>
                <a:schemeClr val="tx2"/>
              </a:solidFill>
              <a:latin typeface="Times New Roman" panose="02020603050405020304" pitchFamily="18" charset="0"/>
            </a:endParaRPr>
          </a:p>
          <a:p>
            <a:pPr lvl="1" eaLnBrk="1" hangingPunct="1">
              <a:spcBef>
                <a:spcPct val="0"/>
              </a:spcBef>
              <a:buClrTx/>
              <a:buSzTx/>
              <a:buFontTx/>
              <a:buNone/>
            </a:pPr>
            <a:r>
              <a:rPr lang="zh-CN" altLang="en-US" sz="2000" b="1">
                <a:solidFill>
                  <a:schemeClr val="tx2"/>
                </a:solidFill>
                <a:latin typeface="Times New Roman" panose="02020603050405020304" pitchFamily="18" charset="0"/>
              </a:rPr>
              <a:t>资源共享</a:t>
            </a:r>
            <a:endParaRPr lang="en-US" altLang="zh-CN" sz="2000" b="1">
              <a:solidFill>
                <a:schemeClr val="tx2"/>
              </a:solidFill>
              <a:latin typeface="Times New Roman" panose="02020603050405020304" pitchFamily="18" charset="0"/>
            </a:endParaRPr>
          </a:p>
          <a:p>
            <a:pPr lvl="1" eaLnBrk="1" hangingPunct="1">
              <a:spcBef>
                <a:spcPct val="0"/>
              </a:spcBef>
              <a:buClrTx/>
              <a:buSzTx/>
              <a:buFontTx/>
              <a:buNone/>
            </a:pPr>
            <a:r>
              <a:rPr lang="zh-CN" altLang="en-US" sz="2000" b="1">
                <a:solidFill>
                  <a:schemeClr val="tx2"/>
                </a:solidFill>
                <a:latin typeface="Times New Roman" panose="02020603050405020304" pitchFamily="18" charset="0"/>
              </a:rPr>
              <a:t>确保成效</a:t>
            </a:r>
            <a:endParaRPr lang="zh-CN" altLang="en-US" sz="2400" b="1">
              <a:solidFill>
                <a:schemeClr val="tx2"/>
              </a:solidFill>
              <a:latin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hidden="1">
            <a:extLst>
              <a:ext uri="{FF2B5EF4-FFF2-40B4-BE49-F238E27FC236}">
                <a16:creationId xmlns:a16="http://schemas.microsoft.com/office/drawing/2014/main" id="{A9F1346B-1893-4F66-8A7E-9AA6FA4288A8}"/>
              </a:ext>
            </a:extLst>
          </p:cNvPr>
          <p:cNvSpPr txBox="1">
            <a:spLocks noChangeArrowheads="1"/>
          </p:cNvSpPr>
          <p:nvPr/>
        </p:nvSpPr>
        <p:spPr bwMode="auto">
          <a:xfrm>
            <a:off x="1939925" y="19542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5779" name="矩形 6" hidden="1">
            <a:extLst>
              <a:ext uri="{FF2B5EF4-FFF2-40B4-BE49-F238E27FC236}">
                <a16:creationId xmlns:a16="http://schemas.microsoft.com/office/drawing/2014/main" id="{DFE1D449-46F3-4246-9529-5D94067C0C30}"/>
              </a:ext>
            </a:extLst>
          </p:cNvPr>
          <p:cNvSpPr>
            <a:spLocks noChangeArrowheads="1"/>
          </p:cNvSpPr>
          <p:nvPr/>
        </p:nvSpPr>
        <p:spPr bwMode="auto">
          <a:xfrm>
            <a:off x="1939925" y="3025775"/>
            <a:ext cx="147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5780" name="矩形 7" hidden="1">
            <a:extLst>
              <a:ext uri="{FF2B5EF4-FFF2-40B4-BE49-F238E27FC236}">
                <a16:creationId xmlns:a16="http://schemas.microsoft.com/office/drawing/2014/main" id="{1DEA9F7A-4023-4CE6-B0DF-50711CB819CF}"/>
              </a:ext>
            </a:extLst>
          </p:cNvPr>
          <p:cNvSpPr>
            <a:spLocks noChangeArrowheads="1"/>
          </p:cNvSpPr>
          <p:nvPr/>
        </p:nvSpPr>
        <p:spPr bwMode="auto">
          <a:xfrm>
            <a:off x="2011363" y="4240213"/>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sp>
        <p:nvSpPr>
          <p:cNvPr id="75781" name="矩形 8" hidden="1">
            <a:extLst>
              <a:ext uri="{FF2B5EF4-FFF2-40B4-BE49-F238E27FC236}">
                <a16:creationId xmlns:a16="http://schemas.microsoft.com/office/drawing/2014/main" id="{BB5CBF2F-C7CF-4ABB-870D-7A02A3897D8B}"/>
              </a:ext>
            </a:extLst>
          </p:cNvPr>
          <p:cNvSpPr>
            <a:spLocks noChangeArrowheads="1"/>
          </p:cNvSpPr>
          <p:nvPr/>
        </p:nvSpPr>
        <p:spPr bwMode="auto">
          <a:xfrm>
            <a:off x="2011363" y="5526088"/>
            <a:ext cx="147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rgbClr val="FFFF00"/>
                </a:solidFill>
                <a:latin typeface="微软雅黑" panose="020B0503020204020204" pitchFamily="34" charset="-122"/>
                <a:ea typeface="微软雅黑" panose="020B0503020204020204" pitchFamily="34" charset="-122"/>
              </a:rPr>
              <a:t>点击添加文本</a:t>
            </a:r>
          </a:p>
        </p:txBody>
      </p:sp>
      <p:grpSp>
        <p:nvGrpSpPr>
          <p:cNvPr id="75782" name="组合 91">
            <a:extLst>
              <a:ext uri="{FF2B5EF4-FFF2-40B4-BE49-F238E27FC236}">
                <a16:creationId xmlns:a16="http://schemas.microsoft.com/office/drawing/2014/main" id="{529FF380-9F33-4863-B8A6-D0B75ECBE6F7}"/>
              </a:ext>
            </a:extLst>
          </p:cNvPr>
          <p:cNvGrpSpPr>
            <a:grpSpLocks/>
          </p:cNvGrpSpPr>
          <p:nvPr/>
        </p:nvGrpSpPr>
        <p:grpSpPr bwMode="auto">
          <a:xfrm>
            <a:off x="1692275" y="3933825"/>
            <a:ext cx="5111750" cy="935038"/>
            <a:chOff x="633567" y="3188469"/>
            <a:chExt cx="7313639" cy="1338084"/>
          </a:xfrm>
        </p:grpSpPr>
        <p:sp>
          <p:nvSpPr>
            <p:cNvPr id="26" name="圆角矩形 25">
              <a:extLst>
                <a:ext uri="{FF2B5EF4-FFF2-40B4-BE49-F238E27FC236}">
                  <a16:creationId xmlns:a16="http://schemas.microsoft.com/office/drawing/2014/main" id="{6C96AE52-8C99-4CC2-B798-421B18D612E9}"/>
                </a:ext>
              </a:extLst>
            </p:cNvPr>
            <p:cNvSpPr/>
            <p:nvPr/>
          </p:nvSpPr>
          <p:spPr>
            <a:xfrm flipH="1">
              <a:off x="1021963" y="3306602"/>
              <a:ext cx="6925243" cy="11336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5823" name="组合 93">
              <a:extLst>
                <a:ext uri="{FF2B5EF4-FFF2-40B4-BE49-F238E27FC236}">
                  <a16:creationId xmlns:a16="http://schemas.microsoft.com/office/drawing/2014/main" id="{EAF0731C-D50D-4148-8B67-43313552A897}"/>
                </a:ext>
              </a:extLst>
            </p:cNvPr>
            <p:cNvGrpSpPr>
              <a:grpSpLocks/>
            </p:cNvGrpSpPr>
            <p:nvPr/>
          </p:nvGrpSpPr>
          <p:grpSpPr bwMode="auto">
            <a:xfrm>
              <a:off x="633567" y="3188469"/>
              <a:ext cx="1441379" cy="1338084"/>
              <a:chOff x="3464737" y="3971974"/>
              <a:chExt cx="1441379" cy="1338084"/>
            </a:xfrm>
          </p:grpSpPr>
          <p:grpSp>
            <p:nvGrpSpPr>
              <p:cNvPr id="75824" name="组合 97">
                <a:extLst>
                  <a:ext uri="{FF2B5EF4-FFF2-40B4-BE49-F238E27FC236}">
                    <a16:creationId xmlns:a16="http://schemas.microsoft.com/office/drawing/2014/main" id="{A67543A4-5201-42AE-B804-850F04730647}"/>
                  </a:ext>
                </a:extLst>
              </p:cNvPr>
              <p:cNvGrpSpPr>
                <a:grpSpLocks/>
              </p:cNvGrpSpPr>
              <p:nvPr/>
            </p:nvGrpSpPr>
            <p:grpSpPr bwMode="auto">
              <a:xfrm>
                <a:off x="3567745" y="3971974"/>
                <a:ext cx="1338371" cy="1338084"/>
                <a:chOff x="5213600" y="2517129"/>
                <a:chExt cx="2024106" cy="2023672"/>
              </a:xfrm>
            </p:grpSpPr>
            <p:sp>
              <p:nvSpPr>
                <p:cNvPr id="32" name="椭圆 31">
                  <a:extLst>
                    <a:ext uri="{FF2B5EF4-FFF2-40B4-BE49-F238E27FC236}">
                      <a16:creationId xmlns:a16="http://schemas.microsoft.com/office/drawing/2014/main" id="{2DFB29BD-A773-4884-B0EC-CC98AF1654E6}"/>
                    </a:ext>
                  </a:extLst>
                </p:cNvPr>
                <p:cNvSpPr/>
                <p:nvPr/>
              </p:nvSpPr>
              <p:spPr>
                <a:xfrm>
                  <a:off x="5212393" y="2517129"/>
                  <a:ext cx="2026685"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椭圆 32">
                  <a:extLst>
                    <a:ext uri="{FF2B5EF4-FFF2-40B4-BE49-F238E27FC236}">
                      <a16:creationId xmlns:a16="http://schemas.microsoft.com/office/drawing/2014/main" id="{BD21C07E-2BAF-470F-B936-E0B29D0C192A}"/>
                    </a:ext>
                  </a:extLst>
                </p:cNvPr>
                <p:cNvSpPr/>
                <p:nvPr/>
              </p:nvSpPr>
              <p:spPr>
                <a:xfrm>
                  <a:off x="5260483" y="2565230"/>
                  <a:ext cx="1930504" cy="192747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1" name="椭圆 30">
                <a:extLst>
                  <a:ext uri="{FF2B5EF4-FFF2-40B4-BE49-F238E27FC236}">
                    <a16:creationId xmlns:a16="http://schemas.microsoft.com/office/drawing/2014/main" id="{DB226874-50A3-408D-96F6-82A23E2F8E06}"/>
                  </a:ext>
                </a:extLst>
              </p:cNvPr>
              <p:cNvSpPr/>
              <p:nvPr/>
            </p:nvSpPr>
            <p:spPr>
              <a:xfrm>
                <a:off x="3464737" y="4099251"/>
                <a:ext cx="1313814" cy="1210804"/>
              </a:xfrm>
              <a:prstGeom prst="ellipse">
                <a:avLst/>
              </a:prstGeom>
              <a:solidFill>
                <a:srgbClr val="84D1C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sp>
        <p:nvSpPr>
          <p:cNvPr id="75783" name="文本框 2">
            <a:extLst>
              <a:ext uri="{FF2B5EF4-FFF2-40B4-BE49-F238E27FC236}">
                <a16:creationId xmlns:a16="http://schemas.microsoft.com/office/drawing/2014/main" id="{FBD360CB-207F-42E1-B020-0BF4B252AAD4}"/>
              </a:ext>
            </a:extLst>
          </p:cNvPr>
          <p:cNvSpPr txBox="1">
            <a:spLocks noChangeArrowheads="1"/>
          </p:cNvSpPr>
          <p:nvPr/>
        </p:nvSpPr>
        <p:spPr bwMode="auto">
          <a:xfrm>
            <a:off x="1474788" y="952500"/>
            <a:ext cx="1712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400" b="1">
                <a:solidFill>
                  <a:srgbClr val="C00000"/>
                </a:solidFill>
                <a:latin typeface="宋体" panose="02010600030101010101" pitchFamily="2" charset="-122"/>
                <a:ea typeface="宋体" panose="02010600030101010101" pitchFamily="2" charset="-122"/>
                <a:sym typeface="+mn-ea"/>
              </a:rPr>
              <a:t>品质要求：</a:t>
            </a:r>
          </a:p>
        </p:txBody>
      </p:sp>
      <p:sp>
        <p:nvSpPr>
          <p:cNvPr id="28" name="标题 1">
            <a:extLst>
              <a:ext uri="{FF2B5EF4-FFF2-40B4-BE49-F238E27FC236}">
                <a16:creationId xmlns:a16="http://schemas.microsoft.com/office/drawing/2014/main" id="{D5A6A45B-07CE-4250-A382-0C28A55DE6C4}"/>
              </a:ext>
            </a:extLst>
          </p:cNvPr>
          <p:cNvSpPr txBox="1"/>
          <p:nvPr/>
        </p:nvSpPr>
        <p:spPr>
          <a:xfrm>
            <a:off x="1476375" y="285750"/>
            <a:ext cx="6180138"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2</a:t>
            </a:r>
            <a:r>
              <a:rPr lang="zh-CN" altLang="en-US" sz="3600" b="1" kern="0" dirty="0">
                <a:solidFill>
                  <a:schemeClr val="tx1"/>
                </a:solidFill>
                <a:latin typeface="宋体" panose="02010600030101010101" pitchFamily="2" charset="-122"/>
                <a:cs typeface="+mj-cs"/>
              </a:rPr>
              <a:t>、健康管理研究的要求</a:t>
            </a:r>
            <a:endParaRPr lang="zh-CN" altLang="en-US" sz="3600" kern="0" dirty="0">
              <a:solidFill>
                <a:srgbClr val="DC2622"/>
              </a:solidFill>
              <a:latin typeface="+mj-lt"/>
              <a:ea typeface="+mj-ea"/>
              <a:cs typeface="+mj-cs"/>
            </a:endParaRPr>
          </a:p>
        </p:txBody>
      </p:sp>
      <p:grpSp>
        <p:nvGrpSpPr>
          <p:cNvPr id="75785" name="组合 80">
            <a:extLst>
              <a:ext uri="{FF2B5EF4-FFF2-40B4-BE49-F238E27FC236}">
                <a16:creationId xmlns:a16="http://schemas.microsoft.com/office/drawing/2014/main" id="{D8F3C567-3D84-45AA-8279-342A8F0BC96C}"/>
              </a:ext>
            </a:extLst>
          </p:cNvPr>
          <p:cNvGrpSpPr>
            <a:grpSpLocks/>
          </p:cNvGrpSpPr>
          <p:nvPr/>
        </p:nvGrpSpPr>
        <p:grpSpPr bwMode="auto">
          <a:xfrm>
            <a:off x="1547813" y="5084763"/>
            <a:ext cx="4248150" cy="936625"/>
            <a:chOff x="523021" y="3188469"/>
            <a:chExt cx="6299880" cy="1338084"/>
          </a:xfrm>
        </p:grpSpPr>
        <p:sp>
          <p:nvSpPr>
            <p:cNvPr id="40" name="圆角矩形 39">
              <a:extLst>
                <a:ext uri="{FF2B5EF4-FFF2-40B4-BE49-F238E27FC236}">
                  <a16:creationId xmlns:a16="http://schemas.microsoft.com/office/drawing/2014/main" id="{03BD2FB3-7243-4387-9694-10D1211F129E}"/>
                </a:ext>
              </a:extLst>
            </p:cNvPr>
            <p:cNvSpPr/>
            <p:nvPr/>
          </p:nvSpPr>
          <p:spPr>
            <a:xfrm flipH="1">
              <a:off x="1022115" y="3306402"/>
              <a:ext cx="5800786" cy="1133969"/>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5815" name="组合 82">
              <a:extLst>
                <a:ext uri="{FF2B5EF4-FFF2-40B4-BE49-F238E27FC236}">
                  <a16:creationId xmlns:a16="http://schemas.microsoft.com/office/drawing/2014/main" id="{7EC29F45-2A94-43A6-8BB0-4994963BAA72}"/>
                </a:ext>
              </a:extLst>
            </p:cNvPr>
            <p:cNvGrpSpPr>
              <a:grpSpLocks/>
            </p:cNvGrpSpPr>
            <p:nvPr/>
          </p:nvGrpSpPr>
          <p:grpSpPr bwMode="auto">
            <a:xfrm>
              <a:off x="523021" y="3188469"/>
              <a:ext cx="1551925" cy="1338084"/>
              <a:chOff x="3354191" y="3971974"/>
              <a:chExt cx="1551925" cy="1338084"/>
            </a:xfrm>
          </p:grpSpPr>
          <p:grpSp>
            <p:nvGrpSpPr>
              <p:cNvPr id="75816" name="组合 85">
                <a:extLst>
                  <a:ext uri="{FF2B5EF4-FFF2-40B4-BE49-F238E27FC236}">
                    <a16:creationId xmlns:a16="http://schemas.microsoft.com/office/drawing/2014/main" id="{898D6F24-7896-49FE-907E-CEA9268C4FD6}"/>
                  </a:ext>
                </a:extLst>
              </p:cNvPr>
              <p:cNvGrpSpPr>
                <a:grpSpLocks/>
              </p:cNvGrpSpPr>
              <p:nvPr/>
            </p:nvGrpSpPr>
            <p:grpSpPr bwMode="auto">
              <a:xfrm>
                <a:off x="3567745" y="3971974"/>
                <a:ext cx="1338371" cy="1338084"/>
                <a:chOff x="5213600" y="2517129"/>
                <a:chExt cx="2024106" cy="2023672"/>
              </a:xfrm>
            </p:grpSpPr>
            <p:sp>
              <p:nvSpPr>
                <p:cNvPr id="44" name="椭圆 43">
                  <a:extLst>
                    <a:ext uri="{FF2B5EF4-FFF2-40B4-BE49-F238E27FC236}">
                      <a16:creationId xmlns:a16="http://schemas.microsoft.com/office/drawing/2014/main" id="{0EB8CFAD-445D-4BCC-882C-B45658F87782}"/>
                    </a:ext>
                  </a:extLst>
                </p:cNvPr>
                <p:cNvSpPr/>
                <p:nvPr/>
              </p:nvSpPr>
              <p:spPr>
                <a:xfrm>
                  <a:off x="5214627" y="2517129"/>
                  <a:ext cx="2022325"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椭圆 44">
                  <a:extLst>
                    <a:ext uri="{FF2B5EF4-FFF2-40B4-BE49-F238E27FC236}">
                      <a16:creationId xmlns:a16="http://schemas.microsoft.com/office/drawing/2014/main" id="{2F3F99B1-EA4A-44F7-AAF3-0073ABFB964C}"/>
                    </a:ext>
                  </a:extLst>
                </p:cNvPr>
                <p:cNvSpPr/>
                <p:nvPr/>
              </p:nvSpPr>
              <p:spPr>
                <a:xfrm>
                  <a:off x="5264473" y="2565148"/>
                  <a:ext cx="1922633" cy="192763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3" name="椭圆 42">
                <a:extLst>
                  <a:ext uri="{FF2B5EF4-FFF2-40B4-BE49-F238E27FC236}">
                    <a16:creationId xmlns:a16="http://schemas.microsoft.com/office/drawing/2014/main" id="{C5293A3E-2D0A-48F0-ADB2-7495F74B3206}"/>
                  </a:ext>
                </a:extLst>
              </p:cNvPr>
              <p:cNvSpPr/>
              <p:nvPr/>
            </p:nvSpPr>
            <p:spPr>
              <a:xfrm>
                <a:off x="3354191" y="4099252"/>
                <a:ext cx="1424362" cy="1210806"/>
              </a:xfrm>
              <a:prstGeom prst="ellipse">
                <a:avLst/>
              </a:prstGeom>
              <a:solidFill>
                <a:srgbClr val="F48D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grpSp>
        <p:nvGrpSpPr>
          <p:cNvPr id="75786" name="组合 53">
            <a:extLst>
              <a:ext uri="{FF2B5EF4-FFF2-40B4-BE49-F238E27FC236}">
                <a16:creationId xmlns:a16="http://schemas.microsoft.com/office/drawing/2014/main" id="{23ECD93B-544F-4F73-AB2D-B173F0251755}"/>
              </a:ext>
            </a:extLst>
          </p:cNvPr>
          <p:cNvGrpSpPr>
            <a:grpSpLocks/>
          </p:cNvGrpSpPr>
          <p:nvPr/>
        </p:nvGrpSpPr>
        <p:grpSpPr bwMode="auto">
          <a:xfrm>
            <a:off x="2533650" y="1644650"/>
            <a:ext cx="4198938" cy="992188"/>
            <a:chOff x="732763" y="1500759"/>
            <a:chExt cx="4199277" cy="992137"/>
          </a:xfrm>
        </p:grpSpPr>
        <p:grpSp>
          <p:nvGrpSpPr>
            <p:cNvPr id="75803" name="组合 7">
              <a:extLst>
                <a:ext uri="{FF2B5EF4-FFF2-40B4-BE49-F238E27FC236}">
                  <a16:creationId xmlns:a16="http://schemas.microsoft.com/office/drawing/2014/main" id="{193FAE95-7113-48D9-BA93-D8B51C5B9EB8}"/>
                </a:ext>
              </a:extLst>
            </p:cNvPr>
            <p:cNvGrpSpPr>
              <a:grpSpLocks/>
            </p:cNvGrpSpPr>
            <p:nvPr/>
          </p:nvGrpSpPr>
          <p:grpSpPr bwMode="auto">
            <a:xfrm>
              <a:off x="755577" y="1500759"/>
              <a:ext cx="4176463" cy="992137"/>
              <a:chOff x="736575" y="3188469"/>
              <a:chExt cx="5770845" cy="1338084"/>
            </a:xfrm>
          </p:grpSpPr>
          <p:sp>
            <p:nvSpPr>
              <p:cNvPr id="8" name="圆角矩形 7">
                <a:extLst>
                  <a:ext uri="{FF2B5EF4-FFF2-40B4-BE49-F238E27FC236}">
                    <a16:creationId xmlns:a16="http://schemas.microsoft.com/office/drawing/2014/main" id="{63FFD95F-583C-4CC0-AE7B-4444A846F0EC}"/>
                  </a:ext>
                </a:extLst>
              </p:cNvPr>
              <p:cNvSpPr/>
              <p:nvPr/>
            </p:nvSpPr>
            <p:spPr>
              <a:xfrm flipH="1">
                <a:off x="1020946" y="3306221"/>
                <a:ext cx="5486474" cy="113469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5807" name="组合 6">
                <a:extLst>
                  <a:ext uri="{FF2B5EF4-FFF2-40B4-BE49-F238E27FC236}">
                    <a16:creationId xmlns:a16="http://schemas.microsoft.com/office/drawing/2014/main" id="{E3A3DACC-1EC7-4B2E-9B9B-7E86FB98B8B1}"/>
                  </a:ext>
                </a:extLst>
              </p:cNvPr>
              <p:cNvGrpSpPr>
                <a:grpSpLocks/>
              </p:cNvGrpSpPr>
              <p:nvPr/>
            </p:nvGrpSpPr>
            <p:grpSpPr bwMode="auto">
              <a:xfrm>
                <a:off x="736575" y="3188469"/>
                <a:ext cx="1338371" cy="1338084"/>
                <a:chOff x="3567745" y="3971974"/>
                <a:chExt cx="1338371" cy="1338084"/>
              </a:xfrm>
            </p:grpSpPr>
            <p:grpSp>
              <p:nvGrpSpPr>
                <p:cNvPr id="75808" name="组合 4">
                  <a:extLst>
                    <a:ext uri="{FF2B5EF4-FFF2-40B4-BE49-F238E27FC236}">
                      <a16:creationId xmlns:a16="http://schemas.microsoft.com/office/drawing/2014/main" id="{756B85BA-F9B5-478A-82CE-D1952CB2B2A0}"/>
                    </a:ext>
                  </a:extLst>
                </p:cNvPr>
                <p:cNvGrpSpPr>
                  <a:grpSpLocks/>
                </p:cNvGrpSpPr>
                <p:nvPr/>
              </p:nvGrpSpPr>
              <p:grpSpPr bwMode="auto">
                <a:xfrm>
                  <a:off x="3567745" y="3971974"/>
                  <a:ext cx="1338371" cy="1338084"/>
                  <a:chOff x="5213600" y="2517129"/>
                  <a:chExt cx="2024106" cy="2023672"/>
                </a:xfrm>
              </p:grpSpPr>
              <p:sp>
                <p:nvSpPr>
                  <p:cNvPr id="14" name="椭圆 13">
                    <a:extLst>
                      <a:ext uri="{FF2B5EF4-FFF2-40B4-BE49-F238E27FC236}">
                        <a16:creationId xmlns:a16="http://schemas.microsoft.com/office/drawing/2014/main" id="{8E50D1E1-4DC4-4688-9880-B7601852464E}"/>
                      </a:ext>
                    </a:extLst>
                  </p:cNvPr>
                  <p:cNvSpPr/>
                  <p:nvPr/>
                </p:nvSpPr>
                <p:spPr>
                  <a:xfrm>
                    <a:off x="5212373" y="2517129"/>
                    <a:ext cx="2023793"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a:extLst>
                      <a:ext uri="{FF2B5EF4-FFF2-40B4-BE49-F238E27FC236}">
                        <a16:creationId xmlns:a16="http://schemas.microsoft.com/office/drawing/2014/main" id="{EFF7C4ED-A84A-457B-8A69-E86FAF293890}"/>
                      </a:ext>
                    </a:extLst>
                  </p:cNvPr>
                  <p:cNvSpPr/>
                  <p:nvPr/>
                </p:nvSpPr>
                <p:spPr>
                  <a:xfrm>
                    <a:off x="5262140" y="2565698"/>
                    <a:ext cx="1924262" cy="192653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3" name="椭圆 12">
                  <a:extLst>
                    <a:ext uri="{FF2B5EF4-FFF2-40B4-BE49-F238E27FC236}">
                      <a16:creationId xmlns:a16="http://schemas.microsoft.com/office/drawing/2014/main" id="{87F4EA8B-1932-4BAB-A05D-7273B159571A}"/>
                    </a:ext>
                  </a:extLst>
                </p:cNvPr>
                <p:cNvSpPr/>
                <p:nvPr/>
              </p:nvSpPr>
              <p:spPr>
                <a:xfrm>
                  <a:off x="3695023" y="4099252"/>
                  <a:ext cx="1083528" cy="1083528"/>
                </a:xfrm>
                <a:prstGeom prst="ellipse">
                  <a:avLst/>
                </a:prstGeom>
                <a:solidFill>
                  <a:srgbClr val="84D1C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sp>
          <p:nvSpPr>
            <p:cNvPr id="75804" name="矩形 45">
              <a:extLst>
                <a:ext uri="{FF2B5EF4-FFF2-40B4-BE49-F238E27FC236}">
                  <a16:creationId xmlns:a16="http://schemas.microsoft.com/office/drawing/2014/main" id="{41A7AD14-C2F8-4B7F-92D4-1E95D946061E}"/>
                </a:ext>
              </a:extLst>
            </p:cNvPr>
            <p:cNvSpPr>
              <a:spLocks noChangeArrowheads="1"/>
            </p:cNvSpPr>
            <p:nvPr/>
          </p:nvSpPr>
          <p:spPr bwMode="auto">
            <a:xfrm>
              <a:off x="732763" y="1772816"/>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rgbClr val="0000FF"/>
                  </a:solidFill>
                  <a:latin typeface="微软雅黑" panose="020B0503020204020204" pitchFamily="34" charset="-122"/>
                  <a:ea typeface="微软雅黑" panose="020B0503020204020204" pitchFamily="34" charset="-122"/>
                </a:rPr>
                <a:t>标准化</a:t>
              </a:r>
            </a:p>
          </p:txBody>
        </p:sp>
        <p:sp>
          <p:nvSpPr>
            <p:cNvPr id="75805" name="矩形 46">
              <a:extLst>
                <a:ext uri="{FF2B5EF4-FFF2-40B4-BE49-F238E27FC236}">
                  <a16:creationId xmlns:a16="http://schemas.microsoft.com/office/drawing/2014/main" id="{966872C4-81E3-47D6-9019-AFB58A251C4D}"/>
                </a:ext>
              </a:extLst>
            </p:cNvPr>
            <p:cNvSpPr>
              <a:spLocks noChangeArrowheads="1"/>
            </p:cNvSpPr>
            <p:nvPr/>
          </p:nvSpPr>
          <p:spPr bwMode="auto">
            <a:xfrm>
              <a:off x="1373689" y="1815207"/>
              <a:ext cx="3198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400" b="1">
                  <a:solidFill>
                    <a:schemeClr val="tx1"/>
                  </a:solidFill>
                  <a:latin typeface="Times New Roman" panose="02020603050405020304" pitchFamily="18" charset="0"/>
                </a:rPr>
                <a:t>循证标准 指南规范</a:t>
              </a:r>
              <a:endParaRPr lang="zh-CN" altLang="en-US" sz="2400" b="1">
                <a:solidFill>
                  <a:srgbClr val="0000FF"/>
                </a:solidFill>
                <a:latin typeface="Times New Roman" panose="02020603050405020304" pitchFamily="18" charset="0"/>
              </a:endParaRPr>
            </a:p>
          </p:txBody>
        </p:sp>
      </p:grpSp>
      <p:grpSp>
        <p:nvGrpSpPr>
          <p:cNvPr id="75787" name="组合 54">
            <a:extLst>
              <a:ext uri="{FF2B5EF4-FFF2-40B4-BE49-F238E27FC236}">
                <a16:creationId xmlns:a16="http://schemas.microsoft.com/office/drawing/2014/main" id="{86383E7B-8D29-4382-8DD9-C2501149BBED}"/>
              </a:ext>
            </a:extLst>
          </p:cNvPr>
          <p:cNvGrpSpPr>
            <a:grpSpLocks/>
          </p:cNvGrpSpPr>
          <p:nvPr/>
        </p:nvGrpSpPr>
        <p:grpSpPr bwMode="auto">
          <a:xfrm>
            <a:off x="2389188" y="2781300"/>
            <a:ext cx="4270375" cy="935038"/>
            <a:chOff x="1740875" y="2780928"/>
            <a:chExt cx="4271285" cy="936104"/>
          </a:xfrm>
        </p:grpSpPr>
        <p:grpSp>
          <p:nvGrpSpPr>
            <p:cNvPr id="75793" name="组合 80">
              <a:extLst>
                <a:ext uri="{FF2B5EF4-FFF2-40B4-BE49-F238E27FC236}">
                  <a16:creationId xmlns:a16="http://schemas.microsoft.com/office/drawing/2014/main" id="{2F7A6F5A-F7AC-4603-8A6A-3D5C3203B147}"/>
                </a:ext>
              </a:extLst>
            </p:cNvPr>
            <p:cNvGrpSpPr>
              <a:grpSpLocks/>
            </p:cNvGrpSpPr>
            <p:nvPr/>
          </p:nvGrpSpPr>
          <p:grpSpPr bwMode="auto">
            <a:xfrm>
              <a:off x="1763689" y="2780928"/>
              <a:ext cx="4248471" cy="936104"/>
              <a:chOff x="635935" y="3188469"/>
              <a:chExt cx="5937818" cy="1338084"/>
            </a:xfrm>
          </p:grpSpPr>
          <p:sp>
            <p:nvSpPr>
              <p:cNvPr id="17" name="圆角矩形 16">
                <a:extLst>
                  <a:ext uri="{FF2B5EF4-FFF2-40B4-BE49-F238E27FC236}">
                    <a16:creationId xmlns:a16="http://schemas.microsoft.com/office/drawing/2014/main" id="{475C0759-17C9-45BA-9D57-13360B2CA945}"/>
                  </a:ext>
                </a:extLst>
              </p:cNvPr>
              <p:cNvSpPr/>
              <p:nvPr/>
            </p:nvSpPr>
            <p:spPr>
              <a:xfrm flipH="1">
                <a:off x="1021263" y="3306602"/>
                <a:ext cx="5552490" cy="11336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5796" name="组合 82">
                <a:extLst>
                  <a:ext uri="{FF2B5EF4-FFF2-40B4-BE49-F238E27FC236}">
                    <a16:creationId xmlns:a16="http://schemas.microsoft.com/office/drawing/2014/main" id="{F2CA8D8B-C8C7-4E8E-A4A2-64A51ADAAE3A}"/>
                  </a:ext>
                </a:extLst>
              </p:cNvPr>
              <p:cNvGrpSpPr>
                <a:grpSpLocks/>
              </p:cNvGrpSpPr>
              <p:nvPr/>
            </p:nvGrpSpPr>
            <p:grpSpPr bwMode="auto">
              <a:xfrm>
                <a:off x="635935" y="3188469"/>
                <a:ext cx="1439011" cy="1338084"/>
                <a:chOff x="3467105" y="3971974"/>
                <a:chExt cx="1439011" cy="1338084"/>
              </a:xfrm>
            </p:grpSpPr>
            <p:grpSp>
              <p:nvGrpSpPr>
                <p:cNvPr id="75797" name="组合 85">
                  <a:extLst>
                    <a:ext uri="{FF2B5EF4-FFF2-40B4-BE49-F238E27FC236}">
                      <a16:creationId xmlns:a16="http://schemas.microsoft.com/office/drawing/2014/main" id="{203AD0FA-8787-4DE8-AE81-41BA1D258C13}"/>
                    </a:ext>
                  </a:extLst>
                </p:cNvPr>
                <p:cNvGrpSpPr>
                  <a:grpSpLocks/>
                </p:cNvGrpSpPr>
                <p:nvPr/>
              </p:nvGrpSpPr>
              <p:grpSpPr bwMode="auto">
                <a:xfrm>
                  <a:off x="3567745" y="3971974"/>
                  <a:ext cx="1338371" cy="1338084"/>
                  <a:chOff x="5213600" y="2517129"/>
                  <a:chExt cx="2024106" cy="2023672"/>
                </a:xfrm>
              </p:grpSpPr>
              <p:sp>
                <p:nvSpPr>
                  <p:cNvPr id="23" name="椭圆 22">
                    <a:extLst>
                      <a:ext uri="{FF2B5EF4-FFF2-40B4-BE49-F238E27FC236}">
                        <a16:creationId xmlns:a16="http://schemas.microsoft.com/office/drawing/2014/main" id="{EAB92319-C077-4298-89DB-982E86DB92BB}"/>
                      </a:ext>
                    </a:extLst>
                  </p:cNvPr>
                  <p:cNvSpPr/>
                  <p:nvPr/>
                </p:nvSpPr>
                <p:spPr>
                  <a:xfrm>
                    <a:off x="5194412" y="2517129"/>
                    <a:ext cx="2043969"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a:extLst>
                      <a:ext uri="{FF2B5EF4-FFF2-40B4-BE49-F238E27FC236}">
                        <a16:creationId xmlns:a16="http://schemas.microsoft.com/office/drawing/2014/main" id="{74FEDC0C-557A-4616-BFF9-8F677BF26335}"/>
                      </a:ext>
                    </a:extLst>
                  </p:cNvPr>
                  <p:cNvSpPr/>
                  <p:nvPr/>
                </p:nvSpPr>
                <p:spPr>
                  <a:xfrm>
                    <a:off x="5241399" y="2565230"/>
                    <a:ext cx="1949993" cy="192747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椭圆 21">
                  <a:extLst>
                    <a:ext uri="{FF2B5EF4-FFF2-40B4-BE49-F238E27FC236}">
                      <a16:creationId xmlns:a16="http://schemas.microsoft.com/office/drawing/2014/main" id="{EA66A887-70C1-4607-B587-55F137BD2F57}"/>
                    </a:ext>
                  </a:extLst>
                </p:cNvPr>
                <p:cNvSpPr/>
                <p:nvPr/>
              </p:nvSpPr>
              <p:spPr>
                <a:xfrm>
                  <a:off x="3467105" y="4099252"/>
                  <a:ext cx="1311447" cy="1210806"/>
                </a:xfrm>
                <a:prstGeom prst="ellipse">
                  <a:avLst/>
                </a:prstGeom>
                <a:solidFill>
                  <a:srgbClr val="F48D8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sp>
          <p:nvSpPr>
            <p:cNvPr id="75794" name="矩形 47">
              <a:extLst>
                <a:ext uri="{FF2B5EF4-FFF2-40B4-BE49-F238E27FC236}">
                  <a16:creationId xmlns:a16="http://schemas.microsoft.com/office/drawing/2014/main" id="{2101B589-F08B-41C3-98DC-EB2293E6149C}"/>
                </a:ext>
              </a:extLst>
            </p:cNvPr>
            <p:cNvSpPr>
              <a:spLocks noChangeArrowheads="1"/>
            </p:cNvSpPr>
            <p:nvPr/>
          </p:nvSpPr>
          <p:spPr bwMode="auto">
            <a:xfrm>
              <a:off x="1740875" y="3068960"/>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rgbClr val="0000FF"/>
                  </a:solidFill>
                  <a:latin typeface="微软雅黑" panose="020B0503020204020204" pitchFamily="34" charset="-122"/>
                  <a:ea typeface="微软雅黑" panose="020B0503020204020204" pitchFamily="34" charset="-122"/>
                </a:rPr>
                <a:t>个体化</a:t>
              </a:r>
            </a:p>
          </p:txBody>
        </p:sp>
      </p:grpSp>
      <p:sp>
        <p:nvSpPr>
          <p:cNvPr id="75788" name="矩形 48">
            <a:extLst>
              <a:ext uri="{FF2B5EF4-FFF2-40B4-BE49-F238E27FC236}">
                <a16:creationId xmlns:a16="http://schemas.microsoft.com/office/drawing/2014/main" id="{D03FD390-FD55-4C26-9664-D0AFE35FCF51}"/>
              </a:ext>
            </a:extLst>
          </p:cNvPr>
          <p:cNvSpPr>
            <a:spLocks noChangeArrowheads="1"/>
          </p:cNvSpPr>
          <p:nvPr/>
        </p:nvSpPr>
        <p:spPr bwMode="auto">
          <a:xfrm>
            <a:off x="3028950" y="3028950"/>
            <a:ext cx="283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1"/>
                </a:solidFill>
                <a:latin typeface="Times New Roman" panose="02020603050405020304" pitchFamily="18" charset="0"/>
              </a:rPr>
              <a:t>精准个性  专业有效</a:t>
            </a:r>
            <a:endParaRPr lang="zh-CN" altLang="en-US" sz="2400" b="1">
              <a:solidFill>
                <a:srgbClr val="0000FF"/>
              </a:solidFill>
              <a:latin typeface="Times New Roman" panose="02020603050405020304" pitchFamily="18" charset="0"/>
            </a:endParaRPr>
          </a:p>
        </p:txBody>
      </p:sp>
      <p:sp>
        <p:nvSpPr>
          <p:cNvPr id="75789" name="矩形 49">
            <a:extLst>
              <a:ext uri="{FF2B5EF4-FFF2-40B4-BE49-F238E27FC236}">
                <a16:creationId xmlns:a16="http://schemas.microsoft.com/office/drawing/2014/main" id="{11F12C28-369A-40BE-BA2B-A57C60C5DC26}"/>
              </a:ext>
            </a:extLst>
          </p:cNvPr>
          <p:cNvSpPr>
            <a:spLocks noChangeArrowheads="1"/>
          </p:cNvSpPr>
          <p:nvPr/>
        </p:nvSpPr>
        <p:spPr bwMode="auto">
          <a:xfrm>
            <a:off x="1619250" y="4221163"/>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rgbClr val="0000FF"/>
                </a:solidFill>
                <a:latin typeface="微软雅黑" panose="020B0503020204020204" pitchFamily="34" charset="-122"/>
                <a:ea typeface="微软雅黑" panose="020B0503020204020204" pitchFamily="34" charset="-122"/>
              </a:rPr>
              <a:t>系统化</a:t>
            </a:r>
          </a:p>
        </p:txBody>
      </p:sp>
      <p:sp>
        <p:nvSpPr>
          <p:cNvPr id="75790" name="矩形 50">
            <a:extLst>
              <a:ext uri="{FF2B5EF4-FFF2-40B4-BE49-F238E27FC236}">
                <a16:creationId xmlns:a16="http://schemas.microsoft.com/office/drawing/2014/main" id="{1AAABE12-34CC-439A-B2A7-0D2C6D19C903}"/>
              </a:ext>
            </a:extLst>
          </p:cNvPr>
          <p:cNvSpPr>
            <a:spLocks noChangeArrowheads="1"/>
          </p:cNvSpPr>
          <p:nvPr/>
        </p:nvSpPr>
        <p:spPr bwMode="auto">
          <a:xfrm>
            <a:off x="2339975" y="4005263"/>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1"/>
                </a:solidFill>
                <a:latin typeface="Times New Roman" panose="02020603050405020304" pitchFamily="18" charset="0"/>
                <a:sym typeface="+mn-ea"/>
              </a:rPr>
              <a:t>指导</a:t>
            </a:r>
            <a:r>
              <a:rPr lang="zh-CN" altLang="en-US" sz="2000" b="1">
                <a:solidFill>
                  <a:schemeClr val="tx1"/>
                </a:solidFill>
                <a:latin typeface="Times New Roman" panose="02020603050405020304" pitchFamily="18" charset="0"/>
              </a:rPr>
              <a:t>专业（宣教 筛查 评估 干预）</a:t>
            </a:r>
            <a:endParaRPr lang="en-US" altLang="zh-CN" sz="2000" b="1">
              <a:solidFill>
                <a:schemeClr val="tx1"/>
              </a:solidFill>
              <a:latin typeface="Times New Roman" panose="02020603050405020304" pitchFamily="18" charset="0"/>
            </a:endParaRPr>
          </a:p>
          <a:p>
            <a:pPr lvl="1" eaLnBrk="1" hangingPunct="1">
              <a:spcBef>
                <a:spcPct val="0"/>
              </a:spcBef>
              <a:buClrTx/>
              <a:buSzTx/>
              <a:buFontTx/>
              <a:buNone/>
            </a:pPr>
            <a:r>
              <a:rPr lang="zh-CN" altLang="en-US" sz="2000" b="1">
                <a:solidFill>
                  <a:schemeClr val="tx1"/>
                </a:solidFill>
                <a:latin typeface="Times New Roman" panose="02020603050405020304" pitchFamily="18" charset="0"/>
              </a:rPr>
              <a:t> 信息平台</a:t>
            </a:r>
            <a:r>
              <a:rPr lang="en-US" altLang="zh-CN" sz="2000" b="1">
                <a:solidFill>
                  <a:schemeClr val="tx1"/>
                </a:solidFill>
                <a:latin typeface="Times New Roman" panose="02020603050405020304" pitchFamily="18" charset="0"/>
              </a:rPr>
              <a:t>  </a:t>
            </a:r>
            <a:r>
              <a:rPr lang="zh-CN" altLang="en-US" sz="2000" b="1">
                <a:solidFill>
                  <a:schemeClr val="tx1"/>
                </a:solidFill>
                <a:latin typeface="Times New Roman" panose="02020603050405020304" pitchFamily="18" charset="0"/>
              </a:rPr>
              <a:t>质量控制</a:t>
            </a:r>
            <a:endParaRPr lang="zh-CN" altLang="en-US" sz="2400" b="1">
              <a:solidFill>
                <a:srgbClr val="0000FF"/>
              </a:solidFill>
              <a:latin typeface="Times New Roman" panose="02020603050405020304" pitchFamily="18" charset="0"/>
            </a:endParaRPr>
          </a:p>
        </p:txBody>
      </p:sp>
      <p:sp>
        <p:nvSpPr>
          <p:cNvPr id="75791" name="矩形 51">
            <a:extLst>
              <a:ext uri="{FF2B5EF4-FFF2-40B4-BE49-F238E27FC236}">
                <a16:creationId xmlns:a16="http://schemas.microsoft.com/office/drawing/2014/main" id="{4A5CECFB-556B-4384-9B81-22ED4660A5B4}"/>
              </a:ext>
            </a:extLst>
          </p:cNvPr>
          <p:cNvSpPr>
            <a:spLocks noChangeArrowheads="1"/>
          </p:cNvSpPr>
          <p:nvPr/>
        </p:nvSpPr>
        <p:spPr bwMode="auto">
          <a:xfrm>
            <a:off x="2411413" y="5241925"/>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lvl="1" eaLnBrk="1" hangingPunct="1">
              <a:spcBef>
                <a:spcPct val="0"/>
              </a:spcBef>
              <a:buClrTx/>
              <a:buSzTx/>
              <a:buFontTx/>
              <a:buNone/>
            </a:pPr>
            <a:r>
              <a:rPr lang="zh-CN" altLang="en-US" sz="2000" b="1">
                <a:solidFill>
                  <a:schemeClr val="tx1"/>
                </a:solidFill>
                <a:latin typeface="Times New Roman" panose="02020603050405020304" pitchFamily="18" charset="0"/>
              </a:rPr>
              <a:t>基础数据  风险测量  </a:t>
            </a:r>
            <a:endParaRPr lang="en-US" altLang="zh-CN" sz="2000" b="1">
              <a:solidFill>
                <a:schemeClr val="tx1"/>
              </a:solidFill>
              <a:latin typeface="Times New Roman" panose="02020603050405020304" pitchFamily="18" charset="0"/>
            </a:endParaRPr>
          </a:p>
          <a:p>
            <a:pPr lvl="1" eaLnBrk="1" hangingPunct="1">
              <a:spcBef>
                <a:spcPct val="0"/>
              </a:spcBef>
              <a:buClrTx/>
              <a:buSzTx/>
              <a:buFontTx/>
              <a:buNone/>
            </a:pPr>
            <a:r>
              <a:rPr lang="zh-CN" altLang="en-US" sz="2000" b="1">
                <a:solidFill>
                  <a:schemeClr val="tx1"/>
                </a:solidFill>
                <a:latin typeface="Times New Roman" panose="02020603050405020304" pitchFamily="18" charset="0"/>
              </a:rPr>
              <a:t>控制改善  追踪管理</a:t>
            </a:r>
          </a:p>
        </p:txBody>
      </p:sp>
      <p:sp>
        <p:nvSpPr>
          <p:cNvPr id="75792" name="矩形 52">
            <a:extLst>
              <a:ext uri="{FF2B5EF4-FFF2-40B4-BE49-F238E27FC236}">
                <a16:creationId xmlns:a16="http://schemas.microsoft.com/office/drawing/2014/main" id="{EB476CC6-C1D2-4716-968A-FF0513A032FA}"/>
              </a:ext>
            </a:extLst>
          </p:cNvPr>
          <p:cNvSpPr>
            <a:spLocks noChangeArrowheads="1"/>
          </p:cNvSpPr>
          <p:nvPr/>
        </p:nvSpPr>
        <p:spPr bwMode="auto">
          <a:xfrm>
            <a:off x="1460500" y="5373688"/>
            <a:ext cx="102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rgbClr val="FFFF00"/>
                </a:solidFill>
                <a:latin typeface="Times New Roman" panose="02020603050405020304" pitchFamily="18" charset="0"/>
                <a:ea typeface="宋体" panose="02010600030101010101" pitchFamily="2" charset="-122"/>
              </a:rPr>
              <a:t> </a:t>
            </a:r>
            <a:r>
              <a:rPr lang="zh-CN" altLang="en-US" sz="2000" b="1">
                <a:solidFill>
                  <a:srgbClr val="0000FF"/>
                </a:solidFill>
                <a:latin typeface="微软雅黑" panose="020B0503020204020204" pitchFamily="34" charset="-122"/>
                <a:ea typeface="微软雅黑" panose="020B0503020204020204" pitchFamily="34" charset="-122"/>
              </a:rPr>
              <a:t>可量化</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32">
            <a:extLst>
              <a:ext uri="{FF2B5EF4-FFF2-40B4-BE49-F238E27FC236}">
                <a16:creationId xmlns:a16="http://schemas.microsoft.com/office/drawing/2014/main" id="{973E09EE-5A4F-4FE1-AFF1-94FB4BBA8742}"/>
              </a:ext>
            </a:extLst>
          </p:cNvPr>
          <p:cNvGrpSpPr>
            <a:grpSpLocks/>
          </p:cNvGrpSpPr>
          <p:nvPr/>
        </p:nvGrpSpPr>
        <p:grpSpPr bwMode="auto">
          <a:xfrm>
            <a:off x="6157913" y="2921000"/>
            <a:ext cx="2986087" cy="3527425"/>
            <a:chOff x="3851920" y="836712"/>
            <a:chExt cx="3744416" cy="3744416"/>
          </a:xfrm>
        </p:grpSpPr>
        <p:grpSp>
          <p:nvGrpSpPr>
            <p:cNvPr id="77844" name="组合 33">
              <a:extLst>
                <a:ext uri="{FF2B5EF4-FFF2-40B4-BE49-F238E27FC236}">
                  <a16:creationId xmlns:a16="http://schemas.microsoft.com/office/drawing/2014/main" id="{9A020BE0-15C3-4CC3-AFC1-5E70DCED4206}"/>
                </a:ext>
              </a:extLst>
            </p:cNvPr>
            <p:cNvGrpSpPr>
              <a:grpSpLocks/>
            </p:cNvGrpSpPr>
            <p:nvPr/>
          </p:nvGrpSpPr>
          <p:grpSpPr bwMode="auto">
            <a:xfrm>
              <a:off x="3851920" y="836712"/>
              <a:ext cx="3744416" cy="3744416"/>
              <a:chOff x="3851920" y="836712"/>
              <a:chExt cx="3744416" cy="3744416"/>
            </a:xfrm>
          </p:grpSpPr>
          <p:sp>
            <p:nvSpPr>
              <p:cNvPr id="77846" name="椭圆 35">
                <a:extLst>
                  <a:ext uri="{FF2B5EF4-FFF2-40B4-BE49-F238E27FC236}">
                    <a16:creationId xmlns:a16="http://schemas.microsoft.com/office/drawing/2014/main" id="{0B15B894-25B2-4BC3-8C06-723AE95561FD}"/>
                  </a:ext>
                </a:extLst>
              </p:cNvPr>
              <p:cNvSpPr>
                <a:spLocks noChangeArrowheads="1"/>
              </p:cNvSpPr>
              <p:nvPr/>
            </p:nvSpPr>
            <p:spPr bwMode="auto">
              <a:xfrm>
                <a:off x="3851920" y="836712"/>
                <a:ext cx="3744416" cy="3744416"/>
              </a:xfrm>
              <a:prstGeom prst="ellipse">
                <a:avLst/>
              </a:prstGeom>
              <a:noFill/>
              <a:ln w="12700" algn="ctr">
                <a:solidFill>
                  <a:srgbClr val="EEF961"/>
                </a:solidFill>
                <a:round/>
                <a:headEnd/>
                <a:tailEnd/>
              </a:ln>
              <a:extLst>
                <a:ext uri="{909E8E84-426E-40DD-AFC4-6F175D3DCCD1}">
                  <a14:hiddenFill xmlns:a14="http://schemas.microsoft.com/office/drawing/2010/main">
                    <a:solidFill>
                      <a:srgbClr val="FFFFFF"/>
                    </a:solidFill>
                  </a14:hiddenFill>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grpSp>
            <p:nvGrpSpPr>
              <p:cNvPr id="4" name="组合 36">
                <a:extLst>
                  <a:ext uri="{FF2B5EF4-FFF2-40B4-BE49-F238E27FC236}">
                    <a16:creationId xmlns:a16="http://schemas.microsoft.com/office/drawing/2014/main" id="{60C4739D-1A84-44B0-821B-E78BFCE4593F}"/>
                  </a:ext>
                </a:extLst>
              </p:cNvPr>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38" name="任意多边形 37">
                  <a:extLst>
                    <a:ext uri="{FF2B5EF4-FFF2-40B4-BE49-F238E27FC236}">
                      <a16:creationId xmlns:a16="http://schemas.microsoft.com/office/drawing/2014/main" id="{7DC5A16F-63D7-49EA-8605-B461C10C0003}"/>
                    </a:ext>
                  </a:extLst>
                </p:cNvPr>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cstate="print"/>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96695" tIns="682345" rIns="458825" bIns="1817016" spcCol="1270" anchor="ctr"/>
                <a:lstStyle/>
                <a:p>
                  <a:pPr algn="ctr" defTabSz="1778000" eaLnBrk="1" hangingPunct="1">
                    <a:lnSpc>
                      <a:spcPct val="90000"/>
                    </a:lnSpc>
                    <a:spcAft>
                      <a:spcPct val="35000"/>
                    </a:spcAft>
                    <a:defRPr/>
                  </a:pPr>
                  <a:endParaRPr lang="zh-CN" altLang="en-US" sz="4000"/>
                </a:p>
              </p:txBody>
            </p:sp>
            <p:sp>
              <p:nvSpPr>
                <p:cNvPr id="39" name="任意多边形 38">
                  <a:extLst>
                    <a:ext uri="{FF2B5EF4-FFF2-40B4-BE49-F238E27FC236}">
                      <a16:creationId xmlns:a16="http://schemas.microsoft.com/office/drawing/2014/main" id="{CA6E2204-03DE-4452-99C1-5B34FFCA188F}"/>
                    </a:ext>
                  </a:extLst>
                </p:cNvPr>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cstate="print"/>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9120" tIns="1849120" rIns="467360" bIns="711201" spcCol="1270" anchor="ctr"/>
                <a:lstStyle/>
                <a:p>
                  <a:pPr algn="ctr" defTabSz="2844800" eaLnBrk="1" hangingPunct="1">
                    <a:lnSpc>
                      <a:spcPct val="90000"/>
                    </a:lnSpc>
                    <a:spcAft>
                      <a:spcPct val="35000"/>
                    </a:spcAft>
                    <a:defRPr/>
                  </a:pPr>
                  <a:endParaRPr lang="zh-CN" altLang="en-US" sz="6400"/>
                </a:p>
              </p:txBody>
            </p:sp>
            <p:sp>
              <p:nvSpPr>
                <p:cNvPr id="40" name="任意多边形 39">
                  <a:extLst>
                    <a:ext uri="{FF2B5EF4-FFF2-40B4-BE49-F238E27FC236}">
                      <a16:creationId xmlns:a16="http://schemas.microsoft.com/office/drawing/2014/main" id="{F7B51E45-8F52-4BCF-A072-CD7D6D30DE44}"/>
                    </a:ext>
                  </a:extLst>
                </p:cNvPr>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cstate="print"/>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6880" tIns="1818640" rIns="1818640" bIns="680721" spcCol="1270" anchor="ctr"/>
                <a:lstStyle/>
                <a:p>
                  <a:pPr algn="ctr" defTabSz="1778000" eaLnBrk="1" hangingPunct="1">
                    <a:lnSpc>
                      <a:spcPct val="90000"/>
                    </a:lnSpc>
                    <a:spcAft>
                      <a:spcPct val="35000"/>
                    </a:spcAft>
                    <a:defRPr/>
                  </a:pPr>
                  <a:endParaRPr lang="zh-CN" altLang="en-US" sz="4000"/>
                </a:p>
              </p:txBody>
            </p:sp>
            <p:sp>
              <p:nvSpPr>
                <p:cNvPr id="41" name="任意多边形 40">
                  <a:extLst>
                    <a:ext uri="{FF2B5EF4-FFF2-40B4-BE49-F238E27FC236}">
                      <a16:creationId xmlns:a16="http://schemas.microsoft.com/office/drawing/2014/main" id="{CEE54714-6A01-451F-B9B9-FADA65486BE5}"/>
                    </a:ext>
                  </a:extLst>
                </p:cNvPr>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cstate="print"/>
                  <a:srcRect/>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36880" tIns="680720" rIns="1818640" bIns="1818641" spcCol="1270" anchor="ctr"/>
                <a:lstStyle/>
                <a:p>
                  <a:pPr algn="ctr" defTabSz="1778000" eaLnBrk="1" hangingPunct="1">
                    <a:lnSpc>
                      <a:spcPct val="90000"/>
                    </a:lnSpc>
                    <a:spcAft>
                      <a:spcPct val="35000"/>
                    </a:spcAft>
                    <a:defRPr/>
                  </a:pPr>
                  <a:endParaRPr lang="zh-CN" altLang="en-US" sz="4000">
                    <a:blipFill dpi="0" rotWithShape="1">
                      <a:blip r:embed="rId7" r:link="rId8"/>
                      <a:srcRect/>
                      <a:stretch>
                        <a:fillRect/>
                      </a:stretch>
                    </a:blipFill>
                  </a:endParaRPr>
                </a:p>
              </p:txBody>
            </p:sp>
          </p:grpSp>
        </p:grpSp>
        <p:sp>
          <p:nvSpPr>
            <p:cNvPr id="77845" name="椭圆 34">
              <a:extLst>
                <a:ext uri="{FF2B5EF4-FFF2-40B4-BE49-F238E27FC236}">
                  <a16:creationId xmlns:a16="http://schemas.microsoft.com/office/drawing/2014/main" id="{527A8BEE-94B2-4307-AC5D-2B0998600030}"/>
                </a:ext>
              </a:extLst>
            </p:cNvPr>
            <p:cNvSpPr>
              <a:spLocks noChangeArrowheads="1"/>
            </p:cNvSpPr>
            <p:nvPr/>
          </p:nvSpPr>
          <p:spPr bwMode="auto">
            <a:xfrm>
              <a:off x="4968258" y="1952577"/>
              <a:ext cx="1511740" cy="1512686"/>
            </a:xfrm>
            <a:prstGeom prst="ellipse">
              <a:avLst/>
            </a:prstGeom>
            <a:solidFill>
              <a:schemeClr val="bg1"/>
            </a:solidFill>
            <a:ln w="12700" algn="ctr">
              <a:solidFill>
                <a:srgbClr val="FF0000"/>
              </a:solidFill>
              <a:round/>
              <a:headEnd/>
              <a:tailEnd/>
            </a:ln>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r>
                <a:rPr lang="zh-CN" altLang="en-US" sz="2400" b="1">
                  <a:solidFill>
                    <a:srgbClr val="FF0000"/>
                  </a:solidFill>
                  <a:latin typeface="Broadway" panose="04040905080B02020502" pitchFamily="82" charset="0"/>
                  <a:ea typeface="微软雅黑" panose="020B0503020204020204" pitchFamily="34" charset="-122"/>
                </a:rPr>
                <a:t>健康管理</a:t>
              </a:r>
            </a:p>
          </p:txBody>
        </p:sp>
      </p:grpSp>
      <p:grpSp>
        <p:nvGrpSpPr>
          <p:cNvPr id="77827" name="组合 44">
            <a:extLst>
              <a:ext uri="{FF2B5EF4-FFF2-40B4-BE49-F238E27FC236}">
                <a16:creationId xmlns:a16="http://schemas.microsoft.com/office/drawing/2014/main" id="{E8233C9F-169C-4068-81A2-49A77677D22D}"/>
              </a:ext>
            </a:extLst>
          </p:cNvPr>
          <p:cNvGrpSpPr>
            <a:grpSpLocks/>
          </p:cNvGrpSpPr>
          <p:nvPr/>
        </p:nvGrpSpPr>
        <p:grpSpPr bwMode="auto">
          <a:xfrm>
            <a:off x="1979613" y="1844675"/>
            <a:ext cx="5184775" cy="3273425"/>
            <a:chOff x="611560" y="1735977"/>
            <a:chExt cx="7020000" cy="3277199"/>
          </a:xfrm>
        </p:grpSpPr>
        <p:cxnSp>
          <p:nvCxnSpPr>
            <p:cNvPr id="46" name="直接连接符 45">
              <a:extLst>
                <a:ext uri="{FF2B5EF4-FFF2-40B4-BE49-F238E27FC236}">
                  <a16:creationId xmlns:a16="http://schemas.microsoft.com/office/drawing/2014/main" id="{5344AD59-1590-4E79-BAC4-0AC24E6A9DF6}"/>
                </a:ext>
              </a:extLst>
            </p:cNvPr>
            <p:cNvCxnSpPr/>
            <p:nvPr/>
          </p:nvCxnSpPr>
          <p:spPr>
            <a:xfrm>
              <a:off x="611560" y="1735977"/>
              <a:ext cx="6731978" cy="0"/>
            </a:xfrm>
            <a:prstGeom prst="line">
              <a:avLst/>
            </a:prstGeom>
            <a:ln w="12700">
              <a:solidFill>
                <a:srgbClr val="EEF96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F037F127-AA98-49BF-83B0-BF441FC72FF2}"/>
                </a:ext>
              </a:extLst>
            </p:cNvPr>
            <p:cNvCxnSpPr/>
            <p:nvPr/>
          </p:nvCxnSpPr>
          <p:spPr>
            <a:xfrm>
              <a:off x="611560" y="2556071"/>
              <a:ext cx="6119393" cy="0"/>
            </a:xfrm>
            <a:prstGeom prst="line">
              <a:avLst/>
            </a:prstGeom>
            <a:ln w="12700">
              <a:solidFill>
                <a:srgbClr val="EEF96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765A9CDE-5A73-4B1C-914D-4DE9A568E7F6}"/>
                </a:ext>
              </a:extLst>
            </p:cNvPr>
            <p:cNvCxnSpPr/>
            <p:nvPr/>
          </p:nvCxnSpPr>
          <p:spPr>
            <a:xfrm>
              <a:off x="611560" y="3374577"/>
              <a:ext cx="5975383" cy="0"/>
            </a:xfrm>
            <a:prstGeom prst="line">
              <a:avLst/>
            </a:prstGeom>
            <a:ln w="12700">
              <a:solidFill>
                <a:srgbClr val="EEF96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0079113C-22CF-43C7-B96B-B7BC2A03B717}"/>
                </a:ext>
              </a:extLst>
            </p:cNvPr>
            <p:cNvCxnSpPr/>
            <p:nvPr/>
          </p:nvCxnSpPr>
          <p:spPr>
            <a:xfrm>
              <a:off x="611560" y="4193082"/>
              <a:ext cx="6190325" cy="0"/>
            </a:xfrm>
            <a:prstGeom prst="line">
              <a:avLst/>
            </a:prstGeom>
            <a:ln w="12700">
              <a:solidFill>
                <a:srgbClr val="EEF96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5FE073EC-2C61-488C-BEC2-BE3A3497BB24}"/>
                </a:ext>
              </a:extLst>
            </p:cNvPr>
            <p:cNvCxnSpPr/>
            <p:nvPr/>
          </p:nvCxnSpPr>
          <p:spPr>
            <a:xfrm>
              <a:off x="611560" y="5013176"/>
              <a:ext cx="7020000" cy="0"/>
            </a:xfrm>
            <a:prstGeom prst="line">
              <a:avLst/>
            </a:prstGeom>
            <a:ln w="12700">
              <a:solidFill>
                <a:srgbClr val="EEF961"/>
              </a:solidFill>
            </a:ln>
          </p:spPr>
          <p:style>
            <a:lnRef idx="1">
              <a:schemeClr val="accent1"/>
            </a:lnRef>
            <a:fillRef idx="0">
              <a:schemeClr val="accent1"/>
            </a:fillRef>
            <a:effectRef idx="0">
              <a:schemeClr val="accent1"/>
            </a:effectRef>
            <a:fontRef idx="minor">
              <a:schemeClr val="tx1"/>
            </a:fontRef>
          </p:style>
        </p:cxnSp>
      </p:grpSp>
      <p:grpSp>
        <p:nvGrpSpPr>
          <p:cNvPr id="77828" name="组合 54">
            <a:extLst>
              <a:ext uri="{FF2B5EF4-FFF2-40B4-BE49-F238E27FC236}">
                <a16:creationId xmlns:a16="http://schemas.microsoft.com/office/drawing/2014/main" id="{62C3F664-3575-4832-B07E-72999B4A4A1B}"/>
              </a:ext>
            </a:extLst>
          </p:cNvPr>
          <p:cNvGrpSpPr>
            <a:grpSpLocks/>
          </p:cNvGrpSpPr>
          <p:nvPr/>
        </p:nvGrpSpPr>
        <p:grpSpPr bwMode="auto">
          <a:xfrm>
            <a:off x="1403350" y="1976438"/>
            <a:ext cx="412750" cy="539750"/>
            <a:chOff x="9395349" y="3910408"/>
            <a:chExt cx="550481" cy="538951"/>
          </a:xfrm>
        </p:grpSpPr>
        <p:sp>
          <p:nvSpPr>
            <p:cNvPr id="77837" name="椭圆 55">
              <a:extLst>
                <a:ext uri="{FF2B5EF4-FFF2-40B4-BE49-F238E27FC236}">
                  <a16:creationId xmlns:a16="http://schemas.microsoft.com/office/drawing/2014/main" id="{30EFFD3D-DCA9-4245-8F8E-5863AD418701}"/>
                </a:ext>
              </a:extLst>
            </p:cNvPr>
            <p:cNvSpPr>
              <a:spLocks noChangeArrowheads="1"/>
            </p:cNvSpPr>
            <p:nvPr/>
          </p:nvSpPr>
          <p:spPr bwMode="auto">
            <a:xfrm>
              <a:off x="9395349" y="3910408"/>
              <a:ext cx="539895" cy="538951"/>
            </a:xfrm>
            <a:prstGeom prst="ellipse">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92710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92710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9271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9271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9271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9271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9271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9271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9271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endParaRPr lang="zh-CN" altLang="en-US" sz="1300">
                <a:solidFill>
                  <a:srgbClr val="FFFFFF"/>
                </a:solidFill>
                <a:latin typeface="Impact" panose="020B0806030902050204" pitchFamily="34" charset="0"/>
                <a:ea typeface="宋体" panose="02010600030101010101" pitchFamily="2" charset="-122"/>
              </a:endParaRPr>
            </a:p>
          </p:txBody>
        </p:sp>
        <p:sp>
          <p:nvSpPr>
            <p:cNvPr id="77838" name="TextBox 56">
              <a:extLst>
                <a:ext uri="{FF2B5EF4-FFF2-40B4-BE49-F238E27FC236}">
                  <a16:creationId xmlns:a16="http://schemas.microsoft.com/office/drawing/2014/main" id="{B8015020-B8C2-4BD9-B1B4-C1BC991ED4CE}"/>
                </a:ext>
              </a:extLst>
            </p:cNvPr>
            <p:cNvSpPr txBox="1">
              <a:spLocks noChangeArrowheads="1"/>
            </p:cNvSpPr>
            <p:nvPr/>
          </p:nvSpPr>
          <p:spPr bwMode="auto">
            <a:xfrm>
              <a:off x="9395349" y="3950037"/>
              <a:ext cx="550481" cy="44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793" tIns="38395" rIns="76793" bIns="38395">
              <a:spAutoFit/>
            </a:bodyP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en-US" altLang="zh-CN" sz="2000">
                  <a:solidFill>
                    <a:srgbClr val="FFFF00"/>
                  </a:solidFill>
                  <a:latin typeface="Times New Roman" panose="02020603050405020304" pitchFamily="18" charset="0"/>
                  <a:ea typeface="宋体" panose="02010600030101010101" pitchFamily="2" charset="-122"/>
                </a:rPr>
                <a:t> </a:t>
              </a:r>
              <a:r>
                <a:rPr lang="en-US" altLang="zh-CN" sz="2400">
                  <a:solidFill>
                    <a:srgbClr val="FFFF00"/>
                  </a:solidFill>
                  <a:latin typeface="Calibri" panose="020F0502020204030204" pitchFamily="34" charset="0"/>
                  <a:ea typeface="宋体" panose="02010600030101010101" pitchFamily="2" charset="-122"/>
                </a:rPr>
                <a:t>1</a:t>
              </a:r>
              <a:endParaRPr lang="zh-CN" altLang="en-US" sz="2400">
                <a:solidFill>
                  <a:srgbClr val="FFFF00"/>
                </a:solidFill>
                <a:latin typeface="Calibri" panose="020F0502020204030204" pitchFamily="34" charset="0"/>
                <a:ea typeface="宋体" panose="02010600030101010101" pitchFamily="2" charset="-122"/>
              </a:endParaRPr>
            </a:p>
          </p:txBody>
        </p:sp>
      </p:grpSp>
      <p:sp>
        <p:nvSpPr>
          <p:cNvPr id="77829" name="TextBox 10">
            <a:extLst>
              <a:ext uri="{FF2B5EF4-FFF2-40B4-BE49-F238E27FC236}">
                <a16:creationId xmlns:a16="http://schemas.microsoft.com/office/drawing/2014/main" id="{75E7DD9B-E403-4309-91CA-57BADA300995}"/>
              </a:ext>
            </a:extLst>
          </p:cNvPr>
          <p:cNvSpPr>
            <a:spLocks noChangeArrowheads="1"/>
          </p:cNvSpPr>
          <p:nvPr/>
        </p:nvSpPr>
        <p:spPr bwMode="auto">
          <a:xfrm>
            <a:off x="1763713" y="2060575"/>
            <a:ext cx="7016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793" tIns="38395" rIns="76793" bIns="38395">
            <a:spAutoFit/>
          </a:bodyP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chemeClr val="tx1"/>
                </a:solidFill>
                <a:latin typeface="Broadway" panose="04040905080B02020502" pitchFamily="82" charset="0"/>
                <a:ea typeface="宋体" panose="02010600030101010101" pitchFamily="2" charset="-122"/>
              </a:rPr>
              <a:t>目标</a:t>
            </a:r>
          </a:p>
        </p:txBody>
      </p:sp>
      <p:sp>
        <p:nvSpPr>
          <p:cNvPr id="77830" name="椭圆 8">
            <a:extLst>
              <a:ext uri="{FF2B5EF4-FFF2-40B4-BE49-F238E27FC236}">
                <a16:creationId xmlns:a16="http://schemas.microsoft.com/office/drawing/2014/main" id="{59CBE0FC-1339-4331-9230-8644B45A4ED9}"/>
              </a:ext>
            </a:extLst>
          </p:cNvPr>
          <p:cNvSpPr>
            <a:spLocks noChangeArrowheads="1"/>
          </p:cNvSpPr>
          <p:nvPr/>
        </p:nvSpPr>
        <p:spPr bwMode="auto">
          <a:xfrm>
            <a:off x="250825" y="879475"/>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77831" name="椭圆 9">
            <a:extLst>
              <a:ext uri="{FF2B5EF4-FFF2-40B4-BE49-F238E27FC236}">
                <a16:creationId xmlns:a16="http://schemas.microsoft.com/office/drawing/2014/main" id="{ED1B2A80-C4E5-4369-83DA-69E276A95AE4}"/>
              </a:ext>
            </a:extLst>
          </p:cNvPr>
          <p:cNvSpPr>
            <a:spLocks noChangeArrowheads="1"/>
          </p:cNvSpPr>
          <p:nvPr/>
        </p:nvSpPr>
        <p:spPr bwMode="auto">
          <a:xfrm>
            <a:off x="466725" y="879475"/>
            <a:ext cx="161925" cy="215900"/>
          </a:xfrm>
          <a:prstGeom prst="ellipse">
            <a:avLst/>
          </a:prstGeom>
          <a:solidFill>
            <a:srgbClr val="FFFF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77832" name="椭圆 10">
            <a:extLst>
              <a:ext uri="{FF2B5EF4-FFF2-40B4-BE49-F238E27FC236}">
                <a16:creationId xmlns:a16="http://schemas.microsoft.com/office/drawing/2014/main" id="{C9BEC198-DC1D-45BF-BE7D-2B3E8433FFFD}"/>
              </a:ext>
            </a:extLst>
          </p:cNvPr>
          <p:cNvSpPr>
            <a:spLocks noChangeArrowheads="1"/>
          </p:cNvSpPr>
          <p:nvPr/>
        </p:nvSpPr>
        <p:spPr bwMode="auto">
          <a:xfrm>
            <a:off x="682625" y="879475"/>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77833" name="椭圆 11">
            <a:extLst>
              <a:ext uri="{FF2B5EF4-FFF2-40B4-BE49-F238E27FC236}">
                <a16:creationId xmlns:a16="http://schemas.microsoft.com/office/drawing/2014/main" id="{9F448C67-11A7-41B0-A7C5-31324D64837E}"/>
              </a:ext>
            </a:extLst>
          </p:cNvPr>
          <p:cNvSpPr>
            <a:spLocks noChangeArrowheads="1"/>
          </p:cNvSpPr>
          <p:nvPr/>
        </p:nvSpPr>
        <p:spPr bwMode="auto">
          <a:xfrm>
            <a:off x="898525" y="879475"/>
            <a:ext cx="161925" cy="215900"/>
          </a:xfrm>
          <a:prstGeom prst="ellipse">
            <a:avLst/>
          </a:prstGeom>
          <a:solidFill>
            <a:schemeClr val="bg1">
              <a:alpha val="83136"/>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6793" tIns="38395" rIns="76793" bIns="38395" anchor="ctr"/>
          <a:lstStyle>
            <a:lvl1pPr defTabSz="1022350">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defTabSz="10223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defTabSz="102235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defTabSz="102235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defTabSz="102235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algn="ctr" eaLnBrk="1" hangingPunct="1">
              <a:spcBef>
                <a:spcPct val="0"/>
              </a:spcBef>
              <a:buClrTx/>
              <a:buSzTx/>
              <a:buFontTx/>
              <a:buNone/>
            </a:pPr>
            <a:endParaRPr lang="zh-CN" altLang="en-US" sz="2000">
              <a:solidFill>
                <a:srgbClr val="FFFFFF"/>
              </a:solidFill>
              <a:latin typeface="宋体" panose="02010600030101010101" pitchFamily="2" charset="-122"/>
              <a:ea typeface="宋体" panose="02010600030101010101" pitchFamily="2" charset="-122"/>
            </a:endParaRPr>
          </a:p>
        </p:txBody>
      </p:sp>
      <p:sp>
        <p:nvSpPr>
          <p:cNvPr id="50196" name="TextBox 28">
            <a:extLst>
              <a:ext uri="{FF2B5EF4-FFF2-40B4-BE49-F238E27FC236}">
                <a16:creationId xmlns:a16="http://schemas.microsoft.com/office/drawing/2014/main" id="{0DBAE27B-9478-4CA8-9DDE-C0F155C3C564}"/>
              </a:ext>
            </a:extLst>
          </p:cNvPr>
          <p:cNvSpPr txBox="1">
            <a:spLocks noChangeArrowheads="1"/>
          </p:cNvSpPr>
          <p:nvPr/>
        </p:nvSpPr>
        <p:spPr bwMode="auto">
          <a:xfrm>
            <a:off x="2484438" y="549275"/>
            <a:ext cx="5516562" cy="631825"/>
          </a:xfrm>
          <a:prstGeom prst="rect">
            <a:avLst/>
          </a:prstGeom>
          <a:noFill/>
          <a:ln w="9525">
            <a:noFill/>
            <a:miter lim="800000"/>
          </a:ln>
        </p:spPr>
        <p:txBody>
          <a:bodyPr lIns="76793" tIns="38395" rIns="76793" bIns="38395">
            <a:spAutoFit/>
          </a:bodyPr>
          <a:lstStyle/>
          <a:p>
            <a:pPr defTabSz="1022350" eaLnBrk="1" hangingPunct="1">
              <a:defRPr/>
            </a:pPr>
            <a:r>
              <a:rPr lang="en-US" altLang="zh-CN" sz="3600" b="1" dirty="0">
                <a:solidFill>
                  <a:schemeClr val="tx1"/>
                </a:solidFill>
                <a:latin typeface="宋体" panose="02010600030101010101" pitchFamily="2" charset="-122"/>
                <a:cs typeface="+mj-cs"/>
              </a:rPr>
              <a:t>3</a:t>
            </a:r>
            <a:r>
              <a:rPr lang="zh-CN" altLang="en-US" sz="3600" b="1" dirty="0">
                <a:solidFill>
                  <a:schemeClr val="tx1"/>
                </a:solidFill>
                <a:latin typeface="宋体" panose="02010600030101010101" pitchFamily="2" charset="-122"/>
                <a:cs typeface="+mj-cs"/>
              </a:rPr>
              <a:t>、健康管理研究的目标</a:t>
            </a:r>
          </a:p>
        </p:txBody>
      </p:sp>
      <p:sp>
        <p:nvSpPr>
          <p:cNvPr id="77835" name="文本框 99">
            <a:extLst>
              <a:ext uri="{FF2B5EF4-FFF2-40B4-BE49-F238E27FC236}">
                <a16:creationId xmlns:a16="http://schemas.microsoft.com/office/drawing/2014/main" id="{B167E100-1F3E-4F97-835E-444F0FE8A623}"/>
              </a:ext>
            </a:extLst>
          </p:cNvPr>
          <p:cNvSpPr txBox="1">
            <a:spLocks noChangeArrowheads="1"/>
          </p:cNvSpPr>
          <p:nvPr/>
        </p:nvSpPr>
        <p:spPr bwMode="auto">
          <a:xfrm>
            <a:off x="2482850" y="2027238"/>
            <a:ext cx="5080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a:solidFill>
                  <a:schemeClr val="tx1"/>
                </a:solidFill>
                <a:latin typeface="微软雅黑" panose="020B0503020204020204" pitchFamily="34" charset="-122"/>
                <a:ea typeface="微软雅黑" panose="020B0503020204020204" pitchFamily="34" charset="-122"/>
                <a:cs typeface="宋体" panose="02010600030101010101" pitchFamily="2" charset="-122"/>
              </a:rPr>
              <a:t>专业示范、行业引领、品牌标杆</a:t>
            </a:r>
          </a:p>
        </p:txBody>
      </p:sp>
      <p:sp>
        <p:nvSpPr>
          <p:cNvPr id="77836" name="文本框 7">
            <a:extLst>
              <a:ext uri="{FF2B5EF4-FFF2-40B4-BE49-F238E27FC236}">
                <a16:creationId xmlns:a16="http://schemas.microsoft.com/office/drawing/2014/main" id="{BC282B26-3886-4B35-BE5E-3E21D82EC76D}"/>
              </a:ext>
            </a:extLst>
          </p:cNvPr>
          <p:cNvSpPr txBox="1">
            <a:spLocks noChangeArrowheads="1"/>
          </p:cNvSpPr>
          <p:nvPr/>
        </p:nvSpPr>
        <p:spPr bwMode="auto">
          <a:xfrm>
            <a:off x="2032000" y="2720975"/>
            <a:ext cx="5080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lnSpc>
                <a:spcPct val="150000"/>
              </a:lnSpc>
              <a:spcBef>
                <a:spcPct val="0"/>
              </a:spcBef>
              <a:buClrTx/>
              <a:buSzTx/>
              <a:buFontTx/>
              <a:buNone/>
            </a:pPr>
            <a:r>
              <a:rPr lang="en-US" altLang="zh-CN" sz="2000">
                <a:solidFill>
                  <a:schemeClr val="tx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000">
                <a:solidFill>
                  <a:schemeClr val="tx1"/>
                </a:solidFill>
                <a:latin typeface="微软雅黑" panose="020B0503020204020204" pitchFamily="34" charset="-122"/>
                <a:ea typeface="微软雅黑" panose="020B0503020204020204" pitchFamily="34" charset="-122"/>
                <a:cs typeface="宋体" panose="02010600030101010101" pitchFamily="2" charset="-122"/>
              </a:rPr>
              <a:t>创建区域健康管理学科与服务体系模式</a:t>
            </a:r>
          </a:p>
          <a:p>
            <a:pPr eaLnBrk="1" hangingPunct="1">
              <a:lnSpc>
                <a:spcPct val="150000"/>
              </a:lnSpc>
              <a:spcBef>
                <a:spcPct val="0"/>
              </a:spcBef>
              <a:buClrTx/>
              <a:buSzTx/>
              <a:buFontTx/>
              <a:buNone/>
            </a:pPr>
            <a:r>
              <a:rPr lang="zh-CN" altLang="en-US" sz="2000">
                <a:solidFill>
                  <a:schemeClr val="tx1"/>
                </a:solidFill>
                <a:latin typeface="微软雅黑" panose="020B0503020204020204" pitchFamily="34" charset="-122"/>
                <a:ea typeface="微软雅黑" panose="020B0503020204020204" pitchFamily="34" charset="-122"/>
                <a:cs typeface="宋体" panose="02010600030101010101" pitchFamily="2" charset="-122"/>
              </a:rPr>
              <a:t>      搭建区域健康管理理论实践创新、专业人才培训、基地达标提升平台</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a:extLst>
              <a:ext uri="{FF2B5EF4-FFF2-40B4-BE49-F238E27FC236}">
                <a16:creationId xmlns:a16="http://schemas.microsoft.com/office/drawing/2014/main" id="{775A3955-CD2B-4BA3-B39F-212CF855E1E1}"/>
              </a:ext>
            </a:extLst>
          </p:cNvPr>
          <p:cNvSpPr>
            <a:spLocks noGrp="1"/>
          </p:cNvSpPr>
          <p:nvPr>
            <p:ph type="title"/>
          </p:nvPr>
        </p:nvSpPr>
        <p:spPr/>
        <p:txBody>
          <a:bodyPr/>
          <a:lstStyle/>
          <a:p>
            <a:pPr algn="ctr"/>
            <a:r>
              <a:rPr lang="zh-CN" altLang="en-US"/>
              <a:t>谢谢</a:t>
            </a:r>
          </a:p>
        </p:txBody>
      </p:sp>
      <p:pic>
        <p:nvPicPr>
          <p:cNvPr id="79875" name="Picture 2" descr="http://www.bcbs.com/images/history/50sad.jpg">
            <a:extLst>
              <a:ext uri="{FF2B5EF4-FFF2-40B4-BE49-F238E27FC236}">
                <a16:creationId xmlns:a16="http://schemas.microsoft.com/office/drawing/2014/main" id="{67DCA374-9A5C-44AA-B2EB-D47E0D0B2090}"/>
              </a:ext>
            </a:extLst>
          </p:cNvPr>
          <p:cNvPicPr>
            <a:picLocks noChangeAspect="1" noChangeArrowheads="1"/>
          </p:cNvPicPr>
          <p:nvPr/>
        </p:nvPicPr>
        <p:blipFill>
          <a:blip r:link="rId2">
            <a:lum bright="70000" contrast="-70000"/>
            <a:extLst>
              <a:ext uri="{28A0092B-C50C-407E-A947-70E740481C1C}">
                <a14:useLocalDpi xmlns:a14="http://schemas.microsoft.com/office/drawing/2010/main" val="0"/>
              </a:ext>
            </a:extLst>
          </a:blip>
          <a:srcRect b="126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D821FAB6-9AE9-4C3F-8FE8-6BE1963D280C}"/>
              </a:ext>
            </a:extLst>
          </p:cNvPr>
          <p:cNvSpPr/>
          <p:nvPr/>
        </p:nvSpPr>
        <p:spPr>
          <a:xfrm>
            <a:off x="323528" y="2132856"/>
            <a:ext cx="8208912" cy="1107996"/>
          </a:xfrm>
          <a:prstGeom prst="rect">
            <a:avLst/>
          </a:prstGeom>
          <a:noFill/>
        </p:spPr>
        <p:txBody>
          <a:bodyPr>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eaLnBrk="1" hangingPunct="1">
              <a:defRPr/>
            </a:pPr>
            <a:r>
              <a:rPr lang="en-US" altLang="zh-CN" sz="6600" dirty="0">
                <a:ln>
                  <a:solidFill>
                    <a:srgbClr val="FE0000"/>
                  </a:solidFill>
                </a:ln>
                <a:solidFill>
                  <a:srgbClr val="FF0000"/>
                </a:solidFill>
                <a:effectLst>
                  <a:reflection blurRad="6350" stA="60000" endA="900" endPos="58000" dir="5400000" sy="-100000" algn="bl" rotWithShape="0"/>
                </a:effectLst>
              </a:rPr>
              <a:t>Thank you for listening</a:t>
            </a:r>
            <a:endParaRPr lang="zh-CN" altLang="en-US" sz="6600" b="1" dirty="0">
              <a:ln>
                <a:solidFill>
                  <a:srgbClr val="FE0000"/>
                </a:solidFill>
              </a:ln>
              <a:solidFill>
                <a:srgbClr val="FF0000"/>
              </a:solidFill>
              <a:effectLst>
                <a:reflection blurRad="6350" stA="60000" endA="900" endPos="580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2C863F3-39A0-4735-9B36-9ECD92756B8F}"/>
              </a:ext>
            </a:extLst>
          </p:cNvPr>
          <p:cNvSpPr>
            <a:spLocks noGrp="1"/>
          </p:cNvSpPr>
          <p:nvPr>
            <p:ph idx="1"/>
          </p:nvPr>
        </p:nvSpPr>
        <p:spPr>
          <a:xfrm>
            <a:off x="1100138" y="1198563"/>
            <a:ext cx="4697412" cy="4433887"/>
          </a:xfrm>
        </p:spPr>
        <p:style>
          <a:lnRef idx="2">
            <a:schemeClr val="accent6"/>
          </a:lnRef>
          <a:fillRef idx="1">
            <a:schemeClr val="lt1"/>
          </a:fillRef>
          <a:effectRef idx="0">
            <a:schemeClr val="accent6"/>
          </a:effectRef>
          <a:fontRef idx="minor">
            <a:schemeClr val="dk1"/>
          </a:fontRef>
        </p:style>
        <p:txBody>
          <a:bodyPr/>
          <a:lstStyle/>
          <a:p>
            <a:pPr>
              <a:lnSpc>
                <a:spcPts val="3000"/>
              </a:lnSpc>
              <a:buFont typeface="Wingdings" panose="05000000000000000000" pitchFamily="2" charset="2"/>
              <a:buNone/>
              <a:defRPr/>
            </a:pPr>
            <a:endParaRPr lang="zh-CN" altLang="en-US" sz="1600" b="1" dirty="0">
              <a:solidFill>
                <a:schemeClr val="tx1"/>
              </a:solidFill>
              <a:latin typeface="宋体" panose="02010600030101010101" pitchFamily="2" charset="-122"/>
              <a:ea typeface="宋体" panose="02010600030101010101" pitchFamily="2" charset="-122"/>
            </a:endParaRPr>
          </a:p>
          <a:p>
            <a:pPr>
              <a:lnSpc>
                <a:spcPts val="3000"/>
              </a:lnSpc>
              <a:buFont typeface="Wingdings" panose="05000000000000000000" pitchFamily="2" charset="2"/>
              <a:buNone/>
              <a:defRPr/>
            </a:pPr>
            <a:r>
              <a:rPr lang="zh-CN" altLang="zh-CN" sz="1600" b="1" dirty="0">
                <a:solidFill>
                  <a:schemeClr val="tx1"/>
                </a:solidFill>
                <a:latin typeface="宋体" panose="02010600030101010101" pitchFamily="2" charset="-122"/>
                <a:ea typeface="宋体" panose="02010600030101010101" pitchFamily="2" charset="-122"/>
              </a:rPr>
              <a:t>前提：</a:t>
            </a:r>
            <a:r>
              <a:rPr lang="zh-CN" altLang="zh-CN" sz="1600" dirty="0">
                <a:solidFill>
                  <a:schemeClr val="tx1"/>
                </a:solidFill>
                <a:latin typeface="宋体" panose="02010600030101010101" pitchFamily="2" charset="-122"/>
                <a:ea typeface="宋体" panose="02010600030101010101" pitchFamily="2" charset="-122"/>
              </a:rPr>
              <a:t>现代医学模式：</a:t>
            </a:r>
            <a:r>
              <a:rPr lang="zh-CN" altLang="en-US" sz="1600" b="1" dirty="0">
                <a:solidFill>
                  <a:schemeClr val="tx2"/>
                </a:solidFill>
                <a:latin typeface="宋体" panose="02010600030101010101" pitchFamily="2" charset="-122"/>
                <a:ea typeface="宋体" panose="02010600030101010101" pitchFamily="2" charset="-122"/>
                <a:sym typeface="+mn-ea"/>
              </a:rPr>
              <a:t>生物</a:t>
            </a:r>
            <a:r>
              <a:rPr lang="en-US" altLang="zh-CN" sz="1600" b="1" dirty="0">
                <a:solidFill>
                  <a:schemeClr val="tx2"/>
                </a:solidFill>
                <a:latin typeface="宋体" panose="02010600030101010101" pitchFamily="2" charset="-122"/>
                <a:ea typeface="宋体" panose="02010600030101010101" pitchFamily="2" charset="-122"/>
                <a:sym typeface="+mn-ea"/>
              </a:rPr>
              <a:t>-</a:t>
            </a:r>
            <a:r>
              <a:rPr lang="zh-CN" altLang="en-US" sz="1600" b="1" dirty="0">
                <a:solidFill>
                  <a:schemeClr val="tx2"/>
                </a:solidFill>
                <a:latin typeface="宋体" panose="02010600030101010101" pitchFamily="2" charset="-122"/>
                <a:ea typeface="宋体" panose="02010600030101010101" pitchFamily="2" charset="-122"/>
                <a:sym typeface="+mn-ea"/>
              </a:rPr>
              <a:t>心理</a:t>
            </a:r>
            <a:r>
              <a:rPr lang="en-US" altLang="zh-CN" sz="1600" b="1" dirty="0">
                <a:solidFill>
                  <a:schemeClr val="tx2"/>
                </a:solidFill>
                <a:latin typeface="宋体" panose="02010600030101010101" pitchFamily="2" charset="-122"/>
                <a:ea typeface="宋体" panose="02010600030101010101" pitchFamily="2" charset="-122"/>
                <a:sym typeface="+mn-ea"/>
              </a:rPr>
              <a:t>-</a:t>
            </a:r>
            <a:r>
              <a:rPr lang="zh-CN" altLang="en-US" sz="1600" b="1" dirty="0">
                <a:solidFill>
                  <a:schemeClr val="tx2"/>
                </a:solidFill>
                <a:latin typeface="宋体" panose="02010600030101010101" pitchFamily="2" charset="-122"/>
                <a:ea typeface="宋体" panose="02010600030101010101" pitchFamily="2" charset="-122"/>
                <a:sym typeface="+mn-ea"/>
              </a:rPr>
              <a:t>社会医学模式</a:t>
            </a:r>
          </a:p>
          <a:p>
            <a:pPr>
              <a:lnSpc>
                <a:spcPts val="3000"/>
              </a:lnSpc>
              <a:buFont typeface="Wingdings" panose="05000000000000000000" pitchFamily="2" charset="2"/>
              <a:buNone/>
              <a:defRPr/>
            </a:pPr>
            <a:r>
              <a:rPr lang="zh-CN" altLang="zh-CN" sz="1600" b="1" dirty="0">
                <a:solidFill>
                  <a:schemeClr val="tx1"/>
                </a:solidFill>
                <a:latin typeface="宋体" panose="02010600030101010101" pitchFamily="2" charset="-122"/>
                <a:ea typeface="宋体" panose="02010600030101010101" pitchFamily="2" charset="-122"/>
              </a:rPr>
              <a:t>核心：</a:t>
            </a:r>
            <a:r>
              <a:rPr lang="zh-CN" altLang="zh-CN" sz="1600" dirty="0">
                <a:solidFill>
                  <a:schemeClr val="tx1"/>
                </a:solidFill>
                <a:latin typeface="宋体" panose="02010600030101010101" pitchFamily="2" charset="-122"/>
                <a:ea typeface="宋体" panose="02010600030101010101" pitchFamily="2" charset="-122"/>
              </a:rPr>
              <a:t>现代健康概念：</a:t>
            </a:r>
            <a:r>
              <a:rPr lang="zh-CN" altLang="zh-CN" sz="1600" b="1" dirty="0">
                <a:solidFill>
                  <a:schemeClr val="tx2"/>
                </a:solidFill>
                <a:latin typeface="宋体" panose="02010600030101010101" pitchFamily="2" charset="-122"/>
                <a:ea typeface="宋体" panose="02010600030101010101" pitchFamily="2" charset="-122"/>
              </a:rPr>
              <a:t>生理、心理和社会适应能力</a:t>
            </a:r>
          </a:p>
          <a:p>
            <a:pPr>
              <a:lnSpc>
                <a:spcPts val="3000"/>
              </a:lnSpc>
              <a:buFont typeface="Wingdings" panose="05000000000000000000" pitchFamily="2" charset="2"/>
              <a:buNone/>
              <a:defRPr/>
            </a:pPr>
            <a:r>
              <a:rPr lang="zh-CN" altLang="zh-CN" sz="1600" b="1" dirty="0">
                <a:solidFill>
                  <a:schemeClr val="tx1"/>
                </a:solidFill>
                <a:latin typeface="宋体" panose="02010600030101010101" pitchFamily="2" charset="-122"/>
                <a:ea typeface="宋体" panose="02010600030101010101" pitchFamily="2" charset="-122"/>
              </a:rPr>
              <a:t>方法：</a:t>
            </a:r>
            <a:r>
              <a:rPr lang="zh-CN" altLang="zh-CN" sz="1600" dirty="0">
                <a:solidFill>
                  <a:schemeClr val="tx1"/>
                </a:solidFill>
                <a:latin typeface="宋体" panose="02010600030101010101" pitchFamily="2" charset="-122"/>
                <a:ea typeface="宋体" panose="02010600030101010101" pitchFamily="2" charset="-122"/>
              </a:rPr>
              <a:t>现代</a:t>
            </a:r>
            <a:r>
              <a:rPr lang="zh-CN" altLang="en-US" sz="1600" dirty="0">
                <a:solidFill>
                  <a:schemeClr val="tx1"/>
                </a:solidFill>
                <a:latin typeface="宋体" panose="02010600030101010101" pitchFamily="2" charset="-122"/>
                <a:ea typeface="宋体" panose="02010600030101010101" pitchFamily="2" charset="-122"/>
                <a:sym typeface="+mn-ea"/>
              </a:rPr>
              <a:t>医学和管理学</a:t>
            </a:r>
            <a:r>
              <a:rPr lang="zh-CN" altLang="en-US" sz="1600" b="1" dirty="0">
                <a:solidFill>
                  <a:schemeClr val="tx2"/>
                </a:solidFill>
                <a:latin typeface="宋体" panose="02010600030101010101" pitchFamily="2" charset="-122"/>
                <a:ea typeface="宋体" panose="02010600030101010101" pitchFamily="2" charset="-122"/>
                <a:sym typeface="+mn-ea"/>
              </a:rPr>
              <a:t>：理论、方法和技术</a:t>
            </a:r>
          </a:p>
          <a:p>
            <a:pPr>
              <a:lnSpc>
                <a:spcPts val="3000"/>
              </a:lnSpc>
              <a:buFont typeface="Wingdings" panose="05000000000000000000" pitchFamily="2" charset="2"/>
              <a:buNone/>
              <a:defRPr/>
            </a:pPr>
            <a:r>
              <a:rPr lang="zh-CN" altLang="en-US" sz="1600" b="1" dirty="0">
                <a:solidFill>
                  <a:schemeClr val="tx1"/>
                </a:solidFill>
                <a:latin typeface="宋体" panose="02010600030101010101" pitchFamily="2" charset="-122"/>
                <a:ea typeface="宋体" panose="02010600030101010101" pitchFamily="2" charset="-122"/>
                <a:sym typeface="+mn-ea"/>
              </a:rPr>
              <a:t>对象任务：</a:t>
            </a:r>
            <a:r>
              <a:rPr lang="zh-CN" altLang="en-US" sz="1600" dirty="0">
                <a:solidFill>
                  <a:schemeClr val="tx1"/>
                </a:solidFill>
                <a:latin typeface="宋体" panose="02010600030101010101" pitchFamily="2" charset="-122"/>
                <a:ea typeface="宋体" panose="02010600030101010101" pitchFamily="2" charset="-122"/>
                <a:sym typeface="+mn-ea"/>
              </a:rPr>
              <a:t>健康管理实质：</a:t>
            </a:r>
            <a:r>
              <a:rPr lang="zh-CN" altLang="en-US" sz="1600" b="1" dirty="0">
                <a:solidFill>
                  <a:schemeClr val="tx2"/>
                </a:solidFill>
                <a:latin typeface="宋体" panose="02010600030101010101" pitchFamily="2" charset="-122"/>
                <a:ea typeface="宋体" panose="02010600030101010101" pitchFamily="2" charset="-122"/>
                <a:sym typeface="+mn-ea"/>
              </a:rPr>
              <a:t>个体或群体健康状况</a:t>
            </a:r>
            <a:r>
              <a:rPr lang="zh-CN" altLang="en-US" sz="1600" b="1" dirty="0">
                <a:solidFill>
                  <a:schemeClr val="tx1"/>
                </a:solidFill>
                <a:latin typeface="宋体" panose="02010600030101010101" pitchFamily="2" charset="-122"/>
                <a:ea typeface="宋体" panose="02010600030101010101" pitchFamily="2" charset="-122"/>
                <a:sym typeface="+mn-ea"/>
              </a:rPr>
              <a:t>及</a:t>
            </a:r>
            <a:r>
              <a:rPr lang="zh-CN" altLang="en-US" sz="1600" b="1" dirty="0">
                <a:solidFill>
                  <a:schemeClr val="tx2"/>
                </a:solidFill>
                <a:latin typeface="宋体" panose="02010600030101010101" pitchFamily="2" charset="-122"/>
                <a:ea typeface="宋体" panose="02010600030101010101" pitchFamily="2" charset="-122"/>
                <a:sym typeface="+mn-ea"/>
              </a:rPr>
              <a:t>健康危险因素</a:t>
            </a:r>
            <a:r>
              <a:rPr lang="zh-CN" altLang="en-US" sz="1600" b="1" dirty="0">
                <a:solidFill>
                  <a:schemeClr val="tx1"/>
                </a:solidFill>
                <a:latin typeface="宋体" panose="02010600030101010101" pitchFamily="2" charset="-122"/>
                <a:ea typeface="宋体" panose="02010600030101010101" pitchFamily="2" charset="-122"/>
                <a:sym typeface="+mn-ea"/>
              </a:rPr>
              <a:t>全面</a:t>
            </a:r>
            <a:r>
              <a:rPr lang="zh-CN" altLang="en-US" sz="1600" b="1" dirty="0">
                <a:solidFill>
                  <a:schemeClr val="tx2"/>
                </a:solidFill>
                <a:latin typeface="宋体" panose="02010600030101010101" pitchFamily="2" charset="-122"/>
                <a:ea typeface="宋体" panose="02010600030101010101" pitchFamily="2" charset="-122"/>
                <a:sym typeface="+mn-ea"/>
              </a:rPr>
              <a:t>检测、评估与干预；全人全程全方位医学服务</a:t>
            </a:r>
          </a:p>
          <a:p>
            <a:pPr>
              <a:lnSpc>
                <a:spcPts val="3000"/>
              </a:lnSpc>
              <a:buFont typeface="Wingdings" panose="05000000000000000000" pitchFamily="2" charset="2"/>
              <a:buNone/>
              <a:defRPr/>
            </a:pPr>
            <a:r>
              <a:rPr lang="zh-CN" altLang="en-US" sz="1600" b="1" dirty="0">
                <a:solidFill>
                  <a:schemeClr val="tx1"/>
                </a:solidFill>
                <a:latin typeface="宋体" panose="02010600030101010101" pitchFamily="2" charset="-122"/>
                <a:ea typeface="宋体" panose="02010600030101010101" pitchFamily="2" charset="-122"/>
                <a:sym typeface="+mn-ea"/>
              </a:rPr>
              <a:t>目标：以最小成本</a:t>
            </a:r>
            <a:r>
              <a:rPr lang="zh-CN" altLang="en-US" sz="1600" b="1" dirty="0">
                <a:solidFill>
                  <a:schemeClr val="tx2"/>
                </a:solidFill>
                <a:latin typeface="宋体" panose="02010600030101010101" pitchFamily="2" charset="-122"/>
                <a:ea typeface="宋体" panose="02010600030101010101" pitchFamily="2" charset="-122"/>
                <a:sym typeface="+mn-ea"/>
              </a:rPr>
              <a:t>预防</a:t>
            </a:r>
            <a:r>
              <a:rPr lang="zh-CN" altLang="en-US" sz="1600" b="1" dirty="0">
                <a:solidFill>
                  <a:schemeClr val="tx1"/>
                </a:solidFill>
                <a:latin typeface="宋体" panose="02010600030101010101" pitchFamily="2" charset="-122"/>
                <a:ea typeface="宋体" panose="02010600030101010101" pitchFamily="2" charset="-122"/>
                <a:sym typeface="+mn-ea"/>
              </a:rPr>
              <a:t>疾病发生、</a:t>
            </a:r>
            <a:r>
              <a:rPr lang="zh-CN" altLang="en-US" sz="1600" b="1" dirty="0">
                <a:solidFill>
                  <a:schemeClr val="tx2"/>
                </a:solidFill>
                <a:latin typeface="宋体" panose="02010600030101010101" pitchFamily="2" charset="-122"/>
                <a:ea typeface="宋体" panose="02010600030101010101" pitchFamily="2" charset="-122"/>
                <a:sym typeface="+mn-ea"/>
              </a:rPr>
              <a:t>控制</a:t>
            </a:r>
            <a:r>
              <a:rPr lang="zh-CN" altLang="en-US" sz="1600" b="1" dirty="0">
                <a:solidFill>
                  <a:schemeClr val="tx1"/>
                </a:solidFill>
                <a:latin typeface="宋体" panose="02010600030101010101" pitchFamily="2" charset="-122"/>
                <a:ea typeface="宋体" panose="02010600030101010101" pitchFamily="2" charset="-122"/>
                <a:sym typeface="+mn-ea"/>
              </a:rPr>
              <a:t>疾病发展、</a:t>
            </a:r>
            <a:r>
              <a:rPr lang="zh-CN" altLang="en-US" sz="1600" b="1" dirty="0">
                <a:solidFill>
                  <a:schemeClr val="tx2"/>
                </a:solidFill>
                <a:latin typeface="宋体" panose="02010600030101010101" pitchFamily="2" charset="-122"/>
                <a:ea typeface="宋体" panose="02010600030101010101" pitchFamily="2" charset="-122"/>
                <a:sym typeface="+mn-ea"/>
              </a:rPr>
              <a:t>提高</a:t>
            </a:r>
            <a:r>
              <a:rPr lang="zh-CN" altLang="en-US" sz="1600" b="1" dirty="0">
                <a:solidFill>
                  <a:schemeClr val="tx1"/>
                </a:solidFill>
                <a:latin typeface="宋体" panose="02010600030101010101" pitchFamily="2" charset="-122"/>
                <a:ea typeface="宋体" panose="02010600030101010101" pitchFamily="2" charset="-122"/>
                <a:sym typeface="+mn-ea"/>
              </a:rPr>
              <a:t>生命质量、</a:t>
            </a:r>
            <a:r>
              <a:rPr lang="zh-CN" altLang="en-US" sz="1600" b="1" dirty="0">
                <a:solidFill>
                  <a:schemeClr val="tx2"/>
                </a:solidFill>
                <a:latin typeface="宋体" panose="02010600030101010101" pitchFamily="2" charset="-122"/>
                <a:ea typeface="宋体" panose="02010600030101010101" pitchFamily="2" charset="-122"/>
                <a:sym typeface="+mn-ea"/>
              </a:rPr>
              <a:t>获得</a:t>
            </a:r>
            <a:r>
              <a:rPr lang="zh-CN" altLang="en-US" sz="1600" b="1" dirty="0">
                <a:solidFill>
                  <a:schemeClr val="tx1"/>
                </a:solidFill>
                <a:latin typeface="宋体" panose="02010600030101010101" pitchFamily="2" charset="-122"/>
                <a:ea typeface="宋体" panose="02010600030101010101" pitchFamily="2" charset="-122"/>
                <a:sym typeface="+mn-ea"/>
              </a:rPr>
              <a:t>最大效益</a:t>
            </a:r>
          </a:p>
        </p:txBody>
      </p:sp>
      <p:pic>
        <p:nvPicPr>
          <p:cNvPr id="23555" name="Picture 9" descr="三维健康">
            <a:extLst>
              <a:ext uri="{FF2B5EF4-FFF2-40B4-BE49-F238E27FC236}">
                <a16:creationId xmlns:a16="http://schemas.microsoft.com/office/drawing/2014/main" id="{30313226-56DF-4D41-AFE0-62540A3AE782}"/>
              </a:ext>
            </a:extLst>
          </p:cNvPr>
          <p:cNvPicPr>
            <a:picLocks noChangeAspect="1" noChangeArrowheads="1"/>
          </p:cNvPicPr>
          <p:nvPr/>
        </p:nvPicPr>
        <p:blipFill>
          <a:blip r:embed="rId3">
            <a:lum bright="20000" contrast="-54000"/>
            <a:extLst>
              <a:ext uri="{28A0092B-C50C-407E-A947-70E740481C1C}">
                <a14:useLocalDpi xmlns:a14="http://schemas.microsoft.com/office/drawing/2010/main" val="0"/>
              </a:ext>
            </a:extLst>
          </a:blip>
          <a:srcRect/>
          <a:stretch>
            <a:fillRect/>
          </a:stretch>
        </p:blipFill>
        <p:spPr bwMode="auto">
          <a:xfrm>
            <a:off x="5795963" y="1628775"/>
            <a:ext cx="31686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标题 5">
            <a:extLst>
              <a:ext uri="{FF2B5EF4-FFF2-40B4-BE49-F238E27FC236}">
                <a16:creationId xmlns:a16="http://schemas.microsoft.com/office/drawing/2014/main" id="{EEC65903-2C1A-4AB0-A43D-EC6A4D2EEDFA}"/>
              </a:ext>
            </a:extLst>
          </p:cNvPr>
          <p:cNvSpPr>
            <a:spLocks noGrp="1"/>
          </p:cNvSpPr>
          <p:nvPr>
            <p:ph type="title"/>
          </p:nvPr>
        </p:nvSpPr>
        <p:spPr>
          <a:xfrm>
            <a:off x="1366838" y="339725"/>
            <a:ext cx="6719887" cy="639763"/>
          </a:xfrm>
        </p:spPr>
        <p:txBody>
          <a:bodyPr/>
          <a:lstStyle/>
          <a:p>
            <a:pPr algn="ctr"/>
            <a:r>
              <a:rPr lang="en-US" altLang="zh-CN" sz="3600" b="1">
                <a:solidFill>
                  <a:schemeClr val="tx1"/>
                </a:solidFill>
                <a:latin typeface="宋体" panose="02010600030101010101" pitchFamily="2" charset="-122"/>
                <a:ea typeface="宋体" panose="02010600030101010101" pitchFamily="2" charset="-122"/>
                <a:sym typeface="+mn-ea"/>
              </a:rPr>
              <a:t>1.</a:t>
            </a:r>
            <a:r>
              <a:rPr lang="zh-CN" altLang="en-US" sz="3600" b="1">
                <a:solidFill>
                  <a:schemeClr val="tx1"/>
                </a:solidFill>
                <a:latin typeface="宋体" panose="02010600030101010101" pitchFamily="2" charset="-122"/>
                <a:ea typeface="宋体" panose="02010600030101010101" pitchFamily="2" charset="-122"/>
                <a:sym typeface="+mn-ea"/>
              </a:rPr>
              <a:t>健康管理定义</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ECADF77-06FD-4AA6-8952-5D44928E50A8}"/>
              </a:ext>
            </a:extLst>
          </p:cNvPr>
          <p:cNvSpPr>
            <a:spLocks noGrp="1"/>
          </p:cNvSpPr>
          <p:nvPr>
            <p:ph idx="1"/>
          </p:nvPr>
        </p:nvSpPr>
        <p:spPr>
          <a:xfrm>
            <a:off x="1304925" y="1557338"/>
            <a:ext cx="7789863" cy="4089400"/>
          </a:xfrm>
        </p:spPr>
        <p:txBody>
          <a:bodyPr/>
          <a:lstStyle/>
          <a:p>
            <a:pPr>
              <a:buFont typeface="Wingdings" panose="05000000000000000000" charset="0"/>
              <a:buChar char="p"/>
              <a:defRPr/>
            </a:pPr>
            <a:r>
              <a:rPr lang="zh-CN" altLang="en-US" sz="2800"/>
              <a:t>概念表述</a:t>
            </a:r>
          </a:p>
          <a:p>
            <a:pPr marL="0" indent="0">
              <a:buFont typeface="Wingdings" panose="05000000000000000000" charset="0"/>
              <a:buNone/>
              <a:defRPr/>
            </a:pPr>
            <a:r>
              <a:rPr lang="zh-CN" altLang="en-US" sz="2000">
                <a:solidFill>
                  <a:schemeClr val="tx1"/>
                </a:solidFill>
              </a:rPr>
              <a:t>概念表述：</a:t>
            </a:r>
            <a:r>
              <a:rPr lang="zh-CN" altLang="en-US" sz="2000"/>
              <a:t>公共卫生角度：找出健康危险因素，进行连续监测和有效控制；</a:t>
            </a:r>
          </a:p>
          <a:p>
            <a:pPr marL="0" indent="0">
              <a:buFont typeface="Wingdings" panose="05000000000000000000" pitchFamily="2" charset="2"/>
              <a:buNone/>
              <a:defRPr/>
            </a:pPr>
            <a:r>
              <a:rPr lang="zh-CN" altLang="en-US" sz="2000"/>
              <a:t>                  预防保健角度：通过体检早期发现疾病，早诊早治；</a:t>
            </a:r>
          </a:p>
          <a:p>
            <a:pPr marL="0" indent="0">
              <a:buFont typeface="Wingdings" panose="05000000000000000000" pitchFamily="2" charset="2"/>
              <a:buNone/>
              <a:defRPr/>
            </a:pPr>
            <a:r>
              <a:rPr lang="zh-CN" altLang="en-US" sz="2000"/>
              <a:t>                  健康体检角度：健康体检的延伸与扩展，即健康体检加检后服务；</a:t>
            </a:r>
          </a:p>
          <a:p>
            <a:pPr marL="0" indent="0">
              <a:buFont typeface="Wingdings" panose="05000000000000000000" pitchFamily="2" charset="2"/>
              <a:buNone/>
              <a:defRPr/>
            </a:pPr>
            <a:r>
              <a:rPr lang="zh-CN" altLang="en-US" sz="2000"/>
              <a:t>                  疾病健康管理角度：更加积极主动的疾病筛查与及时诊治。</a:t>
            </a:r>
          </a:p>
          <a:p>
            <a:pPr>
              <a:buFont typeface="Wingdings" panose="05000000000000000000" charset="0"/>
              <a:buChar char="p"/>
              <a:defRPr/>
            </a:pPr>
            <a:r>
              <a:rPr lang="zh-CN" altLang="en-US" sz="2800">
                <a:sym typeface="+mn-ea"/>
              </a:rPr>
              <a:t>学科体系范畴</a:t>
            </a:r>
            <a:endParaRPr lang="zh-CN" altLang="en-US" sz="2800"/>
          </a:p>
          <a:p>
            <a:pPr marL="0" indent="0">
              <a:buFont typeface="Wingdings" panose="05000000000000000000" pitchFamily="2" charset="2"/>
              <a:buNone/>
              <a:defRPr/>
            </a:pPr>
            <a:r>
              <a:rPr lang="zh-CN" altLang="en-US" sz="2000">
                <a:solidFill>
                  <a:schemeClr val="tx1"/>
                </a:solidFill>
              </a:rPr>
              <a:t>学科体系范畴：</a:t>
            </a:r>
            <a:r>
              <a:rPr lang="zh-CN" altLang="en-US" sz="2000"/>
              <a:t>健康管理学概念  健康管理学科范畴  健康管理与相关学科关系</a:t>
            </a:r>
          </a:p>
        </p:txBody>
      </p:sp>
      <p:sp>
        <p:nvSpPr>
          <p:cNvPr id="25603" name="标题 5">
            <a:extLst>
              <a:ext uri="{FF2B5EF4-FFF2-40B4-BE49-F238E27FC236}">
                <a16:creationId xmlns:a16="http://schemas.microsoft.com/office/drawing/2014/main" id="{1525F991-47D2-43BE-9C13-18E6F0FCC573}"/>
              </a:ext>
            </a:extLst>
          </p:cNvPr>
          <p:cNvSpPr>
            <a:spLocks noGrp="1"/>
          </p:cNvSpPr>
          <p:nvPr>
            <p:ph type="title"/>
          </p:nvPr>
        </p:nvSpPr>
        <p:spPr>
          <a:xfrm>
            <a:off x="1366838" y="627063"/>
            <a:ext cx="7777162" cy="639762"/>
          </a:xfrm>
        </p:spPr>
        <p:txBody>
          <a:bodyPr/>
          <a:lstStyle/>
          <a:p>
            <a:pPr algn="ctr"/>
            <a:r>
              <a:rPr lang="en-US" altLang="zh-CN" sz="3600" b="1">
                <a:solidFill>
                  <a:schemeClr val="tx1"/>
                </a:solidFill>
                <a:latin typeface="宋体" panose="02010600030101010101" pitchFamily="2" charset="-122"/>
                <a:ea typeface="宋体" panose="02010600030101010101" pitchFamily="2" charset="-122"/>
              </a:rPr>
              <a:t>2.</a:t>
            </a:r>
            <a:r>
              <a:rPr lang="zh-CN" altLang="zh-CN" sz="3600" b="1">
                <a:solidFill>
                  <a:schemeClr val="tx1"/>
                </a:solidFill>
                <a:latin typeface="宋体" panose="02010600030101010101" pitchFamily="2" charset="-122"/>
                <a:ea typeface="宋体" panose="02010600030101010101" pitchFamily="2" charset="-122"/>
              </a:rPr>
              <a:t>健康管理概念</a:t>
            </a:r>
            <a:r>
              <a:rPr lang="en-US" altLang="zh-CN" sz="2800" b="1" i="1">
                <a:solidFill>
                  <a:schemeClr val="tx1"/>
                </a:solidFill>
                <a:latin typeface="宋体" panose="02010600030101010101" pitchFamily="2" charset="-122"/>
                <a:ea typeface="宋体" panose="02010600030101010101" pitchFamily="2" charset="-122"/>
              </a:rPr>
              <a:t>(Health Management)</a:t>
            </a:r>
            <a:endParaRPr lang="zh-CN" altLang="en-US"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B63A68C0-B4D1-4BBF-87F1-40B9A184C6DA}"/>
              </a:ext>
            </a:extLst>
          </p:cNvPr>
          <p:cNvSpPr>
            <a:spLocks noGrp="1"/>
          </p:cNvSpPr>
          <p:nvPr>
            <p:ph type="title"/>
          </p:nvPr>
        </p:nvSpPr>
        <p:spPr>
          <a:xfrm>
            <a:off x="1476375" y="477838"/>
            <a:ext cx="7416800" cy="639762"/>
          </a:xfrm>
        </p:spPr>
        <p:txBody>
          <a:bodyPr/>
          <a:lstStyle/>
          <a:p>
            <a:pPr algn="ctr"/>
            <a:r>
              <a:rPr lang="en-US" altLang="zh-CN" sz="3600" b="1">
                <a:solidFill>
                  <a:schemeClr val="tx1"/>
                </a:solidFill>
                <a:latin typeface="宋体" panose="02010600030101010101" pitchFamily="2" charset="-122"/>
                <a:ea typeface="宋体" panose="02010600030101010101" pitchFamily="2" charset="-122"/>
              </a:rPr>
              <a:t>2.</a:t>
            </a:r>
            <a:r>
              <a:rPr lang="zh-CN" altLang="en-US" sz="3600" b="1">
                <a:solidFill>
                  <a:schemeClr val="tx1"/>
                </a:solidFill>
                <a:latin typeface="宋体" panose="02010600030101010101" pitchFamily="2" charset="-122"/>
                <a:ea typeface="宋体" panose="02010600030101010101" pitchFamily="2" charset="-122"/>
              </a:rPr>
              <a:t>健康管理概念</a:t>
            </a:r>
            <a:endParaRPr lang="zh-CN" altLang="en-US" sz="3600"/>
          </a:p>
        </p:txBody>
      </p:sp>
      <p:sp>
        <p:nvSpPr>
          <p:cNvPr id="26627" name="内容占位符 2">
            <a:extLst>
              <a:ext uri="{FF2B5EF4-FFF2-40B4-BE49-F238E27FC236}">
                <a16:creationId xmlns:a16="http://schemas.microsoft.com/office/drawing/2014/main" id="{50EAB45C-4F7A-433A-B02A-05F6C00E6138}"/>
              </a:ext>
            </a:extLst>
          </p:cNvPr>
          <p:cNvSpPr>
            <a:spLocks noGrp="1"/>
          </p:cNvSpPr>
          <p:nvPr>
            <p:ph idx="1"/>
          </p:nvPr>
        </p:nvSpPr>
        <p:spPr>
          <a:xfrm>
            <a:off x="1290638" y="1150938"/>
            <a:ext cx="7756525" cy="3790950"/>
          </a:xfrm>
        </p:spPr>
        <p:txBody>
          <a:bodyPr/>
          <a:lstStyle/>
          <a:p>
            <a:pPr>
              <a:lnSpc>
                <a:spcPct val="150000"/>
              </a:lnSpc>
              <a:buFont typeface="Wingdings" panose="05000000000000000000" pitchFamily="2" charset="2"/>
              <a:buChar char="p"/>
            </a:pPr>
            <a:r>
              <a:rPr lang="zh-CN" altLang="en-US">
                <a:sym typeface="+mn-ea"/>
              </a:rPr>
              <a:t>学科体系范畴</a:t>
            </a: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健康管理学概念：独立行业，一门学科。</a:t>
            </a:r>
            <a:endParaRPr lang="en-US" altLang="zh-CN" sz="2000" b="1">
              <a:solidFill>
                <a:schemeClr val="tx1"/>
              </a:solidFill>
              <a:latin typeface="宋体" panose="02010600030101010101" pitchFamily="2" charset="-122"/>
              <a:ea typeface="宋体" panose="02010600030101010101" pitchFamily="2" charset="-122"/>
            </a:endParaRPr>
          </a:p>
          <a:p>
            <a:pPr>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独立行业：高校专业，学位设置：大专到博士</a:t>
            </a:r>
            <a:r>
              <a:rPr lang="en-US" altLang="zh-CN" sz="2000"/>
              <a:t>MHA master of health administration</a:t>
            </a:r>
          </a:p>
          <a:p>
            <a:pPr>
              <a:buFont typeface="Wingdings" panose="05000000000000000000" pitchFamily="2" charset="2"/>
              <a:buNone/>
            </a:pPr>
            <a:r>
              <a:rPr lang="en-US" altLang="zh-CN" sz="2000" b="1">
                <a:solidFill>
                  <a:schemeClr val="tx1"/>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医院设科，独立运作</a:t>
            </a:r>
            <a:endParaRPr lang="en-US" altLang="zh-CN" sz="2000" b="1">
              <a:solidFill>
                <a:schemeClr val="tx1"/>
              </a:solidFill>
              <a:latin typeface="宋体" panose="02010600030101010101" pitchFamily="2" charset="-122"/>
              <a:ea typeface="宋体" panose="02010600030101010101" pitchFamily="2" charset="-122"/>
            </a:endParaRPr>
          </a:p>
          <a:p>
            <a:pPr>
              <a:buFont typeface="Wingdings" panose="05000000000000000000" pitchFamily="2" charset="2"/>
              <a:buNone/>
            </a:pPr>
            <a:r>
              <a:rPr lang="en-US" altLang="zh-CN" sz="2000" b="1">
                <a:solidFill>
                  <a:schemeClr val="tx1"/>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行业学会，层级指导</a:t>
            </a:r>
            <a:endParaRPr lang="en-US" altLang="zh-CN" sz="2000" b="1">
              <a:solidFill>
                <a:schemeClr val="tx1"/>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一门学科：新兴学科、交叉学科、应用性和综合性学科</a:t>
            </a:r>
            <a:r>
              <a:rPr lang="zh-CN" altLang="en-US" sz="2400" b="1">
                <a:solidFill>
                  <a:schemeClr val="tx1"/>
                </a:solidFill>
                <a:latin typeface="宋体" panose="02010600030101010101" pitchFamily="2" charset="-122"/>
                <a:ea typeface="宋体" panose="02010600030101010101" pitchFamily="2" charset="-122"/>
              </a:rPr>
              <a:t>。</a:t>
            </a:r>
            <a:endParaRPr lang="en-US" altLang="zh-CN" sz="2000" b="1">
              <a:solidFill>
                <a:schemeClr val="tx1"/>
              </a:solidFill>
              <a:latin typeface="宋体" panose="02010600030101010101" pitchFamily="2" charset="-122"/>
              <a:ea typeface="宋体" panose="02010600030101010101" pitchFamily="2" charset="-122"/>
            </a:endParaRPr>
          </a:p>
        </p:txBody>
      </p:sp>
      <p:sp>
        <p:nvSpPr>
          <p:cNvPr id="26628" name="TextBox 3">
            <a:extLst>
              <a:ext uri="{FF2B5EF4-FFF2-40B4-BE49-F238E27FC236}">
                <a16:creationId xmlns:a16="http://schemas.microsoft.com/office/drawing/2014/main" id="{33AC6106-FF29-43FE-A989-1CD378BD02AC}"/>
              </a:ext>
            </a:extLst>
          </p:cNvPr>
          <p:cNvSpPr txBox="1">
            <a:spLocks noChangeArrowheads="1"/>
          </p:cNvSpPr>
          <p:nvPr/>
        </p:nvSpPr>
        <p:spPr bwMode="auto">
          <a:xfrm>
            <a:off x="1428750" y="4508500"/>
            <a:ext cx="7416800" cy="10064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DC2622"/>
              </a:buClr>
              <a:buSzPct val="70000"/>
              <a:buFont typeface="Wingdings" panose="05000000000000000000" pitchFamily="2" charset="2"/>
              <a:buChar char="q"/>
              <a:defRPr sz="3200">
                <a:solidFill>
                  <a:schemeClr val="folHlink"/>
                </a:solidFill>
                <a:latin typeface="Arial" panose="020B0604020202020204" pitchFamily="34" charset="0"/>
                <a:ea typeface="黑体" panose="02010609060101010101" pitchFamily="49" charset="-122"/>
              </a:defRPr>
            </a:lvl1pPr>
            <a:lvl2pPr marL="742950" indent="-285750">
              <a:spcBef>
                <a:spcPct val="20000"/>
              </a:spcBef>
              <a:buClr>
                <a:srgbClr val="DC2622"/>
              </a:buClr>
              <a:buSzPct val="70000"/>
              <a:buFont typeface="Wingdings" panose="05000000000000000000" pitchFamily="2" charset="2"/>
              <a:buChar char="v"/>
              <a:defRPr sz="2800">
                <a:solidFill>
                  <a:schemeClr val="folHlink"/>
                </a:solidFill>
                <a:latin typeface="Arial" panose="020B0604020202020204" pitchFamily="34" charset="0"/>
                <a:ea typeface="宋体" panose="02010600030101010101" pitchFamily="2" charset="-122"/>
              </a:defRPr>
            </a:lvl2pPr>
            <a:lvl3pPr marL="1143000" indent="-228600">
              <a:spcBef>
                <a:spcPct val="20000"/>
              </a:spcBef>
              <a:buClr>
                <a:srgbClr val="DC2622"/>
              </a:buClr>
              <a:buSzPct val="70000"/>
              <a:buFont typeface="Wingdings" panose="05000000000000000000" pitchFamily="2" charset="2"/>
              <a:buChar char="Ø"/>
              <a:defRPr sz="2400">
                <a:solidFill>
                  <a:schemeClr val="folHlink"/>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宋体" panose="02010600030101010101" pitchFamily="2" charset="-122"/>
              </a:defRPr>
            </a:lvl4pPr>
            <a:lvl5pPr marL="2057400" indent="-228600">
              <a:spcBef>
                <a:spcPct val="20000"/>
              </a:spcBef>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folHlink"/>
                </a:solidFill>
                <a:latin typeface="Arial" panose="020B0604020202020204" pitchFamily="34" charset="0"/>
                <a:ea typeface="黑体" panose="02010609060101010101" pitchFamily="49" charset="-122"/>
              </a:defRPr>
            </a:lvl9pPr>
          </a:lstStyle>
          <a:p>
            <a:pPr eaLnBrk="1" hangingPunct="1">
              <a:spcBef>
                <a:spcPct val="0"/>
              </a:spcBef>
              <a:buClrTx/>
              <a:buSzTx/>
              <a:buFontTx/>
              <a:buNone/>
            </a:pPr>
            <a:r>
              <a:rPr lang="zh-CN" altLang="en-US" sz="2000" b="1">
                <a:solidFill>
                  <a:schemeClr val="tx1"/>
                </a:solidFill>
                <a:latin typeface="Times New Roman" panose="02020603050405020304" pitchFamily="18" charset="0"/>
                <a:ea typeface="宋体" panose="02010600030101010101" pitchFamily="2" charset="-122"/>
              </a:rPr>
              <a:t>例：美国职业与环境医院学会（</a:t>
            </a:r>
            <a:r>
              <a:rPr lang="en-US" altLang="zh-CN" sz="2000" b="1">
                <a:solidFill>
                  <a:schemeClr val="tx1"/>
                </a:solidFill>
                <a:latin typeface="Times New Roman" panose="02020603050405020304" pitchFamily="18" charset="0"/>
                <a:ea typeface="宋体" panose="02010600030101010101" pitchFamily="2" charset="-122"/>
              </a:rPr>
              <a:t>ACOEM</a:t>
            </a:r>
            <a:r>
              <a:rPr lang="zh-CN" altLang="en-US" sz="2000" b="1">
                <a:solidFill>
                  <a:schemeClr val="tx1"/>
                </a:solidFill>
                <a:latin typeface="Times New Roman" panose="02020603050405020304" pitchFamily="18" charset="0"/>
                <a:ea typeface="宋体" panose="02010600030101010101" pitchFamily="2" charset="-122"/>
              </a:rPr>
              <a:t>） 健康和生产效率管理（</a:t>
            </a:r>
            <a:r>
              <a:rPr lang="en-US" altLang="zh-CN" sz="2000" b="1">
                <a:solidFill>
                  <a:schemeClr val="tx1"/>
                </a:solidFill>
                <a:latin typeface="Times New Roman" panose="02020603050405020304" pitchFamily="18" charset="0"/>
                <a:ea typeface="宋体" panose="02010600030101010101" pitchFamily="2" charset="-122"/>
              </a:rPr>
              <a:t>HPM</a:t>
            </a:r>
            <a:r>
              <a:rPr lang="zh-CN" altLang="en-US" sz="2000" b="1">
                <a:solidFill>
                  <a:schemeClr val="tx1"/>
                </a:solidFill>
                <a:latin typeface="Times New Roman" panose="02020603050405020304" pitchFamily="18" charset="0"/>
                <a:ea typeface="宋体" panose="02010600030101010101" pitchFamily="2" charset="-122"/>
              </a:rPr>
              <a:t>）机构，针对员工全面健康的各种服务项目进行</a:t>
            </a:r>
            <a:r>
              <a:rPr lang="zh-CN" altLang="en-US" sz="2000" b="1">
                <a:solidFill>
                  <a:srgbClr val="0000FF"/>
                </a:solidFill>
                <a:latin typeface="Times New Roman" panose="02020603050405020304" pitchFamily="18" charset="0"/>
                <a:ea typeface="宋体" panose="02010600030101010101" pitchFamily="2" charset="-122"/>
              </a:rPr>
              <a:t>联合管理</a:t>
            </a:r>
            <a:r>
              <a:rPr lang="zh-CN" altLang="en-US" sz="2000" b="1">
                <a:solidFill>
                  <a:schemeClr val="tx1"/>
                </a:solidFill>
                <a:latin typeface="Times New Roman" panose="02020603050405020304" pitchFamily="18" charset="0"/>
                <a:ea typeface="宋体" panose="02010600030101010101" pitchFamily="2" charset="-122"/>
              </a:rPr>
              <a:t>。</a:t>
            </a:r>
            <a:r>
              <a:rPr lang="zh-CN" altLang="en-US" sz="2000">
                <a:solidFill>
                  <a:schemeClr val="tx2"/>
                </a:solidFill>
                <a:latin typeface="微软雅黑" panose="020B0503020204020204" pitchFamily="34" charset="-122"/>
                <a:ea typeface="微软雅黑" panose="020B0503020204020204" pitchFamily="34" charset="-122"/>
              </a:rPr>
              <a:t>医保 商保 带薪病假 职业安全项目</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a16="http://schemas.microsoft.com/office/drawing/2014/main" id="{77BE0664-C7D5-4D21-948A-B7B5F5643400}"/>
              </a:ext>
            </a:extLst>
          </p:cNvPr>
          <p:cNvSpPr>
            <a:spLocks noGrp="1"/>
          </p:cNvSpPr>
          <p:nvPr>
            <p:ph type="title"/>
          </p:nvPr>
        </p:nvSpPr>
        <p:spPr>
          <a:xfrm>
            <a:off x="1476375" y="693738"/>
            <a:ext cx="7416800" cy="639762"/>
          </a:xfrm>
        </p:spPr>
        <p:txBody>
          <a:bodyPr/>
          <a:lstStyle/>
          <a:p>
            <a:pPr algn="ctr"/>
            <a:r>
              <a:rPr lang="en-US" altLang="zh-CN" sz="3600" b="1">
                <a:solidFill>
                  <a:schemeClr val="tx1"/>
                </a:solidFill>
                <a:latin typeface="宋体" panose="02010600030101010101" pitchFamily="2" charset="-122"/>
                <a:ea typeface="宋体" panose="02010600030101010101" pitchFamily="2" charset="-122"/>
              </a:rPr>
              <a:t>2.</a:t>
            </a:r>
            <a:r>
              <a:rPr lang="zh-CN" altLang="en-US" sz="3600" b="1">
                <a:solidFill>
                  <a:schemeClr val="tx1"/>
                </a:solidFill>
                <a:latin typeface="宋体" panose="02010600030101010101" pitchFamily="2" charset="-122"/>
                <a:ea typeface="宋体" panose="02010600030101010101" pitchFamily="2" charset="-122"/>
              </a:rPr>
              <a:t>健康管理概念</a:t>
            </a:r>
            <a:endParaRPr lang="zh-CN" altLang="en-US" sz="3600" b="1"/>
          </a:p>
        </p:txBody>
      </p:sp>
      <p:sp>
        <p:nvSpPr>
          <p:cNvPr id="28675" name="内容占位符 2">
            <a:extLst>
              <a:ext uri="{FF2B5EF4-FFF2-40B4-BE49-F238E27FC236}">
                <a16:creationId xmlns:a16="http://schemas.microsoft.com/office/drawing/2014/main" id="{E0086DBE-0A21-4BBC-912F-4CC8907B8119}"/>
              </a:ext>
            </a:extLst>
          </p:cNvPr>
          <p:cNvSpPr>
            <a:spLocks noGrp="1"/>
          </p:cNvSpPr>
          <p:nvPr>
            <p:ph idx="1"/>
          </p:nvPr>
        </p:nvSpPr>
        <p:spPr>
          <a:xfrm>
            <a:off x="1290638" y="1357313"/>
            <a:ext cx="7496175" cy="4659312"/>
          </a:xfrm>
        </p:spPr>
        <p:txBody>
          <a:bodyPr/>
          <a:lstStyle/>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健康管理学科体系范畴</a:t>
            </a:r>
            <a:r>
              <a:rPr lang="en-US" altLang="zh-CN" sz="2000" b="1">
                <a:solidFill>
                  <a:schemeClr val="tx1"/>
                </a:solidFill>
                <a:latin typeface="宋体" panose="02010600030101010101" pitchFamily="2" charset="-122"/>
                <a:ea typeface="宋体" panose="02010600030101010101" pitchFamily="2" charset="-122"/>
              </a:rPr>
              <a:t>——</a:t>
            </a:r>
          </a:p>
          <a:p>
            <a:pPr>
              <a:lnSpc>
                <a:spcPct val="150000"/>
              </a:lnSpc>
              <a:buFont typeface="Wingdings" panose="05000000000000000000" pitchFamily="2" charset="2"/>
              <a:buNone/>
            </a:pPr>
            <a:r>
              <a:rPr lang="en-US" altLang="zh-CN" sz="2000" b="1">
                <a:solidFill>
                  <a:schemeClr val="tx1"/>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交叉学科：集医学科学、管理科学与信息科学于一体</a:t>
            </a:r>
          </a:p>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a:t>
            </a:r>
            <a:r>
              <a:rPr lang="zh-CN" altLang="zh-CN" sz="2000" b="1">
                <a:latin typeface="宋体" panose="02010600030101010101" pitchFamily="2" charset="-122"/>
                <a:ea typeface="宋体" panose="02010600030101010101" pitchFamily="2" charset="-122"/>
              </a:rPr>
              <a:t>重点研究内容：健康的概念、内涵与评价标准</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健康风险因素监测与控制</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健康干预方法与手段</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健康管理服务模式与实施路径</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健康信息技术以及与健康保险的结合等一系列理论和实践问题。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9306D393-E7AC-43A3-8FFB-AFDC4F850893}"/>
              </a:ext>
            </a:extLst>
          </p:cNvPr>
          <p:cNvSpPr>
            <a:spLocks noGrp="1"/>
          </p:cNvSpPr>
          <p:nvPr>
            <p:ph type="title"/>
          </p:nvPr>
        </p:nvSpPr>
        <p:spPr>
          <a:xfrm>
            <a:off x="1476375" y="693738"/>
            <a:ext cx="7416800" cy="639762"/>
          </a:xfrm>
        </p:spPr>
        <p:txBody>
          <a:bodyPr/>
          <a:lstStyle/>
          <a:p>
            <a:pPr algn="ctr"/>
            <a:r>
              <a:rPr lang="en-US" altLang="zh-CN" sz="3600" b="1">
                <a:solidFill>
                  <a:schemeClr val="tx1"/>
                </a:solidFill>
                <a:latin typeface="宋体" panose="02010600030101010101" pitchFamily="2" charset="-122"/>
                <a:ea typeface="宋体" panose="02010600030101010101" pitchFamily="2" charset="-122"/>
              </a:rPr>
              <a:t>2.</a:t>
            </a:r>
            <a:r>
              <a:rPr lang="zh-CN" altLang="en-US" sz="3600" b="1">
                <a:solidFill>
                  <a:schemeClr val="tx1"/>
                </a:solidFill>
                <a:latin typeface="宋体" panose="02010600030101010101" pitchFamily="2" charset="-122"/>
                <a:ea typeface="宋体" panose="02010600030101010101" pitchFamily="2" charset="-122"/>
              </a:rPr>
              <a:t>健康管理概念</a:t>
            </a:r>
            <a:endParaRPr lang="zh-CN" altLang="en-US" sz="3600" b="1"/>
          </a:p>
        </p:txBody>
      </p:sp>
      <p:sp>
        <p:nvSpPr>
          <p:cNvPr id="30723" name="内容占位符 2">
            <a:extLst>
              <a:ext uri="{FF2B5EF4-FFF2-40B4-BE49-F238E27FC236}">
                <a16:creationId xmlns:a16="http://schemas.microsoft.com/office/drawing/2014/main" id="{8D0A8873-E899-4510-8FB0-15A1D5DC799B}"/>
              </a:ext>
            </a:extLst>
          </p:cNvPr>
          <p:cNvSpPr>
            <a:spLocks noGrp="1"/>
          </p:cNvSpPr>
          <p:nvPr>
            <p:ph idx="1"/>
          </p:nvPr>
        </p:nvSpPr>
        <p:spPr>
          <a:xfrm>
            <a:off x="1290638" y="1357313"/>
            <a:ext cx="7496175" cy="4659312"/>
          </a:xfrm>
        </p:spPr>
        <p:txBody>
          <a:bodyPr/>
          <a:lstStyle/>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与相关学科的关系</a:t>
            </a:r>
            <a:r>
              <a:rPr lang="en-US" altLang="zh-CN" sz="2000" b="1">
                <a:solidFill>
                  <a:schemeClr val="tx1"/>
                </a:solidFill>
                <a:latin typeface="宋体" panose="02010600030101010101" pitchFamily="2" charset="-122"/>
                <a:ea typeface="宋体" panose="02010600030101010101" pitchFamily="2" charset="-122"/>
              </a:rPr>
              <a:t>——</a:t>
            </a:r>
          </a:p>
          <a:p>
            <a:pPr>
              <a:lnSpc>
                <a:spcPct val="150000"/>
              </a:lnSpc>
              <a:buFont typeface="Wingdings" panose="05000000000000000000" pitchFamily="2" charset="2"/>
              <a:buNone/>
            </a:pPr>
            <a:r>
              <a:rPr lang="en-US" altLang="zh-CN" sz="2000" b="1">
                <a:solidFill>
                  <a:schemeClr val="tx1"/>
                </a:solidFill>
                <a:latin typeface="宋体" panose="02010600030101010101" pitchFamily="2" charset="-122"/>
                <a:ea typeface="宋体" panose="02010600030101010101" pitchFamily="2" charset="-122"/>
              </a:rPr>
              <a:t>    </a:t>
            </a:r>
            <a:r>
              <a:rPr lang="zh-CN" altLang="en-US" sz="2000" b="1">
                <a:solidFill>
                  <a:schemeClr val="tx1"/>
                </a:solidFill>
                <a:latin typeface="宋体" panose="02010600030101010101" pitchFamily="2" charset="-122"/>
                <a:ea typeface="宋体" panose="02010600030101010101" pitchFamily="2" charset="-122"/>
              </a:rPr>
              <a:t>与临床学科（临床医学）：上下衔接，依托深化，合作共享</a:t>
            </a:r>
          </a:p>
          <a:p>
            <a:pPr>
              <a:lnSpc>
                <a:spcPct val="150000"/>
              </a:lnSpc>
              <a:buFont typeface="Wingdings" panose="05000000000000000000" pitchFamily="2" charset="2"/>
              <a:buNone/>
            </a:pPr>
            <a:r>
              <a:rPr lang="zh-CN" altLang="en-US" sz="2000" b="1">
                <a:solidFill>
                  <a:schemeClr val="tx1"/>
                </a:solidFill>
                <a:latin typeface="宋体" panose="02010600030101010101" pitchFamily="2" charset="-122"/>
                <a:ea typeface="宋体" panose="02010600030101010101" pitchFamily="2" charset="-122"/>
              </a:rPr>
              <a:t>    与公共卫生（预防医学）：同源共生，目标一致，协同作战</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与科研院校（基础医学）：一体衔接，理论研究，协同创新</a:t>
            </a:r>
          </a:p>
          <a:p>
            <a:pPr>
              <a:lnSpc>
                <a:spcPct val="150000"/>
              </a:lnSpc>
              <a:buFont typeface="Wingdings" panose="05000000000000000000" pitchFamily="2" charset="2"/>
              <a:buNone/>
            </a:pPr>
            <a:r>
              <a:rPr lang="en-US" altLang="zh-CN" sz="2000" b="1">
                <a:latin typeface="宋体" panose="02010600030101010101" pitchFamily="2" charset="-122"/>
                <a:ea typeface="宋体" panose="02010600030101010101" pitchFamily="2" charset="-122"/>
              </a:rPr>
              <a:t>——</a:t>
            </a:r>
            <a:r>
              <a:rPr lang="zh-CN" altLang="en-US" sz="2000" b="1">
                <a:latin typeface="宋体" panose="02010600030101010101" pitchFamily="2" charset="-122"/>
                <a:ea typeface="宋体" panose="02010600030101010101" pitchFamily="2" charset="-122"/>
              </a:rPr>
              <a:t>促进</a:t>
            </a:r>
            <a:r>
              <a:rPr lang="zh-CN" altLang="zh-CN" sz="2000" b="1">
                <a:latin typeface="宋体" panose="02010600030101010101" pitchFamily="2" charset="-122"/>
                <a:ea typeface="宋体" panose="02010600030101010101" pitchFamily="2" charset="-122"/>
              </a:rPr>
              <a:t>现代医学科技创新体系</a:t>
            </a:r>
            <a:r>
              <a:rPr lang="zh-CN" altLang="zh-CN" sz="2000" b="1">
                <a:latin typeface="宋体" panose="02010600030101010101" pitchFamily="2" charset="-122"/>
                <a:ea typeface="宋体" panose="02010600030101010101" pitchFamily="2" charset="-122"/>
                <a:sym typeface="+mn-ea"/>
              </a:rPr>
              <a:t>建立完善</a:t>
            </a:r>
            <a:r>
              <a:rPr lang="zh-CN" altLang="zh-CN" sz="2000" b="1">
                <a:latin typeface="宋体" panose="02010600030101010101" pitchFamily="2" charset="-122"/>
                <a:ea typeface="宋体" panose="02010600030101010101" pitchFamily="2" charset="-122"/>
              </a:rPr>
              <a:t>：</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基础医学创新体系；预防医学创新体系；</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临床医学创新体系；特种医学创新体系；</a:t>
            </a:r>
          </a:p>
          <a:p>
            <a:pPr>
              <a:lnSpc>
                <a:spcPct val="150000"/>
              </a:lnSpc>
              <a:buFont typeface="Wingdings" panose="05000000000000000000" pitchFamily="2" charset="2"/>
              <a:buNone/>
            </a:pPr>
            <a:r>
              <a:rPr lang="zh-CN" altLang="zh-CN" sz="2000" b="1">
                <a:latin typeface="宋体" panose="02010600030101010101" pitchFamily="2" charset="-122"/>
                <a:ea typeface="宋体" panose="02010600030101010101" pitchFamily="2" charset="-122"/>
              </a:rPr>
              <a:t>    健康管理学创新体系。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112641">
            <a:extLst>
              <a:ext uri="{FF2B5EF4-FFF2-40B4-BE49-F238E27FC236}">
                <a16:creationId xmlns:a16="http://schemas.microsoft.com/office/drawing/2014/main" id="{D00E6AA8-7DC9-40B1-B262-375CE9B12230}"/>
              </a:ext>
            </a:extLst>
          </p:cNvPr>
          <p:cNvSpPr>
            <a:spLocks noGrp="1" noChangeArrowheads="1"/>
          </p:cNvSpPr>
          <p:nvPr>
            <p:ph idx="1"/>
          </p:nvPr>
        </p:nvSpPr>
        <p:spPr>
          <a:xfrm>
            <a:off x="650875" y="1163638"/>
            <a:ext cx="8432800" cy="4929187"/>
          </a:xfrm>
        </p:spPr>
        <p:txBody>
          <a:bodyPr/>
          <a:lstStyle/>
          <a:p>
            <a:r>
              <a:rPr lang="zh-CN" altLang="en-US" sz="2800" b="1">
                <a:solidFill>
                  <a:schemeClr val="tx1"/>
                </a:solidFill>
                <a:latin typeface="楷体_GB2312" pitchFamily="49" charset="-122"/>
                <a:ea typeface="楷体_GB2312" pitchFamily="49" charset="-122"/>
              </a:rPr>
              <a:t>起源：</a:t>
            </a:r>
            <a:r>
              <a:rPr lang="zh-CN" altLang="en-US" sz="2400" b="1">
                <a:latin typeface="黑体" panose="02010609060101010101" pitchFamily="49" charset="-122"/>
                <a:sym typeface="+mn-ea"/>
              </a:rPr>
              <a:t>理论、实践源出美国  实践</a:t>
            </a:r>
            <a:r>
              <a:rPr lang="zh-CN" altLang="zh-CN" sz="2400" b="1">
                <a:latin typeface="黑体" panose="02010609060101010101" pitchFamily="49" charset="-122"/>
                <a:sym typeface="+mn-ea"/>
              </a:rPr>
              <a:t>起源于美国商业保险行业，理念先进半个世纪里保持世界领先水平。</a:t>
            </a:r>
            <a:r>
              <a:rPr lang="en-US" altLang="zh-CN" sz="2800" b="1">
                <a:solidFill>
                  <a:schemeClr val="tx1"/>
                </a:solidFill>
                <a:latin typeface="楷体_GB2312" pitchFamily="49" charset="-122"/>
                <a:ea typeface="楷体_GB2312" pitchFamily="49" charset="-122"/>
              </a:rPr>
              <a:t>  </a:t>
            </a:r>
          </a:p>
          <a:p>
            <a:r>
              <a:rPr lang="zh-CN" altLang="en-US" sz="2800" b="1">
                <a:solidFill>
                  <a:schemeClr val="tx1"/>
                </a:solidFill>
                <a:latin typeface="楷体_GB2312" pitchFamily="49" charset="-122"/>
                <a:ea typeface="楷体_GB2312" pitchFamily="49" charset="-122"/>
                <a:sym typeface="+mn-ea"/>
              </a:rPr>
              <a:t>兴起：</a:t>
            </a:r>
            <a:r>
              <a:rPr lang="zh-CN" altLang="en-US" sz="2400" b="1">
                <a:latin typeface="黑体" panose="02010609060101010101" pitchFamily="49" charset="-122"/>
                <a:sym typeface="+mn-ea"/>
              </a:rPr>
              <a:t>与健康需求相伴生</a:t>
            </a:r>
            <a:r>
              <a:rPr lang="zh-CN" altLang="en-US" sz="2800" b="1"/>
              <a:t>                              </a:t>
            </a:r>
            <a:endParaRPr lang="en-US" altLang="zh-CN" sz="2400" b="1">
              <a:latin typeface="黑体" panose="02010609060101010101" pitchFamily="49" charset="-122"/>
            </a:endParaRPr>
          </a:p>
          <a:p>
            <a:pPr>
              <a:lnSpc>
                <a:spcPts val="3400"/>
              </a:lnSpc>
              <a:spcBef>
                <a:spcPct val="0"/>
              </a:spcBef>
              <a:buFont typeface="Wingdings" panose="05000000000000000000" pitchFamily="2" charset="2"/>
              <a:buNone/>
            </a:pPr>
            <a:r>
              <a:rPr lang="zh-CN" altLang="en-US" sz="2400" b="1">
                <a:latin typeface="宋体" panose="02010600030101010101" pitchFamily="2" charset="-122"/>
                <a:ea typeface="宋体" panose="02010600030101010101" pitchFamily="2" charset="-122"/>
              </a:rPr>
              <a:t>      </a:t>
            </a:r>
            <a:r>
              <a:rPr lang="zh-CN" altLang="en-US" sz="2000" b="1">
                <a:latin typeface="宋体" panose="02010600030101010101" pitchFamily="2" charset="-122"/>
                <a:ea typeface="宋体" panose="02010600030101010101" pitchFamily="2" charset="-122"/>
              </a:rPr>
              <a:t>环境恶化影响：</a:t>
            </a:r>
            <a:r>
              <a:rPr lang="zh-CN" altLang="en-US" sz="2000" b="1">
                <a:solidFill>
                  <a:schemeClr val="tx1"/>
                </a:solidFill>
                <a:latin typeface="楷体_GB2312" pitchFamily="49" charset="-122"/>
                <a:ea typeface="楷体_GB2312" pitchFamily="49" charset="-122"/>
              </a:rPr>
              <a:t>环境污染 气候变化 食品安全</a:t>
            </a:r>
            <a:endParaRPr lang="en-US" altLang="zh-CN" sz="2000" b="1">
              <a:solidFill>
                <a:schemeClr val="tx1"/>
              </a:solidFill>
              <a:latin typeface="楷体_GB2312" pitchFamily="49" charset="-122"/>
              <a:ea typeface="楷体_GB2312" pitchFamily="49" charset="-122"/>
            </a:endParaRPr>
          </a:p>
          <a:p>
            <a:pPr>
              <a:lnSpc>
                <a:spcPts val="3400"/>
              </a:lnSpc>
              <a:spcBef>
                <a:spcPct val="0"/>
              </a:spcBef>
              <a:buFont typeface="Wingdings" panose="05000000000000000000" pitchFamily="2" charset="2"/>
              <a:buNone/>
            </a:pPr>
            <a:r>
              <a:rPr lang="en-US" altLang="zh-CN" sz="2000" b="1">
                <a:latin typeface="宋体" panose="02010600030101010101" pitchFamily="2" charset="-122"/>
                <a:ea typeface="宋体" panose="02010600030101010101" pitchFamily="2" charset="-122"/>
              </a:rPr>
              <a:t>       </a:t>
            </a:r>
            <a:r>
              <a:rPr lang="zh-CN" altLang="en-US" sz="2000" b="1">
                <a:latin typeface="宋体" panose="02010600030101010101" pitchFamily="2" charset="-122"/>
                <a:ea typeface="宋体" panose="02010600030101010101" pitchFamily="2" charset="-122"/>
              </a:rPr>
              <a:t>人口老龄化加速：</a:t>
            </a:r>
            <a:r>
              <a:rPr lang="en-US" altLang="zh-CN" sz="2000" b="1">
                <a:solidFill>
                  <a:schemeClr val="tx1"/>
                </a:solidFill>
                <a:latin typeface="楷体_GB2312" pitchFamily="49" charset="-122"/>
                <a:ea typeface="楷体_GB2312" pitchFamily="49" charset="-122"/>
              </a:rPr>
              <a:t>2020</a:t>
            </a:r>
            <a:r>
              <a:rPr lang="zh-CN" altLang="en-US" sz="2000" b="1">
                <a:solidFill>
                  <a:schemeClr val="tx1"/>
                </a:solidFill>
                <a:latin typeface="楷体_GB2312" pitchFamily="49" charset="-122"/>
                <a:ea typeface="楷体_GB2312" pitchFamily="49" charset="-122"/>
              </a:rPr>
              <a:t>年 </a:t>
            </a:r>
            <a:r>
              <a:rPr lang="en-US" altLang="zh-CN" sz="2000" b="1">
                <a:solidFill>
                  <a:schemeClr val="tx1"/>
                </a:solidFill>
                <a:latin typeface="楷体_GB2312" pitchFamily="49" charset="-122"/>
                <a:ea typeface="楷体_GB2312" pitchFamily="49" charset="-122"/>
              </a:rPr>
              <a:t>&gt;60</a:t>
            </a:r>
            <a:r>
              <a:rPr lang="zh-CN" altLang="en-US" sz="2000" b="1">
                <a:solidFill>
                  <a:schemeClr val="tx1"/>
                </a:solidFill>
                <a:latin typeface="楷体_GB2312" pitchFamily="49" charset="-122"/>
                <a:ea typeface="楷体_GB2312" pitchFamily="49" charset="-122"/>
              </a:rPr>
              <a:t>岁比例</a:t>
            </a:r>
            <a:r>
              <a:rPr lang="en-US" altLang="zh-CN" sz="2000" b="1">
                <a:solidFill>
                  <a:schemeClr val="tx1"/>
                </a:solidFill>
                <a:latin typeface="楷体_GB2312" pitchFamily="49" charset="-122"/>
                <a:ea typeface="楷体_GB2312" pitchFamily="49" charset="-122"/>
              </a:rPr>
              <a:t>16.8%</a:t>
            </a:r>
            <a:r>
              <a:rPr lang="zh-CN" altLang="en-US" sz="2000" b="1">
                <a:solidFill>
                  <a:schemeClr val="tx1"/>
                </a:solidFill>
                <a:latin typeface="楷体_GB2312" pitchFamily="49" charset="-122"/>
                <a:ea typeface="楷体_GB2312" pitchFamily="49" charset="-122"/>
              </a:rPr>
              <a:t>，人口</a:t>
            </a:r>
            <a:r>
              <a:rPr lang="en-US" altLang="zh-CN" sz="2000" b="1">
                <a:solidFill>
                  <a:schemeClr val="tx1"/>
                </a:solidFill>
                <a:latin typeface="楷体_GB2312" pitchFamily="49" charset="-122"/>
                <a:ea typeface="楷体_GB2312" pitchFamily="49" charset="-122"/>
              </a:rPr>
              <a:t>2.4</a:t>
            </a:r>
            <a:r>
              <a:rPr lang="zh-CN" altLang="en-US" sz="2000" b="1">
                <a:solidFill>
                  <a:schemeClr val="tx1"/>
                </a:solidFill>
                <a:latin typeface="楷体_GB2312" pitchFamily="49" charset="-122"/>
                <a:ea typeface="楷体_GB2312" pitchFamily="49" charset="-122"/>
              </a:rPr>
              <a:t>亿</a:t>
            </a:r>
            <a:endParaRPr lang="en-US" altLang="zh-CN" sz="2000" b="1">
              <a:solidFill>
                <a:schemeClr val="tx1"/>
              </a:solidFill>
              <a:latin typeface="楷体_GB2312" pitchFamily="49" charset="-122"/>
              <a:ea typeface="楷体_GB2312" pitchFamily="49" charset="-122"/>
            </a:endParaRPr>
          </a:p>
          <a:p>
            <a:pPr>
              <a:lnSpc>
                <a:spcPts val="3400"/>
              </a:lnSpc>
              <a:spcBef>
                <a:spcPct val="0"/>
              </a:spcBef>
              <a:buFont typeface="Wingdings" panose="05000000000000000000" pitchFamily="2" charset="2"/>
              <a:buNone/>
            </a:pPr>
            <a:r>
              <a:rPr lang="zh-CN" altLang="en-US" sz="2000" b="1">
                <a:latin typeface="宋体" panose="02010600030101010101" pitchFamily="2" charset="-122"/>
                <a:ea typeface="宋体" panose="02010600030101010101" pitchFamily="2" charset="-122"/>
              </a:rPr>
              <a:t>       疾病谱变化：</a:t>
            </a:r>
            <a:r>
              <a:rPr lang="zh-CN" altLang="en-US" sz="2000" b="1">
                <a:solidFill>
                  <a:schemeClr val="tx1"/>
                </a:solidFill>
                <a:latin typeface="楷体_GB2312" pitchFamily="49" charset="-122"/>
                <a:ea typeface="楷体_GB2312" pitchFamily="49" charset="-122"/>
              </a:rPr>
              <a:t>慢病 新增传染病 </a:t>
            </a:r>
            <a:endParaRPr lang="en-US" altLang="zh-CN" sz="2000" b="1">
              <a:solidFill>
                <a:schemeClr val="tx1"/>
              </a:solidFill>
              <a:latin typeface="楷体_GB2312" pitchFamily="49" charset="-122"/>
              <a:ea typeface="楷体_GB2312" pitchFamily="49" charset="-122"/>
            </a:endParaRPr>
          </a:p>
          <a:p>
            <a:pPr>
              <a:lnSpc>
                <a:spcPts val="3400"/>
              </a:lnSpc>
              <a:spcBef>
                <a:spcPct val="0"/>
              </a:spcBef>
              <a:buFont typeface="Wingdings" panose="05000000000000000000" pitchFamily="2" charset="2"/>
              <a:buNone/>
            </a:pPr>
            <a:r>
              <a:rPr lang="zh-CN" altLang="en-US" sz="2000" b="1">
                <a:latin typeface="宋体" panose="02010600030101010101" pitchFamily="2" charset="-122"/>
                <a:ea typeface="宋体" panose="02010600030101010101" pitchFamily="2" charset="-122"/>
              </a:rPr>
              <a:t>       医学生命科学科技进步：</a:t>
            </a:r>
            <a:r>
              <a:rPr lang="zh-CN" altLang="en-US" sz="2000" b="1">
                <a:solidFill>
                  <a:schemeClr val="tx1"/>
                </a:solidFill>
                <a:latin typeface="楷体_GB2312" pitchFamily="49" charset="-122"/>
                <a:ea typeface="楷体_GB2312" pitchFamily="49" charset="-122"/>
              </a:rPr>
              <a:t>遗传工程技术、干细胞技术、生物信息技术、新材料、人工智能技术</a:t>
            </a:r>
            <a:endParaRPr lang="en-US" altLang="zh-CN" sz="2000" b="1">
              <a:solidFill>
                <a:schemeClr val="tx1"/>
              </a:solidFill>
              <a:latin typeface="楷体_GB2312" pitchFamily="49" charset="-122"/>
              <a:ea typeface="楷体_GB2312" pitchFamily="49" charset="-122"/>
            </a:endParaRPr>
          </a:p>
          <a:p>
            <a:pPr>
              <a:lnSpc>
                <a:spcPts val="3400"/>
              </a:lnSpc>
              <a:spcBef>
                <a:spcPct val="0"/>
              </a:spcBef>
              <a:buFont typeface="Wingdings" panose="05000000000000000000" pitchFamily="2" charset="2"/>
              <a:buNone/>
            </a:pPr>
            <a:r>
              <a:rPr lang="zh-CN" altLang="en-US" sz="2000" b="1">
                <a:latin typeface="宋体" panose="02010600030101010101" pitchFamily="2" charset="-122"/>
                <a:ea typeface="宋体" panose="02010600030101010101" pitchFamily="2" charset="-122"/>
              </a:rPr>
              <a:t>       健康模式转变：</a:t>
            </a:r>
            <a:r>
              <a:rPr lang="zh-CN" altLang="en-US" sz="2000" b="1">
                <a:solidFill>
                  <a:schemeClr val="tx1"/>
                </a:solidFill>
                <a:latin typeface="楷体_GB2312" pitchFamily="49" charset="-122"/>
                <a:ea typeface="楷体_GB2312" pitchFamily="49" charset="-122"/>
              </a:rPr>
              <a:t>传统诊治模式转向以个体和群体健康为中心的管理模式</a:t>
            </a:r>
            <a:endParaRPr lang="zh-CN" altLang="en-US" sz="2000">
              <a:solidFill>
                <a:schemeClr val="tx1"/>
              </a:solidFill>
              <a:latin typeface="楷体_GB2312" pitchFamily="49" charset="-122"/>
              <a:ea typeface="楷体_GB2312" pitchFamily="49" charset="-122"/>
            </a:endParaRPr>
          </a:p>
          <a:p>
            <a:pPr>
              <a:lnSpc>
                <a:spcPts val="3400"/>
              </a:lnSpc>
              <a:spcBef>
                <a:spcPct val="0"/>
              </a:spcBef>
              <a:buFont typeface="Wingdings" panose="05000000000000000000" pitchFamily="2" charset="2"/>
              <a:buNone/>
            </a:pPr>
            <a:r>
              <a:rPr lang="en-US" altLang="zh-CN" sz="2800" b="1"/>
              <a:t>         </a:t>
            </a:r>
          </a:p>
          <a:p>
            <a:pPr>
              <a:buFontTx/>
              <a:buNone/>
            </a:pPr>
            <a:endParaRPr lang="zh-CN" altLang="en-US" sz="2800" b="1">
              <a:solidFill>
                <a:schemeClr val="tx1"/>
              </a:solidFill>
              <a:latin typeface="楷体_GB2312" pitchFamily="49" charset="-122"/>
              <a:ea typeface="楷体_GB2312" pitchFamily="49" charset="-122"/>
            </a:endParaRPr>
          </a:p>
        </p:txBody>
      </p:sp>
      <p:sp>
        <p:nvSpPr>
          <p:cNvPr id="31" name="标题 1">
            <a:extLst>
              <a:ext uri="{FF2B5EF4-FFF2-40B4-BE49-F238E27FC236}">
                <a16:creationId xmlns:a16="http://schemas.microsoft.com/office/drawing/2014/main" id="{ABAF28BD-5701-4FDC-AE19-8B0A9E3BE1DF}"/>
              </a:ext>
            </a:extLst>
          </p:cNvPr>
          <p:cNvSpPr txBox="1"/>
          <p:nvPr/>
        </p:nvSpPr>
        <p:spPr>
          <a:xfrm>
            <a:off x="1187450" y="273050"/>
            <a:ext cx="7416800" cy="708025"/>
          </a:xfrm>
          <a:prstGeom prst="rect">
            <a:avLst/>
          </a:prstGeom>
        </p:spPr>
        <p:txBody>
          <a:bodyPr/>
          <a:lstStyle/>
          <a:p>
            <a:pPr algn="ctr">
              <a:buClr>
                <a:schemeClr val="hlink"/>
              </a:buClr>
              <a:buFont typeface="Wingdings" panose="05000000000000000000" pitchFamily="2" charset="2"/>
              <a:buNone/>
              <a:defRPr/>
            </a:pPr>
            <a:r>
              <a:rPr lang="en-US" altLang="zh-CN" sz="3600" b="1" kern="0" dirty="0">
                <a:solidFill>
                  <a:schemeClr val="tx1"/>
                </a:solidFill>
                <a:latin typeface="宋体" panose="02010600030101010101" pitchFamily="2" charset="-122"/>
                <a:cs typeface="+mj-cs"/>
              </a:rPr>
              <a:t>3.</a:t>
            </a:r>
            <a:r>
              <a:rPr lang="zh-CN" altLang="zh-CN" sz="3600" b="1" kern="0" dirty="0">
                <a:solidFill>
                  <a:schemeClr val="tx1"/>
                </a:solidFill>
                <a:latin typeface="宋体" panose="02010600030101010101" pitchFamily="2" charset="-122"/>
                <a:cs typeface="+mj-cs"/>
              </a:rPr>
              <a:t>健康管理的兴起</a:t>
            </a:r>
          </a:p>
        </p:txBody>
      </p:sp>
    </p:spTree>
  </p:cSld>
  <p:clrMapOvr>
    <a:masterClrMapping/>
  </p:clrMapOvr>
  <p:transition/>
</p:sld>
</file>

<file path=ppt/theme/theme1.xml><?xml version="1.0" encoding="utf-8"?>
<a:theme xmlns:a="http://schemas.openxmlformats.org/drawingml/2006/main" name="A模板">
  <a:themeElements>
    <a:clrScheme name="A模板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A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alpha val="39999"/>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rgbClr val="FFFF00"/>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rgbClr val="CCCCFF">
            <a:alpha val="39999"/>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rgbClr val="FFFF00"/>
            </a:solidFill>
            <a:effectLst/>
            <a:latin typeface="Times New Roman" panose="02020603050405020304" pitchFamily="18" charset="0"/>
            <a:ea typeface="宋体" panose="02010600030101010101" pitchFamily="2" charset="-122"/>
          </a:defRPr>
        </a:defPPr>
      </a:lstStyle>
    </a:lnDef>
  </a:objectDefaults>
  <a:extraClrSchemeLst>
    <a:extraClrScheme>
      <a:clrScheme name="A模板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A模板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A模板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模板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A模板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A模板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A模板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模板">
  <a:themeElements>
    <a:clrScheme name="1_A模板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1_A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alpha val="39999"/>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rgbClr val="FFFF00"/>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rgbClr val="CCCCFF">
            <a:alpha val="39999"/>
          </a:srgbClr>
        </a:solid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rgbClr val="FFFF00"/>
            </a:solidFill>
            <a:effectLst/>
            <a:latin typeface="Times New Roman" panose="02020603050405020304" pitchFamily="18" charset="0"/>
            <a:ea typeface="宋体" panose="02010600030101010101" pitchFamily="2" charset="-122"/>
          </a:defRPr>
        </a:defPPr>
      </a:lstStyle>
    </a:lnDef>
  </a:objectDefaults>
  <a:extraClrSchemeLst>
    <a:extraClrScheme>
      <a:clrScheme name="1_A模板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1_A模板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1_A模板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模板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1_A模板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1_A模板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1_A模板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Designs\A模板.pot</Template>
  <TotalTime>96</TotalTime>
  <Words>3527</Words>
  <Application>Microsoft Office PowerPoint</Application>
  <PresentationFormat>全屏显示(4:3)</PresentationFormat>
  <Paragraphs>345</Paragraphs>
  <Slides>36</Slides>
  <Notes>25</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2</vt:i4>
      </vt:variant>
      <vt:variant>
        <vt:lpstr>幻灯片标题</vt:lpstr>
      </vt:variant>
      <vt:variant>
        <vt:i4>36</vt:i4>
      </vt:variant>
    </vt:vector>
  </HeadingPairs>
  <TitlesOfParts>
    <vt:vector size="53" baseType="lpstr">
      <vt:lpstr>黑体</vt:lpstr>
      <vt:lpstr>华文楷体</vt:lpstr>
      <vt:lpstr>华文行楷</vt:lpstr>
      <vt:lpstr>楷体_GB2312</vt:lpstr>
      <vt:lpstr>宋体</vt:lpstr>
      <vt:lpstr>微软雅黑</vt:lpstr>
      <vt:lpstr>Arial</vt:lpstr>
      <vt:lpstr>Broadway</vt:lpstr>
      <vt:lpstr>Calibri</vt:lpstr>
      <vt:lpstr>Impact</vt:lpstr>
      <vt:lpstr>Times New Roman</vt:lpstr>
      <vt:lpstr>Wingdings</vt:lpstr>
      <vt:lpstr>A模板</vt:lpstr>
      <vt:lpstr>自定义设计方案</vt:lpstr>
      <vt:lpstr>1_A模板</vt:lpstr>
      <vt:lpstr>Microsoft Excel Chart</vt:lpstr>
      <vt:lpstr>Slide</vt:lpstr>
      <vt:lpstr>PowerPoint 演示文稿</vt:lpstr>
      <vt:lpstr>目录</vt:lpstr>
      <vt:lpstr>一、健康管理概述</vt:lpstr>
      <vt:lpstr>1.健康管理定义</vt:lpstr>
      <vt:lpstr>2.健康管理概念(Health Management)</vt:lpstr>
      <vt:lpstr>2.健康管理概念</vt:lpstr>
      <vt:lpstr>2.健康管理概念</vt:lpstr>
      <vt:lpstr>2.健康管理概念</vt:lpstr>
      <vt:lpstr>PowerPoint 演示文稿</vt:lpstr>
      <vt:lpstr>   </vt:lpstr>
      <vt:lpstr>PowerPoint 演示文稿</vt:lpstr>
      <vt:lpstr>PowerPoint 演示文稿</vt:lpstr>
      <vt:lpstr>PowerPoint 演示文稿</vt:lpstr>
      <vt:lpstr>PowerPoint 演示文稿</vt:lpstr>
      <vt:lpstr>   </vt:lpstr>
      <vt:lpstr>   </vt:lpstr>
      <vt:lpstr>   </vt:lpstr>
      <vt:lpstr>   </vt:lpstr>
      <vt:lpstr>   </vt:lpstr>
      <vt:lpstr>   </vt:lpstr>
      <vt:lpstr>PowerPoint 演示文稿</vt:lpstr>
      <vt:lpstr>PowerPoint 演示文稿</vt:lpstr>
      <vt:lpstr>PowerPoint 演示文稿</vt:lpstr>
      <vt:lpstr>PowerPoint 演示文稿</vt:lpstr>
      <vt:lpstr>医疗总费用及其流向</vt:lpstr>
      <vt:lpstr>现况评价: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Company>glyy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------2007年工作回顾与2008年展望</dc:title>
  <dc:creator>zlk</dc:creator>
  <cp:lastModifiedBy>江苏省健康管理学会</cp:lastModifiedBy>
  <cp:revision>1187</cp:revision>
  <cp:lastPrinted>2411-12-30T00:00:00Z</cp:lastPrinted>
  <dcterms:created xsi:type="dcterms:W3CDTF">2008-01-13T00:19:00Z</dcterms:created>
  <dcterms:modified xsi:type="dcterms:W3CDTF">2025-07-18T06:19:23Z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2052-10.1.0.6173</vt:lpwstr>
  </property>
</Properties>
</file>