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38"/>
  </p:handoutMasterIdLst>
  <p:sldIdLst>
    <p:sldId id="257" r:id="rId3"/>
    <p:sldId id="258" r:id="rId5"/>
    <p:sldId id="259" r:id="rId6"/>
    <p:sldId id="264" r:id="rId7"/>
    <p:sldId id="265" r:id="rId8"/>
    <p:sldId id="266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90" r:id="rId30"/>
    <p:sldId id="566" r:id="rId31"/>
    <p:sldId id="569" r:id="rId32"/>
    <p:sldId id="570" r:id="rId33"/>
    <p:sldId id="572" r:id="rId34"/>
    <p:sldId id="571" r:id="rId35"/>
    <p:sldId id="567" r:id="rId36"/>
    <p:sldId id="311" r:id="rId37"/>
  </p:sldIdLst>
  <p:sldSz cx="9144000" cy="5143500" type="screen16x9"/>
  <p:notesSz cx="6858000" cy="9144000"/>
  <p:custDataLst>
    <p:tags r:id="rId4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19" userDrawn="1">
          <p15:clr>
            <a:srgbClr val="A4A3A4"/>
          </p15:clr>
        </p15:guide>
        <p15:guide id="2" pos="292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00FF"/>
    <a:srgbClr val="4CCAF2"/>
    <a:srgbClr val="2678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60"/>
    <p:restoredTop sz="94699"/>
  </p:normalViewPr>
  <p:slideViewPr>
    <p:cSldViewPr showGuides="1">
      <p:cViewPr varScale="1">
        <p:scale>
          <a:sx n="130" d="100"/>
          <a:sy n="130" d="100"/>
        </p:scale>
        <p:origin x="144" y="318"/>
      </p:cViewPr>
      <p:guideLst>
        <p:guide orient="horz" pos="1619"/>
        <p:guide pos="292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2005" cy="72005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2" Type="http://schemas.openxmlformats.org/officeDocument/2006/relationships/tags" Target="tags/tag3.xml"/><Relationship Id="rId41" Type="http://schemas.openxmlformats.org/officeDocument/2006/relationships/tableStyles" Target="tableStyles.xml"/><Relationship Id="rId40" Type="http://schemas.openxmlformats.org/officeDocument/2006/relationships/viewProps" Target="viewProps.xml"/><Relationship Id="rId4" Type="http://schemas.openxmlformats.org/officeDocument/2006/relationships/notesMaster" Target="notesMasters/notesMaster1.xml"/><Relationship Id="rId39" Type="http://schemas.openxmlformats.org/officeDocument/2006/relationships/presProps" Target="presProps.xml"/><Relationship Id="rId38" Type="http://schemas.openxmlformats.org/officeDocument/2006/relationships/handoutMaster" Target="handoutMasters/handoutMaster1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80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1048881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base"/>
            <a:fld id="{0F9B84EA-7D68-4D60-9CB1-D50884785D1C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1048882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1048883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base"/>
            <a:fld id="{8D4E0FC9-F1F8-4FAE-9988-3BA365CFD46F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88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8876" name="Rectangle 4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048877" name="Rectangle 5"/>
          <p:cNvSpPr>
            <a:spLocks noGrp="1" noChangeArrowheads="1"/>
          </p:cNvSpPr>
          <p:nvPr>
            <p:ph type="body" sz="quarter" idx="4294967295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88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88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4ADA2FCA-FC2D-4BDA-A718-FD2E386FFD95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9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 anchorCtr="0"/>
          <a:lstStyle/>
          <a:p>
            <a:pPr lvl="0" algn="r"/>
            <a:fld id="{9A0DB2DC-4C9A-4742-B13C-FB6460FD3503}" type="slidenum">
              <a:rPr lang="en-US" altLang="zh-CN" sz="1200" dirty="0"/>
            </a:fld>
            <a:endParaRPr lang="en-US" altLang="zh-CN" sz="1200" dirty="0"/>
          </a:p>
        </p:txBody>
      </p:sp>
      <p:sp>
        <p:nvSpPr>
          <p:cNvPr id="1048590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048591" name="Rectangle 3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lstStyle/>
          <a:p>
            <a:pPr lvl="0" eaLnBrk="1" hangingPunct="1"/>
            <a:endParaRPr lang="zh-CN" altLang="zh-CN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5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 anchorCtr="0"/>
          <a:lstStyle/>
          <a:p>
            <a:pPr lvl="0" algn="r"/>
            <a:fld id="{9A0DB2DC-4C9A-4742-B13C-FB6460FD3503}" type="slidenum">
              <a:rPr lang="en-US" altLang="zh-CN" sz="1200" dirty="0"/>
            </a:fld>
            <a:endParaRPr lang="en-US" altLang="zh-CN" sz="1200" dirty="0"/>
          </a:p>
        </p:txBody>
      </p:sp>
      <p:sp>
        <p:nvSpPr>
          <p:cNvPr id="1048656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048657" name="Rectangle 3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lstStyle/>
          <a:p>
            <a:pPr lvl="0" eaLnBrk="1" hangingPunct="1"/>
            <a:endParaRPr lang="zh-CN" altLang="zh-CN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0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 anchorCtr="0"/>
          <a:lstStyle/>
          <a:p>
            <a:pPr lvl="0" algn="r"/>
            <a:fld id="{9A0DB2DC-4C9A-4742-B13C-FB6460FD3503}" type="slidenum">
              <a:rPr lang="en-US" altLang="zh-CN" sz="1200" dirty="0"/>
            </a:fld>
            <a:endParaRPr lang="en-US" altLang="zh-CN" sz="1200" dirty="0"/>
          </a:p>
        </p:txBody>
      </p:sp>
      <p:sp>
        <p:nvSpPr>
          <p:cNvPr id="1048661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048662" name="Rectangle 3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lstStyle/>
          <a:p>
            <a:pPr lvl="0" eaLnBrk="1" hangingPunct="1"/>
            <a:endParaRPr lang="zh-CN" altLang="zh-CN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5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 anchorCtr="0"/>
          <a:lstStyle/>
          <a:p>
            <a:pPr lvl="0" algn="r"/>
            <a:fld id="{9A0DB2DC-4C9A-4742-B13C-FB6460FD3503}" type="slidenum">
              <a:rPr lang="en-US" altLang="zh-CN" sz="1200" dirty="0"/>
            </a:fld>
            <a:endParaRPr lang="en-US" altLang="zh-CN" sz="1200" dirty="0"/>
          </a:p>
        </p:txBody>
      </p:sp>
      <p:sp>
        <p:nvSpPr>
          <p:cNvPr id="1048666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048667" name="Rectangle 3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lstStyle/>
          <a:p>
            <a:pPr lvl="0" eaLnBrk="1" hangingPunct="1"/>
            <a:endParaRPr lang="zh-CN" altLang="zh-CN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0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 anchorCtr="0"/>
          <a:lstStyle/>
          <a:p>
            <a:pPr lvl="0" algn="r"/>
            <a:fld id="{9A0DB2DC-4C9A-4742-B13C-FB6460FD3503}" type="slidenum">
              <a:rPr lang="en-US" altLang="zh-CN" sz="1200" dirty="0"/>
            </a:fld>
            <a:endParaRPr lang="en-US" altLang="zh-CN" sz="1200" dirty="0"/>
          </a:p>
        </p:txBody>
      </p:sp>
      <p:sp>
        <p:nvSpPr>
          <p:cNvPr id="1048671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048672" name="Rectangle 3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lstStyle/>
          <a:p>
            <a:pPr lvl="0" eaLnBrk="1" hangingPunct="1"/>
            <a:endParaRPr lang="zh-CN" altLang="zh-CN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5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 anchorCtr="0"/>
          <a:lstStyle/>
          <a:p>
            <a:pPr lvl="0" algn="r"/>
            <a:fld id="{9A0DB2DC-4C9A-4742-B13C-FB6460FD3503}" type="slidenum">
              <a:rPr lang="en-US" altLang="zh-CN" sz="1200" dirty="0"/>
            </a:fld>
            <a:endParaRPr lang="en-US" altLang="zh-CN" sz="1200" dirty="0"/>
          </a:p>
        </p:txBody>
      </p:sp>
      <p:sp>
        <p:nvSpPr>
          <p:cNvPr id="1048676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048677" name="Rectangle 3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lstStyle/>
          <a:p>
            <a:pPr lvl="0" eaLnBrk="1" hangingPunct="1"/>
            <a:endParaRPr lang="zh-CN" altLang="zh-CN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1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 anchorCtr="0"/>
          <a:lstStyle/>
          <a:p>
            <a:pPr lvl="0" algn="r"/>
            <a:fld id="{9A0DB2DC-4C9A-4742-B13C-FB6460FD3503}" type="slidenum">
              <a:rPr lang="en-US" altLang="zh-CN" sz="1200" dirty="0"/>
            </a:fld>
            <a:endParaRPr lang="en-US" altLang="zh-CN" sz="1200" dirty="0"/>
          </a:p>
        </p:txBody>
      </p:sp>
      <p:sp>
        <p:nvSpPr>
          <p:cNvPr id="1048682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048683" name="Rectangle 3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lstStyle/>
          <a:p>
            <a:pPr lvl="0" eaLnBrk="1" hangingPunct="1"/>
            <a:endParaRPr lang="zh-CN" altLang="zh-CN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6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 anchorCtr="0"/>
          <a:lstStyle/>
          <a:p>
            <a:pPr lvl="0" algn="r"/>
            <a:fld id="{9A0DB2DC-4C9A-4742-B13C-FB6460FD3503}" type="slidenum">
              <a:rPr lang="en-US" altLang="zh-CN" sz="1200" dirty="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en-US" altLang="zh-CN" sz="12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8687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048688" name="Rectangle 3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lstStyle/>
          <a:p>
            <a:pPr lvl="0" eaLnBrk="1" hangingPunct="1"/>
            <a:endParaRPr lang="zh-CN" altLang="zh-CN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2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 anchorCtr="0"/>
          <a:lstStyle/>
          <a:p>
            <a:pPr lvl="0" algn="r"/>
            <a:fld id="{9A0DB2DC-4C9A-4742-B13C-FB6460FD3503}" type="slidenum">
              <a:rPr lang="en-US" altLang="zh-CN" sz="1200" dirty="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en-US" altLang="zh-CN" sz="12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8693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048694" name="Rectangle 3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lstStyle/>
          <a:p>
            <a:pPr lvl="0" eaLnBrk="1" hangingPunct="1"/>
            <a:endParaRPr lang="zh-CN" altLang="zh-CN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3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 anchorCtr="0"/>
          <a:lstStyle/>
          <a:p>
            <a:pPr lvl="0" algn="r"/>
            <a:fld id="{9A0DB2DC-4C9A-4742-B13C-FB6460FD3503}" type="slidenum">
              <a:rPr lang="en-US" altLang="zh-CN" sz="1200" dirty="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en-US" altLang="zh-CN" sz="12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8704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048705" name="Rectangle 3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lstStyle/>
          <a:p>
            <a:pPr lvl="0" eaLnBrk="1" hangingPunct="1"/>
            <a:endParaRPr lang="zh-CN" altLang="zh-CN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9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 anchorCtr="0"/>
          <a:lstStyle/>
          <a:p>
            <a:pPr lvl="0" algn="r"/>
            <a:fld id="{9A0DB2DC-4C9A-4742-B13C-FB6460FD3503}" type="slidenum">
              <a:rPr lang="en-US" altLang="zh-CN" sz="1200" dirty="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en-US" altLang="zh-CN" sz="12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8710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048711" name="Rectangle 3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lstStyle/>
          <a:p>
            <a:pPr lvl="0" eaLnBrk="1" hangingPunct="1"/>
            <a:endParaRPr lang="zh-CN" altLang="zh-CN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1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 anchorCtr="0"/>
          <a:lstStyle/>
          <a:p>
            <a:pPr lvl="0" algn="r"/>
            <a:fld id="{9A0DB2DC-4C9A-4742-B13C-FB6460FD3503}" type="slidenum">
              <a:rPr lang="en-US" altLang="zh-CN" sz="1200" dirty="0"/>
            </a:fld>
            <a:endParaRPr lang="en-US" altLang="zh-CN" sz="1200" dirty="0"/>
          </a:p>
        </p:txBody>
      </p:sp>
      <p:sp>
        <p:nvSpPr>
          <p:cNvPr id="1048602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048603" name="Rectangle 3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lstStyle/>
          <a:p>
            <a:pPr lvl="0" eaLnBrk="1" hangingPunct="1"/>
            <a:endParaRPr lang="zh-CN" altLang="zh-CN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4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 anchorCtr="0"/>
          <a:lstStyle/>
          <a:p>
            <a:pPr lvl="0" algn="r"/>
            <a:fld id="{9A0DB2DC-4C9A-4742-B13C-FB6460FD3503}" type="slidenum">
              <a:rPr lang="en-US" altLang="zh-CN" sz="1200" dirty="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en-US" altLang="zh-CN" sz="12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8715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048716" name="Rectangle 3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lstStyle/>
          <a:p>
            <a:pPr lvl="0" eaLnBrk="1" hangingPunct="1"/>
            <a:endParaRPr lang="zh-CN" altLang="zh-CN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0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 anchorCtr="0"/>
          <a:lstStyle/>
          <a:p>
            <a:pPr lvl="0" algn="r"/>
            <a:fld id="{9A0DB2DC-4C9A-4742-B13C-FB6460FD3503}" type="slidenum">
              <a:rPr lang="en-US" altLang="zh-CN" sz="1200" dirty="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en-US" altLang="zh-CN" sz="12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8721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048722" name="Rectangle 3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lstStyle/>
          <a:p>
            <a:pPr lvl="0" eaLnBrk="1" hangingPunct="1"/>
            <a:endParaRPr lang="zh-CN" altLang="zh-CN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5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 anchorCtr="0"/>
          <a:lstStyle/>
          <a:p>
            <a:pPr lvl="0" algn="r"/>
            <a:fld id="{9A0DB2DC-4C9A-4742-B13C-FB6460FD3503}" type="slidenum">
              <a:rPr lang="en-US" altLang="zh-CN" sz="1200" dirty="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en-US" altLang="zh-CN" sz="12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8726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048727" name="Rectangle 3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lstStyle/>
          <a:p>
            <a:pPr lvl="0" eaLnBrk="1" hangingPunct="1"/>
            <a:endParaRPr lang="zh-CN" altLang="zh-CN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1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 anchorCtr="0"/>
          <a:lstStyle/>
          <a:p>
            <a:pPr lvl="0" algn="r"/>
            <a:fld id="{9A0DB2DC-4C9A-4742-B13C-FB6460FD3503}" type="slidenum">
              <a:rPr lang="en-US" altLang="zh-CN" sz="1200" dirty="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en-US" altLang="zh-CN" sz="12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8732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048733" name="Rectangle 3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lstStyle/>
          <a:p>
            <a:pPr lvl="0" eaLnBrk="1" hangingPunct="1"/>
            <a:endParaRPr lang="zh-CN" altLang="zh-CN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6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 anchorCtr="0"/>
          <a:lstStyle/>
          <a:p>
            <a:pPr lvl="0" algn="r"/>
            <a:fld id="{9A0DB2DC-4C9A-4742-B13C-FB6460FD3503}" type="slidenum">
              <a:rPr lang="en-US" altLang="zh-CN" sz="1200" dirty="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en-US" altLang="zh-CN" sz="12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8737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048738" name="Rectangle 3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lstStyle/>
          <a:p>
            <a:pPr lvl="0" eaLnBrk="1" hangingPunct="1"/>
            <a:endParaRPr lang="zh-CN" altLang="zh-CN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2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 anchorCtr="0"/>
          <a:lstStyle/>
          <a:p>
            <a:pPr lvl="0" algn="r"/>
            <a:fld id="{9A0DB2DC-4C9A-4742-B13C-FB6460FD3503}" type="slidenum">
              <a:rPr lang="en-US" altLang="zh-CN" sz="1200" dirty="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en-US" altLang="zh-CN" sz="12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8743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048744" name="Rectangle 3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lstStyle/>
          <a:p>
            <a:pPr lvl="0" eaLnBrk="1" hangingPunct="1"/>
            <a:endParaRPr lang="zh-CN" altLang="zh-CN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1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 anchorCtr="0"/>
          <a:lstStyle/>
          <a:p>
            <a:pPr lvl="0" algn="r"/>
            <a:fld id="{9A0DB2DC-4C9A-4742-B13C-FB6460FD3503}" type="slidenum">
              <a:rPr lang="en-US" altLang="zh-CN" sz="1200" dirty="0"/>
            </a:fld>
            <a:endParaRPr lang="en-US" altLang="zh-CN" sz="1200" dirty="0"/>
          </a:p>
        </p:txBody>
      </p:sp>
      <p:sp>
        <p:nvSpPr>
          <p:cNvPr id="1048602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048603" name="Rectangle 3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lstStyle/>
          <a:p>
            <a:pPr lvl="0" eaLnBrk="1" hangingPunct="1"/>
            <a:endParaRPr lang="zh-CN" altLang="zh-CN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altLang="zh-CN" sz="1200" dirty="0"/>
            </a:fld>
            <a:endParaRPr lang="en-US" altLang="zh-CN" sz="1200" dirty="0"/>
          </a:p>
        </p:txBody>
      </p:sp>
      <p:sp>
        <p:nvSpPr>
          <p:cNvPr id="78851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8852" name="Rectangle 3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lstStyle/>
          <a:p>
            <a:pPr lvl="0" eaLnBrk="1" hangingPunct="1"/>
            <a:endParaRPr lang="zh-CN" altLang="zh-CN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altLang="zh-CN" sz="1200" dirty="0"/>
            </a:fld>
            <a:endParaRPr lang="en-US" altLang="zh-CN" sz="1200" dirty="0"/>
          </a:p>
        </p:txBody>
      </p:sp>
      <p:sp>
        <p:nvSpPr>
          <p:cNvPr id="79875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9876" name="Rectangle 3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lstStyle/>
          <a:p>
            <a:pPr lvl="0" eaLnBrk="1" hangingPunct="1"/>
            <a:endParaRPr lang="zh-CN" altLang="zh-CN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altLang="zh-CN" sz="1200" dirty="0"/>
            </a:fld>
            <a:endParaRPr lang="en-US" altLang="zh-CN" sz="1200" dirty="0"/>
          </a:p>
        </p:txBody>
      </p:sp>
      <p:sp>
        <p:nvSpPr>
          <p:cNvPr id="79875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9876" name="Rectangle 3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lstStyle/>
          <a:p>
            <a:pPr lvl="0" eaLnBrk="1" hangingPunct="1"/>
            <a:endParaRPr lang="zh-CN" altLang="zh-CN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8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 anchorCtr="0"/>
          <a:lstStyle/>
          <a:p>
            <a:pPr lvl="0" algn="r"/>
            <a:fld id="{9A0DB2DC-4C9A-4742-B13C-FB6460FD3503}" type="slidenum">
              <a:rPr lang="en-US" altLang="zh-CN" sz="1200" dirty="0"/>
            </a:fld>
            <a:endParaRPr lang="en-US" altLang="zh-CN" sz="1200" dirty="0"/>
          </a:p>
        </p:txBody>
      </p:sp>
      <p:sp>
        <p:nvSpPr>
          <p:cNvPr id="1048619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048620" name="Rectangle 3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lstStyle/>
          <a:p>
            <a:pPr lvl="0" eaLnBrk="1" hangingPunct="1"/>
            <a:endParaRPr lang="zh-CN" altLang="zh-CN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altLang="zh-CN" sz="1200" dirty="0"/>
            </a:fld>
            <a:endParaRPr lang="en-US" altLang="zh-CN" sz="1200" dirty="0"/>
          </a:p>
        </p:txBody>
      </p:sp>
      <p:sp>
        <p:nvSpPr>
          <p:cNvPr id="79875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9876" name="Rectangle 3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lstStyle/>
          <a:p>
            <a:pPr lvl="0" eaLnBrk="1" hangingPunct="1"/>
            <a:endParaRPr lang="zh-CN" altLang="zh-CN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altLang="zh-CN" sz="1200" dirty="0"/>
            </a:fld>
            <a:endParaRPr lang="en-US" altLang="zh-CN" sz="1200" dirty="0"/>
          </a:p>
        </p:txBody>
      </p:sp>
      <p:sp>
        <p:nvSpPr>
          <p:cNvPr id="79875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9876" name="Rectangle 3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lstStyle/>
          <a:p>
            <a:pPr lvl="0" eaLnBrk="1" hangingPunct="1"/>
            <a:endParaRPr lang="zh-CN" altLang="zh-CN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altLang="zh-CN" sz="1200" dirty="0"/>
            </a:fld>
            <a:endParaRPr lang="en-US" altLang="zh-CN" sz="1200" dirty="0"/>
          </a:p>
        </p:txBody>
      </p:sp>
      <p:sp>
        <p:nvSpPr>
          <p:cNvPr id="79875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9876" name="Rectangle 3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lstStyle/>
          <a:p>
            <a:pPr lvl="0" eaLnBrk="1" hangingPunct="1"/>
            <a:endParaRPr lang="zh-CN" altLang="zh-CN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 anchorCtr="0"/>
          <a:lstStyle/>
          <a:p>
            <a:pPr lvl="0" algn="r"/>
            <a:fld id="{9A0DB2DC-4C9A-4742-B13C-FB6460FD3503}" type="slidenum">
              <a:rPr lang="en-US" altLang="zh-CN" sz="1200" dirty="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en-US" altLang="zh-CN" sz="12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2226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2227" name="Rectangle 3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lstStyle/>
          <a:p>
            <a:pPr lvl="0" eaLnBrk="1" hangingPunct="1"/>
            <a:endParaRPr lang="zh-CN" altLang="zh-CN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3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 anchorCtr="0"/>
          <a:lstStyle/>
          <a:p>
            <a:pPr lvl="0" algn="r"/>
            <a:fld id="{9A0DB2DC-4C9A-4742-B13C-FB6460FD3503}" type="slidenum">
              <a:rPr lang="en-US" altLang="zh-CN" sz="1200" dirty="0"/>
            </a:fld>
            <a:endParaRPr lang="en-US" altLang="zh-CN" sz="1200" dirty="0"/>
          </a:p>
        </p:txBody>
      </p:sp>
      <p:sp>
        <p:nvSpPr>
          <p:cNvPr id="1048624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048625" name="Rectangle 3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lstStyle/>
          <a:p>
            <a:pPr lvl="0" eaLnBrk="1" hangingPunct="1"/>
            <a:endParaRPr lang="zh-CN" altLang="zh-CN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8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 anchorCtr="0"/>
          <a:lstStyle/>
          <a:p>
            <a:pPr lvl="0" algn="r"/>
            <a:fld id="{9A0DB2DC-4C9A-4742-B13C-FB6460FD3503}" type="slidenum">
              <a:rPr lang="en-US" altLang="zh-CN" sz="1200" dirty="0"/>
            </a:fld>
            <a:endParaRPr lang="en-US" altLang="zh-CN" sz="1200" dirty="0"/>
          </a:p>
        </p:txBody>
      </p:sp>
      <p:sp>
        <p:nvSpPr>
          <p:cNvPr id="1048629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048630" name="Rectangle 3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lstStyle/>
          <a:p>
            <a:pPr lvl="0" eaLnBrk="1" hangingPunct="1"/>
            <a:endParaRPr lang="zh-CN" altLang="zh-CN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3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 anchorCtr="0"/>
          <a:lstStyle/>
          <a:p>
            <a:pPr lvl="0" algn="r"/>
            <a:fld id="{9A0DB2DC-4C9A-4742-B13C-FB6460FD3503}" type="slidenum">
              <a:rPr lang="en-US" altLang="zh-CN" sz="1200" dirty="0"/>
            </a:fld>
            <a:endParaRPr lang="en-US" altLang="zh-CN" sz="1200" dirty="0"/>
          </a:p>
        </p:txBody>
      </p:sp>
      <p:sp>
        <p:nvSpPr>
          <p:cNvPr id="1048634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048635" name="Rectangle 3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lstStyle/>
          <a:p>
            <a:pPr lvl="0" eaLnBrk="1" hangingPunct="1"/>
            <a:endParaRPr lang="zh-CN" altLang="zh-CN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8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 anchorCtr="0"/>
          <a:lstStyle/>
          <a:p>
            <a:pPr lvl="0" algn="r"/>
            <a:fld id="{9A0DB2DC-4C9A-4742-B13C-FB6460FD3503}" type="slidenum">
              <a:rPr lang="en-US" altLang="zh-CN" sz="1200" dirty="0"/>
            </a:fld>
            <a:endParaRPr lang="en-US" altLang="zh-CN" sz="1200" dirty="0"/>
          </a:p>
        </p:txBody>
      </p:sp>
      <p:sp>
        <p:nvSpPr>
          <p:cNvPr id="1048639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048640" name="Rectangle 3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lstStyle/>
          <a:p>
            <a:pPr lvl="0" eaLnBrk="1" hangingPunct="1"/>
            <a:endParaRPr lang="zh-CN" altLang="zh-CN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3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 anchorCtr="0"/>
          <a:lstStyle/>
          <a:p>
            <a:pPr lvl="0" algn="r"/>
            <a:fld id="{9A0DB2DC-4C9A-4742-B13C-FB6460FD3503}" type="slidenum">
              <a:rPr lang="en-US" altLang="zh-CN" sz="1200" dirty="0"/>
            </a:fld>
            <a:endParaRPr lang="en-US" altLang="zh-CN" sz="1200" dirty="0"/>
          </a:p>
        </p:txBody>
      </p:sp>
      <p:sp>
        <p:nvSpPr>
          <p:cNvPr id="1048644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048645" name="Rectangle 3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lstStyle/>
          <a:p>
            <a:pPr lvl="0" eaLnBrk="1" hangingPunct="1"/>
            <a:endParaRPr lang="zh-CN" altLang="zh-CN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9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 anchorCtr="0"/>
          <a:lstStyle/>
          <a:p>
            <a:pPr lvl="0" algn="r"/>
            <a:fld id="{9A0DB2DC-4C9A-4742-B13C-FB6460FD3503}" type="slidenum">
              <a:rPr lang="en-US" altLang="zh-CN" sz="1200" dirty="0"/>
            </a:fld>
            <a:endParaRPr lang="en-US" altLang="zh-CN" sz="1200" dirty="0"/>
          </a:p>
        </p:txBody>
      </p:sp>
      <p:sp>
        <p:nvSpPr>
          <p:cNvPr id="1048650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048651" name="Rectangle 3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lstStyle/>
          <a:p>
            <a:pPr lvl="0" eaLnBrk="1" hangingPunct="1"/>
            <a:endParaRPr lang="zh-CN" altLang="zh-CN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1048582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104858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858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858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A93D2AAF-B9A7-4238-BFD0-46D062403518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41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1048842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104884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884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884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A93D2AAF-B9A7-4238-BFD0-46D062403518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25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1048826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104882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882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882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A93D2AAF-B9A7-4238-BFD0-46D062403518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标题，文本与媒体剪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19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1048820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1048821" name="媒体占位符 3"/>
          <p:cNvSpPr>
            <a:spLocks noGrp="1"/>
          </p:cNvSpPr>
          <p:nvPr>
            <p:ph type="media" sz="half" idx="2"/>
          </p:nvPr>
        </p:nvSpPr>
        <p:spPr>
          <a:xfrm>
            <a:off x="4648200" y="1200151"/>
            <a:ext cx="4038600" cy="3394472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48822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8823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8824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A93D2AAF-B9A7-4238-BFD0-46D062403518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3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1048831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104883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883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883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A93D2AAF-B9A7-4238-BFD0-46D062403518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46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1048847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1048848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8849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8850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A93D2AAF-B9A7-4238-BFD0-46D062403518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51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1048852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1048853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1048854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8855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8856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A93D2AAF-B9A7-4238-BFD0-46D062403518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57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1048858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1048859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1048860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1048861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1048862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8863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8864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A93D2AAF-B9A7-4238-BFD0-46D062403518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104859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859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859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A93D2AAF-B9A7-4238-BFD0-46D062403518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65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8866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8867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A93D2AAF-B9A7-4238-BFD0-46D062403518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68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1048869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1048870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1048871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8872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8873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A93D2AAF-B9A7-4238-BFD0-46D062403518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35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1048836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48837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1048838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8839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8840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A93D2AAF-B9A7-4238-BFD0-46D062403518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4CCAF2">
                <a:alpha val="100000"/>
              </a:srgbClr>
            </a:gs>
            <a:gs pos="50000">
              <a:srgbClr val="FFFFFF">
                <a:alpha val="100000"/>
              </a:srgbClr>
            </a:gs>
            <a:gs pos="100000">
              <a:srgbClr val="79C9FF">
                <a:alpha val="100000"/>
              </a:srgb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Rectangle 2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48577" name="Rectangle 3"/>
          <p:cNvSpPr>
            <a:spLocks noGrp="1"/>
          </p:cNvSpPr>
          <p:nvPr>
            <p:ph type="body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8575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857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3"/>
            <a:ext cx="2133600" cy="3571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857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71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858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A93D2AAF-B9A7-4238-BFD0-46D062403518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5.jpeg"/><Relationship Id="rId3" Type="http://schemas.openxmlformats.org/officeDocument/2006/relationships/tags" Target="../tags/tag1.xml"/><Relationship Id="rId2" Type="http://schemas.openxmlformats.org/officeDocument/2006/relationships/image" Target="../media/image1.png"/><Relationship Id="rId1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2.xml"/><Relationship Id="rId2" Type="http://schemas.openxmlformats.org/officeDocument/2006/relationships/image" Target="../media/image1.png"/><Relationship Id="rId1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6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8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0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1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2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3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4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5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6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3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.png"/><Relationship Id="rId2" Type="http://schemas.openxmlformats.org/officeDocument/2006/relationships/image" Target="../media/image13.jpeg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685800" y="1239826"/>
            <a:ext cx="7772400" cy="1101725"/>
          </a:xfrm>
          <a:gradFill>
            <a:gsLst>
              <a:gs pos="0">
                <a:srgbClr val="267834">
                  <a:alpha val="97000"/>
                </a:srgbClr>
              </a:gs>
              <a:gs pos="50000">
                <a:srgbClr val="FFFFFF"/>
              </a:gs>
              <a:gs pos="100000">
                <a:srgbClr val="79C9FF"/>
              </a:gs>
            </a:gsLst>
            <a:lin ang="18900000" scaled="1"/>
          </a:gradFill>
          <a:ln>
            <a:miter lim="800000"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调控</a:t>
            </a:r>
            <a:r>
              <a:rPr lang="zh-CN" altLang="en-US" sz="32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情绪</a:t>
            </a:r>
            <a:r>
              <a: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保健康</a:t>
            </a:r>
            <a:endParaRPr kumimoji="0" lang="zh-CN" altLang="en-US" sz="32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1048587" name="Rectangle 3"/>
          <p:cNvSpPr>
            <a:spLocks noGrp="1"/>
          </p:cNvSpPr>
          <p:nvPr>
            <p:ph type="subTitle" idx="1"/>
          </p:nvPr>
        </p:nvSpPr>
        <p:spPr>
          <a:xfrm>
            <a:off x="1371600" y="2931795"/>
            <a:ext cx="6400800" cy="1314450"/>
          </a:xfrm>
        </p:spPr>
        <p:txBody>
          <a:bodyPr vert="horz" wrap="square" lIns="91440" tIns="45720" rIns="91440" bIns="45720" anchor="t" anchorCtr="0"/>
          <a:lstStyle/>
          <a:p>
            <a:pPr eaLnBrk="1" hangingPunct="1">
              <a:buClrTx/>
              <a:buSzTx/>
              <a:buFontTx/>
            </a:pPr>
            <a:r>
              <a:rPr lang="zh-CN" altLang="en-US" sz="28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王长松 </a:t>
            </a:r>
            <a:endParaRPr lang="zh-CN" altLang="en-US" sz="28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eaLnBrk="1" hangingPunct="1">
              <a:buClrTx/>
              <a:buSzTx/>
              <a:buFontTx/>
            </a:pPr>
            <a:r>
              <a:rPr lang="zh-CN" altLang="en-US" sz="28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东南大学附属中大医院</a:t>
            </a:r>
            <a:endParaRPr lang="zh-CN" altLang="en-US" sz="28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097152" name="图片 4" descr="C:\Users\Administrator\Desktop\logo.png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0175" y="136525"/>
            <a:ext cx="3048000" cy="6492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48588" name="TextBox 8"/>
          <p:cNvSpPr txBox="1"/>
          <p:nvPr/>
        </p:nvSpPr>
        <p:spPr>
          <a:xfrm>
            <a:off x="6930393" y="4433888"/>
            <a:ext cx="1806575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 algn="ctr"/>
            <a:r>
              <a:rPr lang="en-US" altLang="zh-CN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2024</a:t>
            </a:r>
            <a:r>
              <a:rPr lang="zh-CN" altLang="en-US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zh-CN" altLang="en-US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endParaRPr lang="zh-CN" altLang="en-US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97153" name="图片 4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0288" y="50800"/>
            <a:ext cx="1693862" cy="5762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6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0" y="699769"/>
            <a:ext cx="9144000" cy="710566"/>
          </a:xfrm>
          <a:gradFill>
            <a:gsLst>
              <a:gs pos="0">
                <a:srgbClr val="267834">
                  <a:alpha val="97000"/>
                </a:srgbClr>
              </a:gs>
              <a:gs pos="50000">
                <a:srgbClr val="FFFFFF"/>
              </a:gs>
              <a:gs pos="100000">
                <a:srgbClr val="79C9FF"/>
              </a:gs>
            </a:gsLst>
            <a:lin ang="18900000" scaled="1"/>
          </a:gradFill>
          <a:ln>
            <a:miter lim="800000"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28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</a:t>
            </a:r>
            <a:r>
              <a:rPr lang="en-US" altLang="zh-CN" sz="28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5</a:t>
            </a:r>
            <a:r>
              <a:rPr lang="zh-CN" altLang="en-US" sz="28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）什么是五音</a:t>
            </a:r>
            <a:endParaRPr lang="zh-CN" altLang="en-US" sz="28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2097178" name="图片 4" descr="logo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380288" y="50800"/>
            <a:ext cx="1693862" cy="5762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179" name="图片 4" descr="C:\Users\Administrator\Desktop\logo.png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25" y="136525"/>
            <a:ext cx="3048000" cy="6492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48647" name="Rectangle 3"/>
          <p:cNvSpPr>
            <a:spLocks noGrp="1"/>
          </p:cNvSpPr>
          <p:nvPr>
            <p:ph type="body"/>
          </p:nvPr>
        </p:nvSpPr>
        <p:spPr>
          <a:xfrm>
            <a:off x="2047240" y="1510030"/>
            <a:ext cx="7642860" cy="1358265"/>
          </a:xfrm>
        </p:spPr>
        <p:txBody>
          <a:bodyPr vert="horz" wrap="square" lIns="91440" tIns="45720" rIns="91440" bIns="45720" anchor="t" anchorCtr="0"/>
          <a:lstStyle/>
          <a:p>
            <a:pPr eaLnBrk="1" hangingPunct="1">
              <a:lnSpc>
                <a:spcPct val="130000"/>
              </a:lnSpc>
            </a:pPr>
            <a:r>
              <a:rPr lang="zh-CN" altLang="en-US" sz="28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五音：角</a:t>
            </a:r>
            <a:r>
              <a:rPr lang="en-US" altLang="zh-CN" sz="28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</a:t>
            </a:r>
            <a:r>
              <a:rPr lang="zh-CN" altLang="en-US" sz="28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徵</a:t>
            </a:r>
            <a:r>
              <a:rPr lang="en-US" altLang="zh-CN" sz="28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</a:t>
            </a:r>
            <a:r>
              <a:rPr lang="zh-CN" altLang="en-US" sz="28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宫</a:t>
            </a:r>
            <a:r>
              <a:rPr lang="en-US" altLang="zh-CN" sz="28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</a:t>
            </a:r>
            <a:r>
              <a:rPr lang="zh-CN" altLang="en-US" sz="28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商</a:t>
            </a:r>
            <a:r>
              <a:rPr lang="en-US" altLang="zh-CN" sz="28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</a:t>
            </a:r>
            <a:r>
              <a:rPr lang="zh-CN" altLang="en-US" sz="28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羽</a:t>
            </a:r>
            <a:endParaRPr lang="zh-CN" altLang="en-US" sz="28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 eaLnBrk="1" hangingPunct="1">
              <a:lnSpc>
                <a:spcPct val="130000"/>
              </a:lnSpc>
            </a:pPr>
            <a:r>
              <a:rPr lang="en-US" altLang="zh-CN" sz="28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        3  5   1  2  6</a:t>
            </a:r>
            <a:endParaRPr lang="en-US" altLang="zh-CN" sz="28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1048648" name="矩形 1"/>
          <p:cNvSpPr/>
          <p:nvPr/>
        </p:nvSpPr>
        <p:spPr>
          <a:xfrm>
            <a:off x="1326515" y="2860040"/>
            <a:ext cx="6508115" cy="2016125"/>
          </a:xfrm>
          <a:prstGeom prst="rect">
            <a:avLst/>
          </a:prstGeom>
          <a:blipFill rotWithShape="1">
            <a:blip r:embed="rId3">
              <a:alphaModFix amt="41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47" grpId="0" build="p"/>
      <p:bldP spid="1048647" grpId="1" build="p"/>
      <p:bldP spid="1048648" grpId="0" animBg="1"/>
      <p:bldP spid="1048648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2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0" y="699769"/>
            <a:ext cx="9144000" cy="710566"/>
          </a:xfrm>
          <a:gradFill>
            <a:gsLst>
              <a:gs pos="0">
                <a:srgbClr val="267834">
                  <a:alpha val="97000"/>
                </a:srgbClr>
              </a:gs>
              <a:gs pos="50000">
                <a:srgbClr val="FFFFFF"/>
              </a:gs>
              <a:gs pos="100000">
                <a:srgbClr val="79C9FF"/>
              </a:gs>
            </a:gsLst>
            <a:lin ang="18900000" scaled="1"/>
          </a:gradFill>
          <a:ln>
            <a:miter lim="800000"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28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</a:t>
            </a:r>
            <a:r>
              <a:rPr lang="en-US" altLang="zh-CN" sz="28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6</a:t>
            </a:r>
            <a:r>
              <a:rPr lang="zh-CN" altLang="en-US" sz="28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）什么是五声</a:t>
            </a:r>
            <a:endParaRPr lang="zh-CN" altLang="en-US" sz="28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2097180" name="图片 4" descr="logo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380288" y="50800"/>
            <a:ext cx="1693862" cy="5762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181" name="图片 4" descr="C:\Users\Administrator\Desktop\logo.png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25" y="136525"/>
            <a:ext cx="3048000" cy="6492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48653" name="Rectangle 3"/>
          <p:cNvSpPr>
            <a:spLocks noGrp="1"/>
          </p:cNvSpPr>
          <p:nvPr>
            <p:ph type="body"/>
          </p:nvPr>
        </p:nvSpPr>
        <p:spPr>
          <a:xfrm>
            <a:off x="850900" y="2586355"/>
            <a:ext cx="3947160" cy="970280"/>
          </a:xfrm>
        </p:spPr>
        <p:txBody>
          <a:bodyPr vert="horz" wrap="square" lIns="91440" tIns="45720" rIns="91440" bIns="45720" anchor="t" anchorCtr="0"/>
          <a:lstStyle/>
          <a:p>
            <a:pPr eaLnBrk="1" hangingPunct="1">
              <a:lnSpc>
                <a:spcPct val="130000"/>
              </a:lnSpc>
            </a:pPr>
            <a:r>
              <a:rPr lang="zh-CN" altLang="en-US" sz="28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五声：呼</a:t>
            </a:r>
            <a:r>
              <a:rPr lang="en-US" altLang="zh-CN" sz="28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</a:t>
            </a:r>
            <a:r>
              <a:rPr lang="zh-CN" altLang="en-US" sz="28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笑</a:t>
            </a:r>
            <a:r>
              <a:rPr lang="en-US" altLang="zh-CN" sz="28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</a:t>
            </a:r>
            <a:r>
              <a:rPr lang="zh-CN" altLang="en-US" sz="28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歌</a:t>
            </a:r>
            <a:r>
              <a:rPr lang="en-US" altLang="zh-CN" sz="28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</a:t>
            </a:r>
            <a:r>
              <a:rPr lang="zh-CN" altLang="en-US" sz="28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哭</a:t>
            </a:r>
            <a:r>
              <a:rPr lang="en-US" altLang="zh-CN" sz="28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</a:t>
            </a:r>
            <a:r>
              <a:rPr lang="zh-CN" altLang="en-US" sz="28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呻</a:t>
            </a:r>
            <a:r>
              <a:rPr lang="en-US" altLang="zh-CN" sz="28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  </a:t>
            </a:r>
            <a:endParaRPr lang="en-US" altLang="zh-CN" sz="28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1048654" name="矩形 1"/>
          <p:cNvSpPr/>
          <p:nvPr>
            <p:custDataLst>
              <p:tags r:id="rId3"/>
            </p:custDataLst>
          </p:nvPr>
        </p:nvSpPr>
        <p:spPr>
          <a:xfrm flipH="1">
            <a:off x="4920615" y="1707515"/>
            <a:ext cx="3743325" cy="2592070"/>
          </a:xfrm>
          <a:prstGeom prst="rect">
            <a:avLst/>
          </a:prstGeom>
          <a:blipFill rotWithShape="1">
            <a:blip r:embed="rId4">
              <a:alphaModFix amt="61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53" grpId="0" build="p"/>
      <p:bldP spid="1048653" grpId="1" build="p"/>
      <p:bldP spid="1048654" grpId="0" animBg="1"/>
      <p:bldP spid="1048654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8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0" y="699769"/>
            <a:ext cx="9144000" cy="710566"/>
          </a:xfrm>
          <a:gradFill>
            <a:gsLst>
              <a:gs pos="0">
                <a:srgbClr val="267834">
                  <a:alpha val="97000"/>
                </a:srgbClr>
              </a:gs>
              <a:gs pos="50000">
                <a:srgbClr val="FFFFFF"/>
              </a:gs>
              <a:gs pos="100000">
                <a:srgbClr val="79C9FF"/>
              </a:gs>
            </a:gsLst>
            <a:lin ang="18900000" scaled="1"/>
          </a:gradFill>
          <a:ln>
            <a:miter lim="800000"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28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</a:t>
            </a:r>
            <a:r>
              <a:rPr lang="en-US" altLang="zh-CN" sz="28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7</a:t>
            </a:r>
            <a:r>
              <a:rPr lang="zh-CN" altLang="en-US" sz="28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）五行之内是什么关系</a:t>
            </a:r>
            <a:endParaRPr lang="zh-CN" altLang="en-US" sz="28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2097182" name="图片 4" descr="logo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380288" y="50800"/>
            <a:ext cx="1693862" cy="5762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183" name="图片 4" descr="C:\Users\Administrator\Desktop\logo.png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25" y="136525"/>
            <a:ext cx="3048000" cy="6492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48659" name="Rectangle 3"/>
          <p:cNvSpPr txBox="1"/>
          <p:nvPr/>
        </p:nvSpPr>
        <p:spPr>
          <a:xfrm>
            <a:off x="702945" y="1637030"/>
            <a:ext cx="7965440" cy="2284095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algn="l">
              <a:lnSpc>
                <a:spcPct val="175000"/>
              </a:lnSpc>
              <a:spcBef>
                <a:spcPct val="20000"/>
              </a:spcBef>
              <a:buSzTx/>
            </a:pPr>
            <a:r>
              <a:rPr lang="en-US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五行之内，归属在同一行内的事物和现象，由于有共同的形成基础，因此有</a:t>
            </a:r>
            <a:r>
              <a:rPr sz="2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同气相求、同声相应</a:t>
            </a:r>
            <a:r>
              <a:rPr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的关系。可以相互影响、替代和补充。</a:t>
            </a:r>
            <a:endParaRPr sz="24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8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8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59" grpId="0"/>
      <p:bldP spid="1048659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3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0" y="699769"/>
            <a:ext cx="9144000" cy="710566"/>
          </a:xfrm>
          <a:gradFill>
            <a:gsLst>
              <a:gs pos="0">
                <a:srgbClr val="267834">
                  <a:alpha val="97000"/>
                </a:srgbClr>
              </a:gs>
              <a:gs pos="50000">
                <a:srgbClr val="FFFFFF"/>
              </a:gs>
              <a:gs pos="100000">
                <a:srgbClr val="79C9FF"/>
              </a:gs>
            </a:gsLst>
            <a:lin ang="18900000" scaled="1"/>
          </a:gradFill>
          <a:ln>
            <a:miter lim="800000"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28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</a:t>
            </a:r>
            <a:r>
              <a:rPr lang="en-US" altLang="zh-CN" sz="28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8</a:t>
            </a:r>
            <a:r>
              <a:rPr lang="zh-CN" altLang="en-US" sz="28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）五行之间是什么关系</a:t>
            </a:r>
            <a:endParaRPr lang="zh-CN" altLang="en-US" sz="28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2097184" name="图片 4" descr="logo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380288" y="50800"/>
            <a:ext cx="1693862" cy="5762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185" name="图片 4" descr="C:\Users\Administrator\Desktop\logo.png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25" y="136525"/>
            <a:ext cx="3048000" cy="6492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48664" name="Rectangle 3"/>
          <p:cNvSpPr txBox="1"/>
          <p:nvPr/>
        </p:nvSpPr>
        <p:spPr>
          <a:xfrm>
            <a:off x="611725" y="1493520"/>
            <a:ext cx="8208570" cy="313309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algn="l">
              <a:lnSpc>
                <a:spcPct val="145000"/>
              </a:lnSpc>
              <a:spcBef>
                <a:spcPct val="20000"/>
              </a:spcBef>
              <a:buSzTx/>
            </a:pPr>
            <a:r>
              <a:rPr lang="en-US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行之间，存在着生克关系。相生意味着滋生、助长、帮助，木生火、火生土、土生金、金生水、水生木，循环往复；相克意味着约束、管辖、抑制，木克土、土克水、水克火、火克金、金克木。有生有克，达成协调平衡的状态。</a:t>
            </a:r>
            <a:endParaRPr sz="24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8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8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64" grpId="0"/>
      <p:bldP spid="1048664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8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0" y="699769"/>
            <a:ext cx="9144000" cy="710566"/>
          </a:xfrm>
          <a:gradFill>
            <a:gsLst>
              <a:gs pos="0">
                <a:srgbClr val="267834">
                  <a:alpha val="97000"/>
                </a:srgbClr>
              </a:gs>
              <a:gs pos="50000">
                <a:srgbClr val="FFFFFF"/>
              </a:gs>
              <a:gs pos="100000">
                <a:srgbClr val="79C9FF"/>
              </a:gs>
            </a:gsLst>
            <a:lin ang="18900000" scaled="1"/>
          </a:gradFill>
          <a:ln>
            <a:miter lim="800000"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28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小</a:t>
            </a:r>
            <a:r>
              <a:rPr lang="en-US" altLang="zh-CN" sz="28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</a:t>
            </a:r>
            <a:r>
              <a:rPr lang="zh-CN" altLang="en-US" sz="28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结</a:t>
            </a:r>
            <a:endParaRPr lang="zh-CN" altLang="en-US" sz="28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2097186" name="图片 4" descr="logo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380288" y="50800"/>
            <a:ext cx="1693862" cy="5762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187" name="图片 4" descr="C:\Users\Administrator\Desktop\logo.png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25" y="136525"/>
            <a:ext cx="3048000" cy="6492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48669" name="矩形 1"/>
          <p:cNvSpPr/>
          <p:nvPr/>
        </p:nvSpPr>
        <p:spPr>
          <a:xfrm>
            <a:off x="1168400" y="1431290"/>
            <a:ext cx="7061835" cy="3150235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3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0" y="699769"/>
            <a:ext cx="9144000" cy="710566"/>
          </a:xfrm>
          <a:gradFill>
            <a:gsLst>
              <a:gs pos="0">
                <a:srgbClr val="267834">
                  <a:alpha val="97000"/>
                </a:srgbClr>
              </a:gs>
              <a:gs pos="50000">
                <a:srgbClr val="FFFFFF"/>
              </a:gs>
              <a:gs pos="100000">
                <a:srgbClr val="79C9FF"/>
              </a:gs>
            </a:gsLst>
            <a:lin ang="18900000" scaled="1"/>
          </a:gradFill>
          <a:ln>
            <a:miter lim="800000"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28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2.</a:t>
            </a:r>
            <a:r>
              <a:rPr lang="zh-CN" altLang="en-US" sz="28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情绪调控的基本方法</a:t>
            </a:r>
            <a:endParaRPr lang="zh-CN" altLang="en-US" sz="28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2097188" name="图片 4" descr="logo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380288" y="50800"/>
            <a:ext cx="1693862" cy="5762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189" name="图片 4" descr="C:\Users\Administrator\Desktop\logo.png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25" y="136525"/>
            <a:ext cx="3048000" cy="649288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4194304" name="表格 3"/>
          <p:cNvGraphicFramePr/>
          <p:nvPr>
            <p:custDataLst>
              <p:tags r:id="rId3"/>
            </p:custDataLst>
          </p:nvPr>
        </p:nvGraphicFramePr>
        <p:xfrm>
          <a:off x="1164431" y="1458675"/>
          <a:ext cx="7040880" cy="24631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3480"/>
                <a:gridCol w="1173480"/>
                <a:gridCol w="1173480"/>
                <a:gridCol w="1173480"/>
                <a:gridCol w="1173480"/>
                <a:gridCol w="1173480"/>
              </a:tblGrid>
              <a:tr h="434340">
                <a:tc gridSpan="6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1" kern="0" dirty="0">
                          <a:solidFill>
                            <a:srgbClr val="0070C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j-cs"/>
                          <a:sym typeface="等线" panose="02010600030101010101" charset="-122"/>
                        </a:rPr>
                        <a:t>五行归属及五行生克</a:t>
                      </a:r>
                      <a:endParaRPr lang="zh-CN" altLang="en-US" sz="2400" b="1" kern="0" dirty="0">
                        <a:solidFill>
                          <a:srgbClr val="0070C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j-cs"/>
                        <a:sym typeface="等线" panose="02010600030101010101" charset="-122"/>
                      </a:endParaRPr>
                    </a:p>
                  </a:txBody>
                  <a:tcPr marL="68580" marR="68580" marT="34290" marB="34290"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33845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zh-CN" sz="15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等线" panose="02010600030101010101" charset="-122"/>
                        </a:rPr>
                        <a:t>肝属木</a:t>
                      </a:r>
                      <a:endParaRPr lang="zh-CN" altLang="zh-CN" sz="15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等线" panose="02010600030101010101" charset="-122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zh-CN" sz="15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等线" panose="02010600030101010101" charset="-122"/>
                        </a:rPr>
                        <a:t>在音为角</a:t>
                      </a:r>
                      <a:endParaRPr lang="zh-CN" altLang="zh-CN" sz="15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等线" panose="02010600030101010101" charset="-122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zh-CN" sz="15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等线" panose="02010600030101010101" charset="-122"/>
                        </a:rPr>
                        <a:t>在志为怒</a:t>
                      </a:r>
                      <a:endParaRPr lang="zh-CN" altLang="zh-CN" sz="15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等线" panose="02010600030101010101" charset="-122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zh-CN" sz="15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等线" panose="02010600030101010101" charset="-122"/>
                        </a:rPr>
                        <a:t>在声为呼</a:t>
                      </a:r>
                      <a:endParaRPr lang="zh-CN" altLang="zh-CN" sz="15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等线" panose="02010600030101010101" charset="-122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zh-CN" sz="15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等线" panose="02010600030101010101" charset="-122"/>
                        </a:rPr>
                        <a:t>怒伤肝</a:t>
                      </a:r>
                      <a:endParaRPr lang="zh-CN" altLang="zh-CN" sz="15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等线" panose="02010600030101010101" charset="-122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zh-CN" sz="15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等线" panose="02010600030101010101" charset="-122"/>
                        </a:rPr>
                        <a:t>悲胜怒</a:t>
                      </a:r>
                      <a:endParaRPr lang="zh-CN" altLang="zh-CN" sz="15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等线" panose="02010600030101010101" charset="-122"/>
                      </a:endParaRPr>
                    </a:p>
                  </a:txBody>
                  <a:tcPr marL="68580" marR="68580" marT="34290" marB="34290"/>
                </a:tc>
              </a:tr>
              <a:tr h="33782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zh-CN" sz="15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等线" panose="02010600030101010101" charset="-122"/>
                        </a:rPr>
                        <a:t>心属火</a:t>
                      </a:r>
                      <a:endParaRPr lang="zh-CN" altLang="zh-CN" sz="15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等线" panose="02010600030101010101" charset="-122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zh-CN" sz="15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等线" panose="02010600030101010101" charset="-122"/>
                        </a:rPr>
                        <a:t>在音为徴</a:t>
                      </a:r>
                      <a:endParaRPr lang="zh-CN" altLang="zh-CN" sz="15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等线" panose="02010600030101010101" charset="-122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zh-CN" sz="15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等线" panose="02010600030101010101" charset="-122"/>
                        </a:rPr>
                        <a:t>在志为喜</a:t>
                      </a:r>
                      <a:endParaRPr lang="zh-CN" altLang="zh-CN" sz="15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等线" panose="02010600030101010101" charset="-122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zh-CN" sz="15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等线" panose="02010600030101010101" charset="-122"/>
                        </a:rPr>
                        <a:t>在声为笑</a:t>
                      </a:r>
                      <a:endParaRPr lang="zh-CN" altLang="zh-CN" sz="15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等线" panose="02010600030101010101" charset="-122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zh-CN" sz="15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等线" panose="02010600030101010101" charset="-122"/>
                        </a:rPr>
                        <a:t>喜伤心</a:t>
                      </a:r>
                      <a:endParaRPr lang="zh-CN" altLang="zh-CN" sz="15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等线" panose="02010600030101010101" charset="-122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zh-CN" sz="15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等线" panose="02010600030101010101" charset="-122"/>
                        </a:rPr>
                        <a:t>恐胜喜</a:t>
                      </a:r>
                      <a:endParaRPr lang="zh-CN" altLang="zh-CN" sz="15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等线" panose="02010600030101010101" charset="-122"/>
                      </a:endParaRPr>
                    </a:p>
                  </a:txBody>
                  <a:tcPr marL="68580" marR="68580" marT="34290" marB="34290"/>
                </a:tc>
              </a:tr>
              <a:tr h="33845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zh-CN" sz="15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等线" panose="02010600030101010101" charset="-122"/>
                        </a:rPr>
                        <a:t>脾属土</a:t>
                      </a:r>
                      <a:endParaRPr lang="zh-CN" altLang="zh-CN" sz="15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等线" panose="02010600030101010101" charset="-122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zh-CN" sz="15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等线" panose="02010600030101010101" charset="-122"/>
                        </a:rPr>
                        <a:t>在音为宫</a:t>
                      </a:r>
                      <a:endParaRPr lang="zh-CN" altLang="zh-CN" sz="15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等线" panose="02010600030101010101" charset="-122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zh-CN" sz="15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等线" panose="02010600030101010101" charset="-122"/>
                        </a:rPr>
                        <a:t>在志为思</a:t>
                      </a:r>
                      <a:endParaRPr lang="zh-CN" altLang="zh-CN" sz="15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等线" panose="02010600030101010101" charset="-122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zh-CN" sz="15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等线" panose="02010600030101010101" charset="-122"/>
                        </a:rPr>
                        <a:t>在声为歌</a:t>
                      </a:r>
                      <a:endParaRPr lang="zh-CN" altLang="zh-CN" sz="15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等线" panose="02010600030101010101" charset="-122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zh-CN" sz="15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等线" panose="02010600030101010101" charset="-122"/>
                        </a:rPr>
                        <a:t>思伤脾</a:t>
                      </a:r>
                      <a:endParaRPr lang="zh-CN" altLang="zh-CN" sz="15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等线" panose="02010600030101010101" charset="-122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zh-CN" sz="15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等线" panose="02010600030101010101" charset="-122"/>
                        </a:rPr>
                        <a:t>怒胜思</a:t>
                      </a:r>
                      <a:endParaRPr lang="zh-CN" altLang="zh-CN" sz="15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等线" panose="02010600030101010101" charset="-122"/>
                      </a:endParaRPr>
                    </a:p>
                  </a:txBody>
                  <a:tcPr marL="68580" marR="68580" marT="34290" marB="34290"/>
                </a:tc>
              </a:tr>
              <a:tr h="33782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zh-CN" sz="15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等线" panose="02010600030101010101" charset="-122"/>
                        </a:rPr>
                        <a:t>肺属金</a:t>
                      </a:r>
                      <a:endParaRPr lang="zh-CN" altLang="zh-CN" sz="15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等线" panose="02010600030101010101" charset="-122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zh-CN" sz="15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等线" panose="02010600030101010101" charset="-122"/>
                        </a:rPr>
                        <a:t>在音为商</a:t>
                      </a:r>
                      <a:endParaRPr lang="zh-CN" altLang="zh-CN" sz="15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等线" panose="02010600030101010101" charset="-122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zh-CN" sz="15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等线" panose="02010600030101010101" charset="-122"/>
                        </a:rPr>
                        <a:t>在志为忧</a:t>
                      </a:r>
                      <a:endParaRPr lang="zh-CN" altLang="zh-CN" sz="15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等线" panose="02010600030101010101" charset="-122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zh-CN" sz="15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等线" panose="02010600030101010101" charset="-122"/>
                        </a:rPr>
                        <a:t>在声为哭</a:t>
                      </a:r>
                      <a:endParaRPr lang="zh-CN" altLang="zh-CN" sz="15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等线" panose="02010600030101010101" charset="-122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zh-CN" sz="15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等线" panose="02010600030101010101" charset="-122"/>
                        </a:rPr>
                        <a:t>忧伤肺</a:t>
                      </a:r>
                      <a:endParaRPr lang="zh-CN" altLang="zh-CN" sz="15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等线" panose="02010600030101010101" charset="-122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zh-CN" sz="15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等线" panose="02010600030101010101" charset="-122"/>
                        </a:rPr>
                        <a:t>喜胜忧</a:t>
                      </a:r>
                      <a:endParaRPr lang="zh-CN" altLang="zh-CN" sz="15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等线" panose="02010600030101010101" charset="-122"/>
                      </a:endParaRPr>
                    </a:p>
                  </a:txBody>
                  <a:tcPr marL="68580" marR="68580" marT="34290" marB="34290"/>
                </a:tc>
              </a:tr>
              <a:tr h="33845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zh-CN" sz="15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等线" panose="02010600030101010101" charset="-122"/>
                        </a:rPr>
                        <a:t>肾属水</a:t>
                      </a:r>
                      <a:endParaRPr lang="zh-CN" altLang="zh-CN" sz="15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等线" panose="02010600030101010101" charset="-122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zh-CN" sz="15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等线" panose="02010600030101010101" charset="-122"/>
                        </a:rPr>
                        <a:t>在音为羽</a:t>
                      </a:r>
                      <a:endParaRPr lang="zh-CN" altLang="zh-CN" sz="15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等线" panose="02010600030101010101" charset="-122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zh-CN" sz="15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等线" panose="02010600030101010101" charset="-122"/>
                        </a:rPr>
                        <a:t>在志为恐</a:t>
                      </a:r>
                      <a:endParaRPr lang="zh-CN" altLang="zh-CN" sz="15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等线" panose="02010600030101010101" charset="-122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zh-CN" sz="15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等线" panose="02010600030101010101" charset="-122"/>
                        </a:rPr>
                        <a:t>在声为呻</a:t>
                      </a:r>
                      <a:endParaRPr lang="zh-CN" altLang="zh-CN" sz="15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等线" panose="02010600030101010101" charset="-122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zh-CN" sz="15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等线" panose="02010600030101010101" charset="-122"/>
                        </a:rPr>
                        <a:t>恐伤肾</a:t>
                      </a:r>
                      <a:endParaRPr lang="zh-CN" altLang="zh-CN" sz="15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等线" panose="02010600030101010101" charset="-122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zh-CN" sz="15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等线" panose="02010600030101010101" charset="-122"/>
                        </a:rPr>
                        <a:t>思胜恐</a:t>
                      </a:r>
                      <a:endParaRPr lang="zh-CN" altLang="zh-CN" sz="15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等线" panose="02010600030101010101" charset="-122"/>
                      </a:endParaRPr>
                    </a:p>
                  </a:txBody>
                  <a:tcPr marL="68580" marR="68580" marT="34290" marB="34290"/>
                </a:tc>
              </a:tr>
              <a:tr h="33782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135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135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135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135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135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1350"/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  <p:sp>
        <p:nvSpPr>
          <p:cNvPr id="1048674" name="Rectangle 3"/>
          <p:cNvSpPr txBox="1"/>
          <p:nvPr/>
        </p:nvSpPr>
        <p:spPr>
          <a:xfrm>
            <a:off x="1323340" y="3861435"/>
            <a:ext cx="7203440" cy="114427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algn="l">
              <a:lnSpc>
                <a:spcPct val="125000"/>
              </a:lnSpc>
              <a:spcBef>
                <a:spcPct val="20000"/>
              </a:spcBef>
              <a:buSzTx/>
            </a:pPr>
            <a:r>
              <a:rPr lang="zh-CN" altLang="en-US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基于行内关系的因势利导法</a:t>
            </a:r>
            <a:endParaRPr lang="zh-CN" altLang="en-US" sz="24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lnSpc>
                <a:spcPct val="125000"/>
              </a:lnSpc>
              <a:spcBef>
                <a:spcPct val="20000"/>
              </a:spcBef>
              <a:buSzTx/>
            </a:pPr>
            <a:r>
              <a:rPr lang="zh-CN" altLang="en-US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基于生克关系的情志相胜法</a:t>
            </a:r>
            <a:endParaRPr lang="zh-CN" altLang="en-US" sz="24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8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0" y="699769"/>
            <a:ext cx="9144000" cy="710566"/>
          </a:xfrm>
          <a:gradFill>
            <a:gsLst>
              <a:gs pos="0">
                <a:srgbClr val="267834">
                  <a:alpha val="97000"/>
                </a:srgbClr>
              </a:gs>
              <a:gs pos="50000">
                <a:srgbClr val="FFFFFF"/>
              </a:gs>
              <a:gs pos="100000">
                <a:srgbClr val="79C9FF"/>
              </a:gs>
            </a:gsLst>
            <a:lin ang="18900000" scaled="1"/>
          </a:gradFill>
          <a:ln>
            <a:miter lim="800000"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28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2.</a:t>
            </a:r>
            <a:r>
              <a:rPr lang="zh-CN" altLang="en-US" sz="28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情绪调控的基本方法</a:t>
            </a:r>
            <a:br>
              <a:rPr lang="zh-CN" altLang="en-US" sz="28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</a:br>
            <a:r>
              <a:rPr lang="en-US" altLang="zh-CN" sz="20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——</a:t>
            </a:r>
            <a:r>
              <a:rPr lang="zh-CN" altLang="en-US" sz="20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基于行内关系的因势利导法</a:t>
            </a:r>
            <a:endParaRPr lang="zh-CN" altLang="en-US" sz="20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2097190" name="图片 4" descr="logo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380288" y="50800"/>
            <a:ext cx="1693862" cy="5762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191" name="图片 4" descr="C:\Users\Administrator\Desktop\logo.png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25" y="136525"/>
            <a:ext cx="3048000" cy="6492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48679" name="Rectangle 3"/>
          <p:cNvSpPr txBox="1"/>
          <p:nvPr/>
        </p:nvSpPr>
        <p:spPr>
          <a:xfrm>
            <a:off x="990600" y="1625600"/>
            <a:ext cx="7749540" cy="3297555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>
              <a:lnSpc>
                <a:spcPct val="125000"/>
              </a:lnSpc>
              <a:spcBef>
                <a:spcPct val="20000"/>
              </a:spcBef>
              <a:buSzTx/>
            </a:pPr>
            <a:r>
              <a:rPr lang="zh-CN" altLang="en-US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zh-CN" altLang="zh-CN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呼</a:t>
            </a:r>
            <a:r>
              <a:rPr lang="en-US" altLang="zh-CN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疏肝解郁</a:t>
            </a:r>
            <a:endParaRPr lang="zh-CN" altLang="en-US" sz="24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5000"/>
              </a:lnSpc>
              <a:spcBef>
                <a:spcPct val="20000"/>
              </a:spcBef>
              <a:buSzTx/>
            </a:pPr>
            <a:r>
              <a:rPr lang="zh-CN" altLang="en-US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）笑</a:t>
            </a:r>
            <a:r>
              <a:rPr lang="en-US" altLang="zh-CN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颐养心神</a:t>
            </a:r>
            <a:endParaRPr lang="zh-CN" altLang="en-US" sz="24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5000"/>
              </a:lnSpc>
              <a:spcBef>
                <a:spcPct val="20000"/>
              </a:spcBef>
              <a:buSzTx/>
            </a:pPr>
            <a:r>
              <a:rPr lang="zh-CN" altLang="en-US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）歌</a:t>
            </a:r>
            <a:r>
              <a:rPr lang="en-US" altLang="zh-CN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健脾开胃</a:t>
            </a:r>
            <a:endParaRPr lang="zh-CN" altLang="en-US" sz="24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5000"/>
              </a:lnSpc>
              <a:spcBef>
                <a:spcPct val="20000"/>
              </a:spcBef>
              <a:buSzTx/>
            </a:pPr>
            <a:r>
              <a:rPr lang="zh-CN" altLang="en-US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）哭</a:t>
            </a:r>
            <a:r>
              <a:rPr lang="en-US" altLang="zh-CN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宣肺排毒</a:t>
            </a:r>
            <a:endParaRPr lang="zh-CN" altLang="en-US" sz="24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5000"/>
              </a:lnSpc>
              <a:spcBef>
                <a:spcPct val="20000"/>
              </a:spcBef>
              <a:buSzTx/>
            </a:pPr>
            <a:r>
              <a:rPr lang="zh-CN" altLang="en-US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）呻</a:t>
            </a:r>
            <a:r>
              <a:rPr lang="en-US" altLang="zh-CN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固肾强体</a:t>
            </a:r>
            <a:endParaRPr lang="zh-CN" altLang="en-US" sz="24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680" name="圆角矩形 1"/>
          <p:cNvSpPr/>
          <p:nvPr/>
        </p:nvSpPr>
        <p:spPr>
          <a:xfrm>
            <a:off x="4429125" y="1780540"/>
            <a:ext cx="3952875" cy="2303780"/>
          </a:xfrm>
          <a:prstGeom prst="roundRect">
            <a:avLst/>
          </a:prstGeom>
          <a:blipFill rotWithShape="1">
            <a:blip r:embed="rId3">
              <a:alphaModFix amt="85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4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0" y="699543"/>
            <a:ext cx="9144000" cy="504055"/>
          </a:xfrm>
          <a:gradFill>
            <a:gsLst>
              <a:gs pos="0">
                <a:srgbClr val="267834">
                  <a:alpha val="97000"/>
                </a:srgbClr>
              </a:gs>
              <a:gs pos="50000">
                <a:srgbClr val="FFFFFF"/>
              </a:gs>
              <a:gs pos="100000">
                <a:srgbClr val="79C9FF"/>
              </a:gs>
            </a:gsLst>
            <a:lin ang="18900000" scaled="1"/>
          </a:gradFill>
          <a:ln>
            <a:miter lim="800000"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sz="2400" strike="noStrike" noProof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</a:t>
            </a:r>
            <a:r>
              <a:rPr lang="en-US" altLang="zh-CN" sz="2400" strike="noStrike" noProof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</a:t>
            </a:r>
            <a:r>
              <a:rPr lang="zh-CN" sz="2400" strike="noStrike" noProof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</a:t>
            </a:r>
            <a:r>
              <a:rPr sz="2400" strike="noStrike" noProof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呼——疏肝解郁</a:t>
            </a:r>
            <a:endParaRPr sz="2400" strike="noStrike" noProof="1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2097192" name="图片 4" descr="logo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380288" y="50800"/>
            <a:ext cx="1693862" cy="5762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48685" name="Rectangle 3"/>
          <p:cNvSpPr txBox="1"/>
          <p:nvPr/>
        </p:nvSpPr>
        <p:spPr>
          <a:xfrm>
            <a:off x="755735" y="1183640"/>
            <a:ext cx="7848545" cy="3422015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>
              <a:lnSpc>
                <a:spcPct val="105000"/>
              </a:lnSpc>
              <a:spcBef>
                <a:spcPct val="20000"/>
              </a:spcBef>
              <a:buSzTx/>
            </a:pPr>
            <a:r>
              <a:rPr lang="en-US" altLang="zh-CN" sz="18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1</a:t>
            </a:r>
            <a:r>
              <a:rPr lang="zh-CN" altLang="en-US" sz="18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）呼的原理</a:t>
            </a:r>
            <a:endParaRPr lang="zh-CN" altLang="en-US" sz="18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宋体" panose="02010600030101010101" pitchFamily="2" charset="-122"/>
            </a:endParaRPr>
          </a:p>
          <a:p>
            <a:pPr>
              <a:lnSpc>
                <a:spcPct val="105000"/>
              </a:lnSpc>
              <a:spcBef>
                <a:spcPct val="20000"/>
              </a:spcBef>
              <a:buSzTx/>
            </a:pPr>
            <a:r>
              <a:rPr lang="en-US" sz="18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       ①肝主疏泄</a:t>
            </a:r>
            <a:r>
              <a:rPr lang="zh-CN" altLang="en-US" sz="18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：</a:t>
            </a:r>
            <a:r>
              <a:rPr lang="en-US" sz="18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肝具有保持全身气机疏通畅达、通而不滞、散而不郁的作用。</a:t>
            </a:r>
            <a:r>
              <a:rPr lang="zh-CN" altLang="en-US" sz="18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重点表现在对</a:t>
            </a:r>
            <a:r>
              <a:rPr lang="en-US" sz="18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精神情志</a:t>
            </a:r>
            <a:r>
              <a:rPr lang="zh-CN" altLang="en-US" sz="18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的调节。</a:t>
            </a:r>
            <a:endParaRPr lang="zh-CN" altLang="en-US" sz="18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宋体" panose="02010600030101010101" pitchFamily="2" charset="-122"/>
            </a:endParaRPr>
          </a:p>
          <a:p>
            <a:pPr algn="l">
              <a:lnSpc>
                <a:spcPct val="105000"/>
              </a:lnSpc>
              <a:spcBef>
                <a:spcPct val="20000"/>
              </a:spcBef>
              <a:buSzTx/>
            </a:pPr>
            <a:r>
              <a:rPr lang="en-US" altLang="zh-CN" sz="18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       ②</a:t>
            </a:r>
            <a:r>
              <a:rPr lang="zh-CN" altLang="en-US" sz="18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肝</a:t>
            </a:r>
            <a:r>
              <a:rPr sz="18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在志为怒</a:t>
            </a:r>
            <a:endParaRPr sz="18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宋体" panose="02010600030101010101" pitchFamily="2" charset="-122"/>
            </a:endParaRPr>
          </a:p>
          <a:p>
            <a:pPr algn="l">
              <a:lnSpc>
                <a:spcPct val="105000"/>
              </a:lnSpc>
              <a:spcBef>
                <a:spcPct val="20000"/>
              </a:spcBef>
              <a:buSzTx/>
            </a:pPr>
            <a:r>
              <a:rPr lang="en-US" altLang="zh-CN" sz="18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       </a:t>
            </a:r>
            <a:r>
              <a:rPr lang="zh-CN" altLang="en-US" sz="1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无端烦恼，郁闷生气，恼羞成怒，怒火中烧，动辄发火者，均属于怒。</a:t>
            </a:r>
            <a:endParaRPr lang="zh-CN" altLang="en-US" sz="18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宋体" panose="02010600030101010101" pitchFamily="2" charset="-122"/>
            </a:endParaRPr>
          </a:p>
          <a:p>
            <a:pPr algn="l">
              <a:lnSpc>
                <a:spcPct val="105000"/>
              </a:lnSpc>
              <a:spcBef>
                <a:spcPct val="20000"/>
              </a:spcBef>
              <a:buSzTx/>
            </a:pPr>
            <a:r>
              <a:rPr lang="en-US" altLang="zh-CN" sz="18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       ③</a:t>
            </a:r>
            <a:r>
              <a:rPr lang="zh-CN" altLang="en-US" sz="18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怒伤肝，分暴怒和郁怒</a:t>
            </a:r>
            <a:endParaRPr lang="zh-CN" altLang="en-US" sz="18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宋体" panose="02010600030101010101" pitchFamily="2" charset="-122"/>
            </a:endParaRPr>
          </a:p>
          <a:p>
            <a:pPr algn="l">
              <a:lnSpc>
                <a:spcPct val="105000"/>
              </a:lnSpc>
              <a:spcBef>
                <a:spcPct val="20000"/>
              </a:spcBef>
              <a:buSzTx/>
            </a:pPr>
            <a:r>
              <a:rPr lang="zh-CN" altLang="en-US" sz="18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 </a:t>
            </a:r>
            <a:r>
              <a:rPr lang="en-US" altLang="zh-CN" sz="18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      </a:t>
            </a:r>
            <a:r>
              <a:rPr lang="zh-CN" altLang="en-US" sz="18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怒则气上，引起晕厥、脑出血；怒是伤人最重的不良情绪。</a:t>
            </a:r>
            <a:endParaRPr lang="zh-CN" altLang="en-US" sz="18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宋体" panose="02010600030101010101" pitchFamily="2" charset="-122"/>
            </a:endParaRPr>
          </a:p>
          <a:p>
            <a:pPr algn="l">
              <a:lnSpc>
                <a:spcPct val="105000"/>
              </a:lnSpc>
              <a:spcBef>
                <a:spcPct val="20000"/>
              </a:spcBef>
              <a:buSzTx/>
            </a:pPr>
            <a:r>
              <a:rPr lang="zh-CN" altLang="en-US" sz="18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 </a:t>
            </a:r>
            <a:r>
              <a:rPr lang="en-US" altLang="zh-CN" sz="18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      </a:t>
            </a:r>
            <a:r>
              <a:rPr lang="zh-CN" altLang="en-US" sz="18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郁怒则气滞，百病皆生于气。</a:t>
            </a:r>
            <a:endParaRPr lang="zh-CN" altLang="en-US" sz="18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宋体" panose="02010600030101010101" pitchFamily="2" charset="-122"/>
            </a:endParaRPr>
          </a:p>
          <a:p>
            <a:pPr algn="l">
              <a:lnSpc>
                <a:spcPct val="105000"/>
              </a:lnSpc>
              <a:spcBef>
                <a:spcPct val="20000"/>
              </a:spcBef>
              <a:buSzTx/>
            </a:pPr>
            <a:r>
              <a:rPr lang="en-US" altLang="zh-CN" sz="18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       ④</a:t>
            </a:r>
            <a:r>
              <a:rPr lang="zh-CN" altLang="en-US" sz="18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肝</a:t>
            </a:r>
            <a:r>
              <a:rPr sz="18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在</a:t>
            </a:r>
            <a:r>
              <a:rPr lang="zh-CN" sz="18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声</a:t>
            </a:r>
            <a:r>
              <a:rPr sz="18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为</a:t>
            </a:r>
            <a:r>
              <a:rPr lang="zh-CN" sz="18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呼</a:t>
            </a:r>
            <a:endParaRPr lang="zh-CN" sz="18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宋体" panose="02010600030101010101" pitchFamily="2" charset="-122"/>
            </a:endParaRPr>
          </a:p>
          <a:p>
            <a:pPr algn="l">
              <a:lnSpc>
                <a:spcPct val="105000"/>
              </a:lnSpc>
              <a:spcBef>
                <a:spcPct val="20000"/>
              </a:spcBef>
              <a:buSzTx/>
            </a:pPr>
            <a:r>
              <a:rPr lang="en-US" altLang="zh-CN" sz="18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       </a:t>
            </a:r>
            <a:r>
              <a:rPr lang="zh-CN" altLang="en-US" sz="18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同气相求，同声相应</a:t>
            </a:r>
            <a:endParaRPr lang="zh-CN" altLang="en-US" sz="18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宋体" panose="02010600030101010101" pitchFamily="2" charset="-122"/>
            </a:endParaRPr>
          </a:p>
          <a:p>
            <a:pPr algn="l">
              <a:lnSpc>
                <a:spcPct val="125000"/>
              </a:lnSpc>
              <a:spcBef>
                <a:spcPct val="20000"/>
              </a:spcBef>
              <a:buSzTx/>
            </a:pPr>
            <a:endParaRPr lang="zh-CN" altLang="en-US" sz="18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宋体" panose="02010600030101010101" pitchFamily="2" charset="-122"/>
            </a:endParaRPr>
          </a:p>
        </p:txBody>
      </p:sp>
      <p:pic>
        <p:nvPicPr>
          <p:cNvPr id="2097193" name="图片 4" descr="C:\Users\Administrator\Desktop\logo.png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25" y="136525"/>
            <a:ext cx="3048000" cy="6492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9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0" y="699543"/>
            <a:ext cx="9144000" cy="504055"/>
          </a:xfrm>
          <a:gradFill>
            <a:gsLst>
              <a:gs pos="0">
                <a:srgbClr val="267834">
                  <a:alpha val="97000"/>
                </a:srgbClr>
              </a:gs>
              <a:gs pos="50000">
                <a:srgbClr val="FFFFFF"/>
              </a:gs>
              <a:gs pos="100000">
                <a:srgbClr val="79C9FF"/>
              </a:gs>
            </a:gsLst>
            <a:lin ang="18900000" scaled="1"/>
          </a:gradFill>
          <a:ln>
            <a:miter lim="800000"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2400" strike="noStrike" noProof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</a:t>
            </a:r>
            <a:r>
              <a:rPr lang="en-US" altLang="zh-CN" sz="2400" strike="noStrike" noProof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</a:t>
            </a:r>
            <a:r>
              <a:rPr lang="zh-CN" altLang="en-US" sz="2400" strike="noStrike" noProof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</a:t>
            </a:r>
            <a:r>
              <a:rPr sz="2400" strike="noStrike" noProof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呼——疏肝解郁</a:t>
            </a:r>
            <a:endParaRPr sz="2400" strike="noStrike" noProof="1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2097194" name="图片 4" descr="logo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380288" y="50800"/>
            <a:ext cx="1693862" cy="5762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48690" name="Rectangle 3"/>
          <p:cNvSpPr txBox="1"/>
          <p:nvPr/>
        </p:nvSpPr>
        <p:spPr>
          <a:xfrm>
            <a:off x="754380" y="1183640"/>
            <a:ext cx="4977765" cy="3723005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>
              <a:lnSpc>
                <a:spcPct val="125000"/>
              </a:lnSpc>
              <a:spcBef>
                <a:spcPct val="20000"/>
              </a:spcBef>
              <a:buSzTx/>
            </a:pPr>
            <a:r>
              <a:rPr lang="en-US" altLang="zh-CN" sz="1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 2</a:t>
            </a:r>
            <a:r>
              <a:rPr lang="zh-CN" altLang="en-US" sz="1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）呼的方法</a:t>
            </a:r>
            <a:endParaRPr lang="zh-CN" altLang="en-US" sz="14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宋体" panose="02010600030101010101" pitchFamily="2" charset="-122"/>
            </a:endParaRPr>
          </a:p>
          <a:p>
            <a:pPr algn="l">
              <a:lnSpc>
                <a:spcPct val="125000"/>
              </a:lnSpc>
              <a:spcBef>
                <a:spcPct val="20000"/>
              </a:spcBef>
              <a:buSzTx/>
            </a:pPr>
            <a:r>
              <a:rPr lang="en-US" altLang="zh-CN" sz="1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 </a:t>
            </a:r>
            <a:r>
              <a:rPr lang="zh-CN" altLang="en-US" sz="1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①大声呼喊法</a:t>
            </a:r>
            <a:endParaRPr lang="zh-CN" altLang="en-US" sz="14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宋体" panose="02010600030101010101" pitchFamily="2" charset="-122"/>
            </a:endParaRPr>
          </a:p>
          <a:p>
            <a:pPr algn="l">
              <a:lnSpc>
                <a:spcPct val="125000"/>
              </a:lnSpc>
              <a:spcBef>
                <a:spcPct val="20000"/>
              </a:spcBef>
              <a:buSzTx/>
            </a:pPr>
            <a:r>
              <a:rPr lang="en-US" altLang="zh-CN" sz="1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 </a:t>
            </a:r>
            <a:r>
              <a:rPr lang="zh-CN" altLang="en-US" sz="1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②以歌代呼法</a:t>
            </a:r>
            <a:endParaRPr lang="zh-CN" altLang="en-US" sz="14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宋体" panose="02010600030101010101" pitchFamily="2" charset="-122"/>
            </a:endParaRPr>
          </a:p>
          <a:p>
            <a:pPr algn="l">
              <a:lnSpc>
                <a:spcPct val="125000"/>
              </a:lnSpc>
              <a:spcBef>
                <a:spcPct val="20000"/>
              </a:spcBef>
              <a:buSzTx/>
            </a:pPr>
            <a:r>
              <a:rPr lang="en-US" altLang="zh-CN" sz="1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      </a:t>
            </a:r>
            <a:r>
              <a:rPr lang="zh-CN" altLang="en-US" sz="1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乌苏里船歌、阿里山的姑娘、蝴蝶泉边、踏浪、西沙，可爱的家乡、妈妈留给我一首歌、青藏高原</a:t>
            </a:r>
            <a:r>
              <a:rPr lang="en-US" altLang="zh-CN" sz="1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……</a:t>
            </a:r>
            <a:endParaRPr lang="zh-CN" altLang="en-US" sz="14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宋体" panose="02010600030101010101" pitchFamily="2" charset="-122"/>
            </a:endParaRPr>
          </a:p>
          <a:p>
            <a:pPr algn="l">
              <a:lnSpc>
                <a:spcPct val="125000"/>
              </a:lnSpc>
              <a:spcBef>
                <a:spcPct val="20000"/>
              </a:spcBef>
              <a:buSzTx/>
            </a:pPr>
            <a:r>
              <a:rPr lang="zh-CN" altLang="en-US" sz="1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 </a:t>
            </a:r>
            <a:r>
              <a:rPr lang="en-US" altLang="zh-CN" sz="1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     </a:t>
            </a:r>
            <a:r>
              <a:rPr lang="zh-CN" altLang="en-US" sz="1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心中的太阳、唱支山歌给党听、</a:t>
            </a:r>
            <a:r>
              <a:rPr lang="en-US" altLang="zh-CN" sz="1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山歌好比春江水</a:t>
            </a:r>
            <a:r>
              <a:rPr lang="zh-CN" altLang="en-US" sz="1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、山丹丹开花红艳艳、花儿为什么这样红、跑马山上那朵云、兰花花、想亲亲、赶牲灵、九儿</a:t>
            </a:r>
            <a:r>
              <a:rPr lang="en-US" altLang="zh-CN" sz="1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……</a:t>
            </a:r>
            <a:endParaRPr lang="en-US" altLang="zh-CN" sz="14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宋体" panose="02010600030101010101" pitchFamily="2" charset="-122"/>
            </a:endParaRPr>
          </a:p>
          <a:p>
            <a:pPr algn="l">
              <a:lnSpc>
                <a:spcPct val="125000"/>
              </a:lnSpc>
              <a:spcBef>
                <a:spcPct val="20000"/>
              </a:spcBef>
              <a:buSzTx/>
            </a:pPr>
            <a:r>
              <a:rPr lang="zh-CN" altLang="en-US" sz="1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③鼻吸口呼法</a:t>
            </a:r>
            <a:endParaRPr lang="zh-CN" altLang="en-US" sz="14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宋体" panose="02010600030101010101" pitchFamily="2" charset="-122"/>
            </a:endParaRPr>
          </a:p>
          <a:p>
            <a:pPr algn="l">
              <a:lnSpc>
                <a:spcPct val="125000"/>
              </a:lnSpc>
              <a:spcBef>
                <a:spcPct val="20000"/>
              </a:spcBef>
              <a:buSzTx/>
            </a:pPr>
            <a:r>
              <a:rPr lang="zh-CN" altLang="en-US" sz="1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④</a:t>
            </a:r>
            <a:r>
              <a:rPr lang="zh-CN" altLang="en-US" sz="1400" dirty="0">
                <a:solidFill>
                  <a:srgbClr val="0070C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宋体" panose="02010600030101010101" pitchFamily="2" charset="-122"/>
              </a:rPr>
              <a:t>六字诀之</a:t>
            </a:r>
            <a:r>
              <a:rPr lang="en-US" altLang="zh-CN" sz="1400" dirty="0">
                <a:solidFill>
                  <a:srgbClr val="0070C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宋体" panose="02010600030101010101" pitchFamily="2" charset="-122"/>
              </a:rPr>
              <a:t>“</a:t>
            </a:r>
            <a:r>
              <a:rPr lang="zh-CN" altLang="en-US" sz="1400" dirty="0">
                <a:solidFill>
                  <a:srgbClr val="0070C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宋体" panose="02010600030101010101" pitchFamily="2" charset="-122"/>
              </a:rPr>
              <a:t>嘘</a:t>
            </a:r>
            <a:r>
              <a:rPr lang="en-US" altLang="zh-CN" sz="1400" dirty="0">
                <a:solidFill>
                  <a:srgbClr val="0070C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宋体" panose="02010600030101010101" pitchFamily="2" charset="-122"/>
              </a:rPr>
              <a:t>”</a:t>
            </a:r>
            <a:endParaRPr lang="en-US" altLang="zh-CN" sz="1400" dirty="0">
              <a:solidFill>
                <a:srgbClr val="0070C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宋体" panose="02010600030101010101" pitchFamily="2" charset="-122"/>
            </a:endParaRPr>
          </a:p>
          <a:p>
            <a:pPr algn="l">
              <a:lnSpc>
                <a:spcPct val="125000"/>
              </a:lnSpc>
              <a:spcBef>
                <a:spcPct val="20000"/>
              </a:spcBef>
              <a:buSzTx/>
            </a:pPr>
            <a:r>
              <a:rPr lang="zh-CN" altLang="en-US" sz="1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⑤运动宣泄法</a:t>
            </a:r>
            <a:endParaRPr lang="zh-CN" altLang="en-US" sz="14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宋体" panose="02010600030101010101" pitchFamily="2" charset="-122"/>
            </a:endParaRPr>
          </a:p>
        </p:txBody>
      </p:sp>
      <p:pic>
        <p:nvPicPr>
          <p:cNvPr id="2097195" name="图片 4" descr="C:\Users\Administrator\Desktop\logo.png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25" y="136525"/>
            <a:ext cx="3048000" cy="6492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48691" name="矩形 1"/>
          <p:cNvSpPr/>
          <p:nvPr/>
        </p:nvSpPr>
        <p:spPr>
          <a:xfrm>
            <a:off x="5860415" y="1501775"/>
            <a:ext cx="2738120" cy="3230245"/>
          </a:xfrm>
          <a:prstGeom prst="rect">
            <a:avLst/>
          </a:prstGeom>
          <a:blipFill rotWithShape="1">
            <a:blip r:embed="rId3">
              <a:alphaModFix amt="82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1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0" y="699543"/>
            <a:ext cx="9144000" cy="504055"/>
          </a:xfrm>
          <a:gradFill>
            <a:gsLst>
              <a:gs pos="0">
                <a:srgbClr val="267834">
                  <a:alpha val="97000"/>
                </a:srgbClr>
              </a:gs>
              <a:gs pos="50000">
                <a:srgbClr val="FFFFFF"/>
              </a:gs>
              <a:gs pos="100000">
                <a:srgbClr val="79C9FF"/>
              </a:gs>
            </a:gsLst>
            <a:lin ang="18900000" scaled="1"/>
          </a:gradFill>
          <a:ln>
            <a:miter lim="800000"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sz="2400" strike="noStrike" noProof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</a:t>
            </a:r>
            <a:r>
              <a:rPr lang="en-US" altLang="zh-CN" sz="2400" strike="noStrike" noProof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</a:t>
            </a:r>
            <a:r>
              <a:rPr lang="zh-CN" sz="2400" strike="noStrike" noProof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</a:t>
            </a:r>
            <a:r>
              <a:rPr sz="2400" strike="noStrike" noProof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笑——颐养心神</a:t>
            </a:r>
            <a:endParaRPr sz="2400" strike="noStrike" noProof="1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2097198" name="图片 4" descr="logo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380288" y="50800"/>
            <a:ext cx="1693862" cy="5762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48702" name="Rectangle 3"/>
          <p:cNvSpPr txBox="1"/>
          <p:nvPr/>
        </p:nvSpPr>
        <p:spPr>
          <a:xfrm>
            <a:off x="469265" y="1183640"/>
            <a:ext cx="8331200" cy="376809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>
              <a:lnSpc>
                <a:spcPct val="115000"/>
              </a:lnSpc>
              <a:spcBef>
                <a:spcPct val="20000"/>
              </a:spcBef>
              <a:buSzTx/>
            </a:pPr>
            <a:r>
              <a:rPr lang="en-US" altLang="zh-CN" sz="16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      1</a:t>
            </a:r>
            <a:r>
              <a:rPr lang="zh-CN" altLang="en-US" sz="16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）笑的原理</a:t>
            </a:r>
            <a:endParaRPr lang="zh-CN" altLang="en-US" sz="16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宋体" panose="02010600030101010101" pitchFamily="2" charset="-122"/>
            </a:endParaRPr>
          </a:p>
          <a:p>
            <a:pPr>
              <a:lnSpc>
                <a:spcPct val="115000"/>
              </a:lnSpc>
              <a:spcBef>
                <a:spcPct val="20000"/>
              </a:spcBef>
              <a:buSzTx/>
            </a:pPr>
            <a:r>
              <a:rPr lang="en-US" sz="16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      ①心主神明</a:t>
            </a:r>
            <a:r>
              <a:rPr lang="zh-CN" altLang="en-US" sz="16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，</a:t>
            </a:r>
            <a:r>
              <a:rPr sz="16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与人的精神意识思维活动有密切关系，心是神志活动的主宰。</a:t>
            </a:r>
            <a:endParaRPr sz="16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宋体" panose="02010600030101010101" pitchFamily="2" charset="-122"/>
            </a:endParaRPr>
          </a:p>
          <a:p>
            <a:pPr algn="l">
              <a:lnSpc>
                <a:spcPct val="115000"/>
              </a:lnSpc>
              <a:spcBef>
                <a:spcPct val="20000"/>
              </a:spcBef>
              <a:buSzTx/>
            </a:pPr>
            <a:r>
              <a:rPr lang="en-US" altLang="zh-CN" sz="16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      ②</a:t>
            </a:r>
            <a:r>
              <a:rPr lang="zh-CN" altLang="en-US" sz="16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心</a:t>
            </a:r>
            <a:r>
              <a:rPr lang="en-US" sz="16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在志为喜</a:t>
            </a:r>
            <a:endParaRPr sz="16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宋体" panose="02010600030101010101" pitchFamily="2" charset="-122"/>
            </a:endParaRPr>
          </a:p>
          <a:p>
            <a:pPr algn="l">
              <a:lnSpc>
                <a:spcPct val="115000"/>
              </a:lnSpc>
              <a:spcBef>
                <a:spcPct val="20000"/>
              </a:spcBef>
              <a:buSzTx/>
            </a:pPr>
            <a:r>
              <a:rPr lang="en-US" altLang="zh-CN" sz="16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      </a:t>
            </a:r>
            <a:r>
              <a:rPr lang="zh-CN" altLang="en-US" sz="16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喜是一种积极情绪，是一种愉快情感，包括舒适、满足、愉快、喜悦、高兴、兴奋等。</a:t>
            </a:r>
            <a:endParaRPr lang="zh-CN" altLang="en-US" sz="16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宋体" panose="02010600030101010101" pitchFamily="2" charset="-122"/>
            </a:endParaRPr>
          </a:p>
          <a:p>
            <a:pPr algn="l">
              <a:lnSpc>
                <a:spcPct val="115000"/>
              </a:lnSpc>
              <a:spcBef>
                <a:spcPct val="20000"/>
              </a:spcBef>
              <a:buSzTx/>
            </a:pPr>
            <a:r>
              <a:rPr lang="en-US" altLang="zh-CN" sz="16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      ③</a:t>
            </a:r>
            <a:r>
              <a:rPr lang="zh-CN" altLang="en-US" sz="16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大喜伤心</a:t>
            </a:r>
            <a:endParaRPr lang="zh-CN" altLang="en-US" sz="16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宋体" panose="02010600030101010101" pitchFamily="2" charset="-122"/>
            </a:endParaRPr>
          </a:p>
          <a:p>
            <a:pPr algn="l">
              <a:lnSpc>
                <a:spcPct val="115000"/>
              </a:lnSpc>
              <a:spcBef>
                <a:spcPct val="20000"/>
              </a:spcBef>
              <a:buSzTx/>
            </a:pPr>
            <a:r>
              <a:rPr lang="zh-CN" altLang="en-US" sz="16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  </a:t>
            </a:r>
            <a:r>
              <a:rPr lang="en-US" altLang="zh-CN" sz="16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     </a:t>
            </a:r>
            <a:r>
              <a:rPr lang="zh-CN" altLang="en-US" sz="16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喜则气缓：大笑之后，心气涣散，心神不安。痰迷心窍，痰火扰心。</a:t>
            </a:r>
            <a:endParaRPr lang="zh-CN" altLang="en-US" sz="16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宋体" panose="02010600030101010101" pitchFamily="2" charset="-122"/>
            </a:endParaRPr>
          </a:p>
          <a:p>
            <a:pPr algn="l">
              <a:lnSpc>
                <a:spcPct val="115000"/>
              </a:lnSpc>
              <a:spcBef>
                <a:spcPct val="20000"/>
              </a:spcBef>
              <a:buSzTx/>
            </a:pPr>
            <a:r>
              <a:rPr lang="en-US" altLang="zh-CN" sz="16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       </a:t>
            </a:r>
            <a:r>
              <a:rPr lang="zh-CN" altLang="en-US" sz="16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过度兴奋，欣喜难耐，焦虑狂躁者，则属于过喜。</a:t>
            </a:r>
            <a:endParaRPr lang="zh-CN" altLang="en-US" sz="16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宋体" panose="02010600030101010101" pitchFamily="2" charset="-122"/>
            </a:endParaRPr>
          </a:p>
          <a:p>
            <a:pPr algn="l">
              <a:lnSpc>
                <a:spcPct val="115000"/>
              </a:lnSpc>
              <a:spcBef>
                <a:spcPct val="20000"/>
              </a:spcBef>
              <a:buSzTx/>
            </a:pPr>
            <a:r>
              <a:rPr lang="en-US" altLang="zh-CN" sz="16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      ④</a:t>
            </a:r>
            <a:r>
              <a:rPr lang="zh-CN" altLang="en-US" sz="16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养生重在养心神</a:t>
            </a:r>
            <a:endParaRPr lang="zh-CN" altLang="en-US" sz="16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宋体" panose="02010600030101010101" pitchFamily="2" charset="-122"/>
            </a:endParaRPr>
          </a:p>
          <a:p>
            <a:pPr algn="l">
              <a:lnSpc>
                <a:spcPct val="115000"/>
              </a:lnSpc>
              <a:spcBef>
                <a:spcPct val="20000"/>
              </a:spcBef>
              <a:buSzTx/>
            </a:pPr>
            <a:r>
              <a:rPr lang="en-US" altLang="zh-CN" sz="16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 </a:t>
            </a:r>
            <a:r>
              <a:rPr lang="zh-CN" altLang="en-US" sz="16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      积极情绪与个体的身体健康、心理健康和社会适应均有密切的关系。积极情绪可以促进健康、预防疾病，提高疾病的康复进程。对于健康人群来说，愉悦的心情，积极情绪还能改善睡眠质量。</a:t>
            </a:r>
            <a:endParaRPr lang="zh-CN" altLang="en-US" sz="16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宋体" panose="02010600030101010101" pitchFamily="2" charset="-122"/>
            </a:endParaRPr>
          </a:p>
        </p:txBody>
      </p:sp>
      <p:pic>
        <p:nvPicPr>
          <p:cNvPr id="2097199" name="图片 4" descr="C:\Users\Administrator\Desktop\logo.png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25" y="136525"/>
            <a:ext cx="3048000" cy="6492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6" name="Text Box 2"/>
          <p:cNvSpPr txBox="1"/>
          <p:nvPr/>
        </p:nvSpPr>
        <p:spPr>
          <a:xfrm>
            <a:off x="3275807" y="1653699"/>
            <a:ext cx="5205413" cy="2653665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16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r>
              <a:rPr lang="en-US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医学博士</a:t>
            </a:r>
            <a:endParaRPr lang="en-US" altLang="en-US" sz="1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主任医师</a:t>
            </a:r>
            <a:endParaRPr lang="en-US" altLang="en-US" sz="1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r>
              <a:rPr lang="en-US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东南大学医学院中医学教研室主任</a:t>
            </a:r>
            <a:endParaRPr lang="en-US" altLang="en-US" sz="1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东南大学附属中大医院中医</a:t>
            </a:r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学部</a:t>
            </a:r>
            <a:r>
              <a:rPr lang="en-US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主任</a:t>
            </a:r>
            <a:endParaRPr lang="en-US" altLang="en-US" sz="1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第三批全国优秀中医临床人才</a:t>
            </a:r>
            <a:endParaRPr lang="en-US" altLang="en-US" sz="1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r>
              <a:rPr lang="en-US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国家级一流本科课程《传统文化与中医养生》主讲老师</a:t>
            </a:r>
            <a:endParaRPr lang="en-US" altLang="en-US" sz="1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江苏卫视万家灯火（名医有约）栏目特邀嘉宾</a:t>
            </a:r>
            <a:endParaRPr lang="en-US" altLang="en-US" sz="1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597" name="圆角矩形 4"/>
          <p:cNvSpPr/>
          <p:nvPr/>
        </p:nvSpPr>
        <p:spPr>
          <a:xfrm>
            <a:off x="969963" y="1492250"/>
            <a:ext cx="2411413" cy="3022600"/>
          </a:xfrm>
          <a:prstGeom prst="roundRect">
            <a:avLst/>
          </a:prstGeom>
          <a:blipFill rotWithShape="1">
            <a:blip r:embed="rId1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97154" name="图片 4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0288" y="50800"/>
            <a:ext cx="1693862" cy="5762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48598" name="Rectangle 2"/>
          <p:cNvSpPr txBox="1"/>
          <p:nvPr/>
        </p:nvSpPr>
        <p:spPr>
          <a:xfrm>
            <a:off x="0" y="861537"/>
            <a:ext cx="9144000" cy="503237"/>
          </a:xfrm>
          <a:prstGeom prst="rect">
            <a:avLst/>
          </a:prstGeom>
          <a:gradFill rotWithShape="1">
            <a:gsLst>
              <a:gs pos="0">
                <a:srgbClr val="267834">
                  <a:alpha val="96999"/>
                </a:srgbClr>
              </a:gs>
              <a:gs pos="50000">
                <a:srgbClr val="FFFFFF">
                  <a:alpha val="98499"/>
                </a:srgbClr>
              </a:gs>
              <a:gs pos="100000">
                <a:srgbClr val="79C9FF">
                  <a:alpha val="100000"/>
                </a:srgbClr>
              </a:gs>
            </a:gsLst>
            <a:lin ang="18900000" scaled="1"/>
          </a:gradFill>
          <a:ln w="9525">
            <a:noFill/>
          </a:ln>
        </p:spPr>
        <p:txBody>
          <a:bodyPr anchor="ctr" anchorCtr="0"/>
          <a:lstStyle/>
          <a:p>
            <a:pPr algn="ctr">
              <a:buClrTx/>
              <a:buFontTx/>
            </a:pPr>
            <a:r>
              <a:rPr lang="zh-CN" altLang="zh-CN" sz="24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王长松</a:t>
            </a:r>
            <a:r>
              <a:rPr lang="en-US" altLang="zh-CN" sz="24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24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教授</a:t>
            </a:r>
            <a:endParaRPr lang="zh-CN" altLang="en-US" sz="240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97155" name="图片 4" descr="C:\Users\Administrator\Desktop\logo.png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175" y="136525"/>
            <a:ext cx="3048000" cy="6492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6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0" y="699543"/>
            <a:ext cx="9144000" cy="504055"/>
          </a:xfrm>
          <a:gradFill>
            <a:gsLst>
              <a:gs pos="0">
                <a:srgbClr val="267834">
                  <a:alpha val="97000"/>
                </a:srgbClr>
              </a:gs>
              <a:gs pos="50000">
                <a:srgbClr val="FFFFFF"/>
              </a:gs>
              <a:gs pos="100000">
                <a:srgbClr val="79C9FF"/>
              </a:gs>
            </a:gsLst>
            <a:lin ang="18900000" scaled="1"/>
          </a:gradFill>
          <a:ln>
            <a:miter lim="800000"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sz="2400" strike="noStrike" noProof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</a:t>
            </a:r>
            <a:r>
              <a:rPr lang="en-US" altLang="zh-CN" sz="2400" strike="noStrike" noProof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</a:t>
            </a:r>
            <a:r>
              <a:rPr lang="zh-CN" sz="2400" strike="noStrike" noProof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</a:t>
            </a:r>
            <a:r>
              <a:rPr sz="2400" strike="noStrike" noProof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笑——颐养心神</a:t>
            </a:r>
            <a:endParaRPr sz="2400" strike="noStrike" noProof="1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2097200" name="图片 4" descr="logo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380288" y="50800"/>
            <a:ext cx="1693862" cy="5762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48707" name="Rectangle 3"/>
          <p:cNvSpPr txBox="1"/>
          <p:nvPr/>
        </p:nvSpPr>
        <p:spPr>
          <a:xfrm>
            <a:off x="3709035" y="1255395"/>
            <a:ext cx="5041900" cy="3818255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>
              <a:lnSpc>
                <a:spcPct val="125000"/>
              </a:lnSpc>
              <a:spcBef>
                <a:spcPct val="20000"/>
              </a:spcBef>
              <a:buSzTx/>
            </a:pPr>
            <a:r>
              <a:rPr lang="en-US" altLang="zh-CN" sz="1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 2</a:t>
            </a:r>
            <a:r>
              <a:rPr lang="zh-CN" altLang="en-US" sz="1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）笑的方法</a:t>
            </a:r>
            <a:endParaRPr lang="zh-CN" altLang="en-US" sz="14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宋体" panose="02010600030101010101" pitchFamily="2" charset="-122"/>
            </a:endParaRPr>
          </a:p>
          <a:p>
            <a:pPr algn="l">
              <a:lnSpc>
                <a:spcPct val="125000"/>
              </a:lnSpc>
              <a:spcBef>
                <a:spcPct val="20000"/>
              </a:spcBef>
              <a:buSzTx/>
            </a:pPr>
            <a:r>
              <a:rPr lang="en-US" altLang="zh-CN" sz="1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 </a:t>
            </a:r>
            <a:r>
              <a:rPr lang="zh-CN" altLang="en-US" sz="1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①欣赏小品，开怀大笑</a:t>
            </a:r>
            <a:endParaRPr lang="zh-CN" altLang="en-US" sz="14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宋体" panose="02010600030101010101" pitchFamily="2" charset="-122"/>
            </a:endParaRPr>
          </a:p>
          <a:p>
            <a:pPr algn="l">
              <a:lnSpc>
                <a:spcPct val="125000"/>
              </a:lnSpc>
              <a:spcBef>
                <a:spcPct val="20000"/>
              </a:spcBef>
              <a:buSzTx/>
            </a:pPr>
            <a:r>
              <a:rPr lang="zh-CN" altLang="en-US" sz="1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相声小品、喜剧电影电视剧、笑林广记、憨豆先生；欣喜难抑者，通过哈哈大笑开心清热。</a:t>
            </a:r>
            <a:endParaRPr lang="zh-CN" altLang="en-US" sz="14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宋体" panose="02010600030101010101" pitchFamily="2" charset="-122"/>
            </a:endParaRPr>
          </a:p>
          <a:p>
            <a:pPr algn="l">
              <a:lnSpc>
                <a:spcPct val="125000"/>
              </a:lnSpc>
              <a:spcBef>
                <a:spcPct val="20000"/>
              </a:spcBef>
              <a:buSzTx/>
            </a:pPr>
            <a:r>
              <a:rPr lang="en-US" altLang="zh-CN" sz="1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 </a:t>
            </a:r>
            <a:r>
              <a:rPr lang="zh-CN" altLang="en-US" sz="1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②欣赏幽默，会心而笑</a:t>
            </a:r>
            <a:endParaRPr lang="zh-CN" altLang="en-US" sz="14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宋体" panose="02010600030101010101" pitchFamily="2" charset="-122"/>
            </a:endParaRPr>
          </a:p>
          <a:p>
            <a:pPr algn="l">
              <a:lnSpc>
                <a:spcPct val="125000"/>
              </a:lnSpc>
              <a:spcBef>
                <a:spcPct val="20000"/>
              </a:spcBef>
              <a:buSzTx/>
            </a:pPr>
            <a:r>
              <a:rPr lang="zh-CN" altLang="en-US" sz="1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幽默养生三境界：欣赏幽默、传播幽默、创造幽默</a:t>
            </a:r>
            <a:endParaRPr lang="zh-CN" altLang="en-US" sz="14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宋体" panose="02010600030101010101" pitchFamily="2" charset="-122"/>
            </a:endParaRPr>
          </a:p>
          <a:p>
            <a:pPr algn="l">
              <a:lnSpc>
                <a:spcPct val="125000"/>
              </a:lnSpc>
              <a:spcBef>
                <a:spcPct val="20000"/>
              </a:spcBef>
              <a:buSzTx/>
            </a:pPr>
            <a:r>
              <a:rPr lang="zh-CN" altLang="en-US" sz="1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③赞美他人，欣赏他人，营造良好的人际关系和集体氛围</a:t>
            </a:r>
            <a:endParaRPr lang="zh-CN" altLang="en-US" sz="14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宋体" panose="02010600030101010101" pitchFamily="2" charset="-122"/>
            </a:endParaRPr>
          </a:p>
          <a:p>
            <a:pPr algn="l">
              <a:lnSpc>
                <a:spcPct val="125000"/>
              </a:lnSpc>
              <a:spcBef>
                <a:spcPct val="20000"/>
              </a:spcBef>
              <a:buSzTx/>
            </a:pPr>
            <a:r>
              <a:rPr lang="zh-CN" altLang="en-US" sz="1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宿舍、家庭、科室</a:t>
            </a:r>
            <a:endParaRPr lang="zh-CN" altLang="en-US" sz="14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宋体" panose="02010600030101010101" pitchFamily="2" charset="-122"/>
            </a:endParaRPr>
          </a:p>
          <a:p>
            <a:pPr algn="l">
              <a:lnSpc>
                <a:spcPct val="125000"/>
              </a:lnSpc>
              <a:spcBef>
                <a:spcPct val="20000"/>
              </a:spcBef>
              <a:buSzTx/>
            </a:pPr>
            <a:r>
              <a:rPr lang="zh-CN" altLang="en-US" sz="1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④歌唱怡情</a:t>
            </a:r>
            <a:endParaRPr lang="zh-CN" altLang="en-US" sz="14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宋体" panose="02010600030101010101" pitchFamily="2" charset="-122"/>
            </a:endParaRPr>
          </a:p>
          <a:p>
            <a:pPr algn="l">
              <a:lnSpc>
                <a:spcPct val="125000"/>
              </a:lnSpc>
              <a:spcBef>
                <a:spcPct val="20000"/>
              </a:spcBef>
              <a:buSzTx/>
            </a:pPr>
            <a:r>
              <a:rPr lang="zh-CN" altLang="en-US" sz="1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 </a:t>
            </a:r>
            <a:r>
              <a:rPr lang="en-US" altLang="zh-CN" sz="1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      </a:t>
            </a:r>
            <a:r>
              <a:rPr lang="zh-CN" altLang="en-US" sz="1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选唱喜悦、赞美、奔放为主情调的歌曲，如我爱你中国、我和我的祖国、中国的月亮、望月等。</a:t>
            </a:r>
            <a:endParaRPr lang="zh-CN" altLang="en-US" sz="14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宋体" panose="02010600030101010101" pitchFamily="2" charset="-122"/>
            </a:endParaRPr>
          </a:p>
        </p:txBody>
      </p:sp>
      <p:pic>
        <p:nvPicPr>
          <p:cNvPr id="2097201" name="图片 4" descr="C:\Users\Administrator\Desktop\logo.png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25" y="136525"/>
            <a:ext cx="3048000" cy="6492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48708" name="矩形 1"/>
          <p:cNvSpPr/>
          <p:nvPr/>
        </p:nvSpPr>
        <p:spPr>
          <a:xfrm flipH="1">
            <a:off x="908050" y="1492250"/>
            <a:ext cx="2392045" cy="3239770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2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0" y="699543"/>
            <a:ext cx="9144000" cy="504055"/>
          </a:xfrm>
          <a:gradFill>
            <a:gsLst>
              <a:gs pos="0">
                <a:srgbClr val="267834">
                  <a:alpha val="97000"/>
                </a:srgbClr>
              </a:gs>
              <a:gs pos="50000">
                <a:srgbClr val="FFFFFF"/>
              </a:gs>
              <a:gs pos="100000">
                <a:srgbClr val="79C9FF"/>
              </a:gs>
            </a:gsLst>
            <a:lin ang="18900000" scaled="1"/>
          </a:gradFill>
          <a:ln>
            <a:miter lim="800000"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sz="2400" strike="noStrike" noProof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</a:t>
            </a:r>
            <a:r>
              <a:rPr lang="en-US" altLang="zh-CN" sz="2400" strike="noStrike" noProof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</a:t>
            </a:r>
            <a:r>
              <a:rPr lang="zh-CN" sz="2400" strike="noStrike" noProof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</a:t>
            </a:r>
            <a:r>
              <a:rPr sz="2400" strike="noStrike" noProof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歌——健脾开胃</a:t>
            </a:r>
            <a:endParaRPr sz="2400" strike="noStrike" noProof="1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2097202" name="图片 4" descr="logo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380288" y="50800"/>
            <a:ext cx="1693862" cy="5762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48713" name="Rectangle 3"/>
          <p:cNvSpPr txBox="1"/>
          <p:nvPr/>
        </p:nvSpPr>
        <p:spPr>
          <a:xfrm>
            <a:off x="625475" y="1183640"/>
            <a:ext cx="8261985" cy="376809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>
              <a:lnSpc>
                <a:spcPct val="85000"/>
              </a:lnSpc>
              <a:spcBef>
                <a:spcPct val="20000"/>
              </a:spcBef>
              <a:buSzTx/>
            </a:pPr>
            <a:r>
              <a:rPr lang="en-US" altLang="zh-CN" sz="16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      1</a:t>
            </a:r>
            <a:r>
              <a:rPr lang="zh-CN" altLang="en-US" sz="16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）歌的原理</a:t>
            </a:r>
            <a:endParaRPr lang="zh-CN" altLang="en-US" sz="16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宋体" panose="02010600030101010101" pitchFamily="2" charset="-122"/>
            </a:endParaRPr>
          </a:p>
          <a:p>
            <a:pPr>
              <a:lnSpc>
                <a:spcPct val="85000"/>
              </a:lnSpc>
              <a:spcBef>
                <a:spcPct val="20000"/>
              </a:spcBef>
              <a:buSzTx/>
            </a:pPr>
            <a:r>
              <a:rPr lang="en-US" sz="16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      ①</a:t>
            </a:r>
            <a:r>
              <a:rPr lang="zh-CN" altLang="en-US" sz="16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脾主运化，</a:t>
            </a:r>
            <a:r>
              <a:rPr sz="16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具有把水谷化为精微，并将精微物质吸收、转输至全身的功能。</a:t>
            </a:r>
            <a:endParaRPr sz="16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宋体" panose="02010600030101010101" pitchFamily="2" charset="-122"/>
            </a:endParaRPr>
          </a:p>
          <a:p>
            <a:pPr algn="l">
              <a:lnSpc>
                <a:spcPct val="85000"/>
              </a:lnSpc>
              <a:spcBef>
                <a:spcPct val="20000"/>
              </a:spcBef>
              <a:buSzTx/>
            </a:pPr>
            <a:r>
              <a:rPr lang="en-US" altLang="zh-CN" sz="16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      ②</a:t>
            </a:r>
            <a:r>
              <a:rPr sz="16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脾志为思</a:t>
            </a:r>
            <a:endParaRPr sz="16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宋体" panose="02010600030101010101" pitchFamily="2" charset="-122"/>
            </a:endParaRPr>
          </a:p>
          <a:p>
            <a:pPr algn="l">
              <a:lnSpc>
                <a:spcPct val="85000"/>
              </a:lnSpc>
              <a:spcBef>
                <a:spcPct val="20000"/>
              </a:spcBef>
              <a:buSzTx/>
            </a:pPr>
            <a:r>
              <a:rPr lang="en-US" altLang="zh-CN" sz="16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       </a:t>
            </a:r>
            <a:r>
              <a:rPr lang="zh-CN" altLang="en-US" sz="16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思虑过度，久思不解，乱思难控，钻牛角尖，均属于思。</a:t>
            </a:r>
            <a:endParaRPr lang="zh-CN" altLang="en-US" sz="16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宋体" panose="02010600030101010101" pitchFamily="2" charset="-122"/>
            </a:endParaRPr>
          </a:p>
          <a:p>
            <a:pPr algn="l">
              <a:lnSpc>
                <a:spcPct val="85000"/>
              </a:lnSpc>
              <a:spcBef>
                <a:spcPct val="20000"/>
              </a:spcBef>
              <a:buSzTx/>
            </a:pPr>
            <a:r>
              <a:rPr lang="en-US" altLang="zh-CN" sz="16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       ③</a:t>
            </a:r>
            <a:r>
              <a:rPr lang="zh-CN" altLang="en-US" sz="16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久思伤脾</a:t>
            </a:r>
            <a:endParaRPr lang="zh-CN" altLang="en-US" sz="16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宋体" panose="02010600030101010101" pitchFamily="2" charset="-122"/>
            </a:endParaRPr>
          </a:p>
          <a:p>
            <a:pPr algn="l">
              <a:lnSpc>
                <a:spcPct val="85000"/>
              </a:lnSpc>
              <a:spcBef>
                <a:spcPct val="20000"/>
              </a:spcBef>
              <a:buSzTx/>
            </a:pPr>
            <a:r>
              <a:rPr lang="en-US" altLang="zh-CN" sz="16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       </a:t>
            </a:r>
            <a:r>
              <a:rPr lang="zh-CN" altLang="en-US" sz="16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思则气结。久思不解，郁闷腹胀，饮食不消，胃胀不适。典型如思乡病和相思病。引起肥胖与消瘦。</a:t>
            </a:r>
            <a:endParaRPr lang="zh-CN" altLang="en-US" sz="16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宋体" panose="02010600030101010101" pitchFamily="2" charset="-122"/>
            </a:endParaRPr>
          </a:p>
          <a:p>
            <a:pPr algn="l">
              <a:lnSpc>
                <a:spcPct val="85000"/>
              </a:lnSpc>
              <a:spcBef>
                <a:spcPct val="20000"/>
              </a:spcBef>
              <a:buSzTx/>
            </a:pPr>
            <a:r>
              <a:rPr lang="zh-CN" altLang="en-US" sz="16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       ④</a:t>
            </a:r>
            <a:r>
              <a:rPr sz="16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脾</a:t>
            </a:r>
            <a:r>
              <a:rPr lang="zh-CN" sz="16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声</a:t>
            </a:r>
            <a:r>
              <a:rPr sz="16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为</a:t>
            </a:r>
            <a:r>
              <a:rPr lang="zh-CN" sz="16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歌：</a:t>
            </a:r>
            <a:endParaRPr lang="zh-CN" sz="16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宋体" panose="02010600030101010101" pitchFamily="2" charset="-122"/>
            </a:endParaRPr>
          </a:p>
          <a:p>
            <a:pPr algn="l">
              <a:lnSpc>
                <a:spcPct val="85000"/>
              </a:lnSpc>
              <a:spcBef>
                <a:spcPct val="20000"/>
              </a:spcBef>
              <a:buSzTx/>
            </a:pPr>
            <a:r>
              <a:rPr lang="zh-CN" sz="16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 </a:t>
            </a:r>
            <a:r>
              <a:rPr lang="en-US" altLang="zh-CN" sz="16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       </a:t>
            </a:r>
            <a:r>
              <a:rPr lang="zh-CN" altLang="en-US" sz="16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唱歌能健脾开胃，调节情绪</a:t>
            </a:r>
            <a:endParaRPr lang="zh-CN" altLang="en-US" sz="16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宋体" panose="02010600030101010101" pitchFamily="2" charset="-122"/>
            </a:endParaRPr>
          </a:p>
          <a:p>
            <a:pPr algn="l">
              <a:lnSpc>
                <a:spcPct val="85000"/>
              </a:lnSpc>
              <a:spcBef>
                <a:spcPct val="20000"/>
              </a:spcBef>
              <a:buSzTx/>
            </a:pPr>
            <a:r>
              <a:rPr lang="en-US" altLang="zh-CN" sz="16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        </a:t>
            </a:r>
            <a:r>
              <a:rPr lang="zh-CN" altLang="en-US" sz="16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唱歌后胃口大开，敞开心扉；</a:t>
            </a:r>
            <a:endParaRPr lang="zh-CN" altLang="en-US" sz="16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宋体" panose="02010600030101010101" pitchFamily="2" charset="-122"/>
            </a:endParaRPr>
          </a:p>
          <a:p>
            <a:pPr algn="l">
              <a:lnSpc>
                <a:spcPct val="85000"/>
              </a:lnSpc>
              <a:spcBef>
                <a:spcPct val="20000"/>
              </a:spcBef>
              <a:buSzTx/>
            </a:pPr>
            <a:r>
              <a:rPr lang="zh-CN" altLang="en-US" sz="16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        歌声入腹，荡气回肠。</a:t>
            </a:r>
            <a:endParaRPr lang="zh-CN" altLang="en-US" sz="16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宋体" panose="02010600030101010101" pitchFamily="2" charset="-122"/>
            </a:endParaRPr>
          </a:p>
          <a:p>
            <a:pPr algn="l">
              <a:lnSpc>
                <a:spcPct val="85000"/>
              </a:lnSpc>
              <a:spcBef>
                <a:spcPct val="20000"/>
              </a:spcBef>
              <a:buSzTx/>
            </a:pPr>
            <a:r>
              <a:rPr lang="zh-CN" altLang="en-US" sz="16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        胃肠是情绪的器官，胃肠不好的人，容易激动，心绪不安。歌唱能调节情绪，使人开心。</a:t>
            </a:r>
            <a:endParaRPr lang="zh-CN" altLang="en-US" sz="16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宋体" panose="02010600030101010101" pitchFamily="2" charset="-122"/>
            </a:endParaRPr>
          </a:p>
          <a:p>
            <a:pPr algn="l">
              <a:lnSpc>
                <a:spcPct val="85000"/>
              </a:lnSpc>
              <a:spcBef>
                <a:spcPct val="20000"/>
              </a:spcBef>
              <a:buSzTx/>
            </a:pPr>
            <a:r>
              <a:rPr lang="en-US" altLang="zh-CN" sz="16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        </a:t>
            </a:r>
            <a:r>
              <a:rPr lang="zh-CN" altLang="en-US" sz="16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歌唱能够调节胃肠神经与肠道菌群。</a:t>
            </a:r>
            <a:endParaRPr lang="zh-CN" altLang="en-US" sz="16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宋体" panose="02010600030101010101" pitchFamily="2" charset="-122"/>
            </a:endParaRPr>
          </a:p>
          <a:p>
            <a:pPr algn="l">
              <a:lnSpc>
                <a:spcPct val="85000"/>
              </a:lnSpc>
              <a:spcBef>
                <a:spcPct val="20000"/>
              </a:spcBef>
              <a:buSzTx/>
            </a:pPr>
            <a:r>
              <a:rPr lang="zh-CN" altLang="en-US" sz="16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        </a:t>
            </a:r>
            <a:r>
              <a:rPr lang="zh-CN" altLang="en-US"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脾胃为后天之本，得脾胃者的天下。</a:t>
            </a:r>
            <a:endParaRPr lang="zh-CN" altLang="en-US" sz="20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宋体" panose="02010600030101010101" pitchFamily="2" charset="-122"/>
            </a:endParaRPr>
          </a:p>
        </p:txBody>
      </p:sp>
      <p:pic>
        <p:nvPicPr>
          <p:cNvPr id="2097203" name="图片 4" descr="C:\Users\Administrator\Desktop\logo.png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25" y="136525"/>
            <a:ext cx="3048000" cy="6492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7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0" y="699543"/>
            <a:ext cx="9144000" cy="504055"/>
          </a:xfrm>
          <a:gradFill>
            <a:gsLst>
              <a:gs pos="0">
                <a:srgbClr val="267834">
                  <a:alpha val="97000"/>
                </a:srgbClr>
              </a:gs>
              <a:gs pos="50000">
                <a:srgbClr val="FFFFFF"/>
              </a:gs>
              <a:gs pos="100000">
                <a:srgbClr val="79C9FF"/>
              </a:gs>
            </a:gsLst>
            <a:lin ang="18900000" scaled="1"/>
          </a:gradFill>
          <a:ln>
            <a:miter lim="800000"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sz="2400" strike="noStrike" noProof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</a:t>
            </a:r>
            <a:r>
              <a:rPr lang="en-US" altLang="zh-CN" sz="2400" strike="noStrike" noProof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</a:t>
            </a:r>
            <a:r>
              <a:rPr lang="zh-CN" sz="2400" strike="noStrike" noProof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</a:t>
            </a:r>
            <a:r>
              <a:rPr sz="2400" strike="noStrike" noProof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歌——健脾开胃</a:t>
            </a:r>
            <a:endParaRPr sz="2400" strike="noStrike" noProof="1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2097204" name="图片 4" descr="logo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380288" y="50800"/>
            <a:ext cx="1693862" cy="5762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48718" name="Rectangle 3"/>
          <p:cNvSpPr txBox="1"/>
          <p:nvPr/>
        </p:nvSpPr>
        <p:spPr>
          <a:xfrm>
            <a:off x="798195" y="1275715"/>
            <a:ext cx="4832985" cy="3543935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>
              <a:lnSpc>
                <a:spcPct val="135000"/>
              </a:lnSpc>
              <a:spcBef>
                <a:spcPct val="20000"/>
              </a:spcBef>
              <a:buSzTx/>
            </a:pPr>
            <a:r>
              <a:rPr lang="en-US" altLang="zh-CN" sz="1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 2</a:t>
            </a:r>
            <a:r>
              <a:rPr lang="zh-CN" altLang="en-US" sz="1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）歌的方法</a:t>
            </a:r>
            <a:endParaRPr lang="zh-CN" altLang="en-US" sz="14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宋体" panose="02010600030101010101" pitchFamily="2" charset="-122"/>
            </a:endParaRPr>
          </a:p>
          <a:p>
            <a:pPr algn="l">
              <a:lnSpc>
                <a:spcPct val="135000"/>
              </a:lnSpc>
              <a:spcBef>
                <a:spcPct val="20000"/>
              </a:spcBef>
              <a:buSzTx/>
            </a:pPr>
            <a:r>
              <a:rPr lang="en-US" altLang="zh-CN" sz="1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 </a:t>
            </a:r>
            <a:r>
              <a:rPr lang="zh-CN" altLang="en-US" sz="1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①放声高歌：草原牧歌</a:t>
            </a:r>
            <a:endParaRPr lang="zh-CN" altLang="en-US" sz="14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宋体" panose="02010600030101010101" pitchFamily="2" charset="-122"/>
            </a:endParaRPr>
          </a:p>
          <a:p>
            <a:pPr algn="l">
              <a:lnSpc>
                <a:spcPct val="135000"/>
              </a:lnSpc>
              <a:spcBef>
                <a:spcPct val="20000"/>
              </a:spcBef>
              <a:buSzTx/>
            </a:pPr>
            <a:r>
              <a:rPr lang="en-US" altLang="zh-CN" sz="1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 </a:t>
            </a:r>
            <a:r>
              <a:rPr lang="zh-CN" altLang="en-US" sz="1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②小声哼唱：牧歌</a:t>
            </a:r>
            <a:endParaRPr lang="zh-CN" altLang="en-US" sz="14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宋体" panose="02010600030101010101" pitchFamily="2" charset="-122"/>
            </a:endParaRPr>
          </a:p>
          <a:p>
            <a:pPr algn="l">
              <a:lnSpc>
                <a:spcPct val="135000"/>
              </a:lnSpc>
              <a:spcBef>
                <a:spcPct val="20000"/>
              </a:spcBef>
              <a:buSzTx/>
            </a:pPr>
            <a:r>
              <a:rPr lang="en-US" altLang="zh-CN" sz="1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 </a:t>
            </a:r>
            <a:r>
              <a:rPr lang="zh-CN" altLang="en-US" sz="1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③集体合唱：我的祖国</a:t>
            </a:r>
            <a:endParaRPr lang="zh-CN" altLang="en-US" sz="14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宋体" panose="02010600030101010101" pitchFamily="2" charset="-122"/>
            </a:endParaRPr>
          </a:p>
          <a:p>
            <a:pPr algn="l">
              <a:lnSpc>
                <a:spcPct val="135000"/>
              </a:lnSpc>
              <a:spcBef>
                <a:spcPct val="20000"/>
              </a:spcBef>
              <a:buSzTx/>
            </a:pPr>
            <a:r>
              <a:rPr lang="en-US" altLang="zh-CN" sz="1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 </a:t>
            </a:r>
            <a:r>
              <a:rPr lang="zh-CN" altLang="en-US" sz="1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④唱</a:t>
            </a:r>
            <a:r>
              <a:rPr lang="en-US" altLang="zh-CN" sz="1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“u”</a:t>
            </a:r>
            <a:r>
              <a:rPr lang="zh-CN" altLang="en-US" sz="1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法：茉莉花</a:t>
            </a:r>
            <a:endParaRPr lang="zh-CN" altLang="en-US" sz="14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宋体" panose="02010600030101010101" pitchFamily="2" charset="-122"/>
            </a:endParaRPr>
          </a:p>
          <a:p>
            <a:pPr algn="l">
              <a:lnSpc>
                <a:spcPct val="135000"/>
              </a:lnSpc>
              <a:spcBef>
                <a:spcPct val="20000"/>
              </a:spcBef>
              <a:buSzTx/>
            </a:pPr>
            <a:r>
              <a:rPr lang="en-US" sz="1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 </a:t>
            </a:r>
            <a:r>
              <a:rPr sz="1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⑤演奏</a:t>
            </a:r>
            <a:r>
              <a:rPr lang="zh-CN" sz="1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与</a:t>
            </a:r>
            <a:r>
              <a:rPr sz="1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欣赏</a:t>
            </a:r>
            <a:endParaRPr sz="14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宋体" panose="02010600030101010101" pitchFamily="2" charset="-122"/>
            </a:endParaRPr>
          </a:p>
          <a:p>
            <a:pPr algn="l">
              <a:lnSpc>
                <a:spcPct val="135000"/>
              </a:lnSpc>
              <a:spcBef>
                <a:spcPct val="20000"/>
              </a:spcBef>
              <a:buSzTx/>
            </a:pPr>
            <a:r>
              <a:rPr sz="1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       宫调乐曲：悠扬沉静，淳厚庄重，有如“土”般宽厚结实，可人脾，调节消化系统功能、对神经系统、精神的调节也有一定的作用。如</a:t>
            </a:r>
            <a:r>
              <a:rPr lang="zh-CN" sz="1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乡恋、太湖美、</a:t>
            </a:r>
            <a:r>
              <a:rPr sz="1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苏武牧羊、军港之夜、大海啊故乡</a:t>
            </a:r>
            <a:r>
              <a:rPr lang="zh-CN" sz="1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、</a:t>
            </a:r>
            <a:r>
              <a:rPr sz="1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送别、可爱的一朵玫瑰花、草原之夜、花好月圆、鼓浪屿之波、芦花、天边</a:t>
            </a:r>
            <a:r>
              <a:rPr lang="zh-CN" sz="1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等。</a:t>
            </a:r>
            <a:endParaRPr lang="zh-CN" sz="14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宋体" panose="02010600030101010101" pitchFamily="2" charset="-122"/>
            </a:endParaRPr>
          </a:p>
        </p:txBody>
      </p:sp>
      <p:pic>
        <p:nvPicPr>
          <p:cNvPr id="2097205" name="图片 4" descr="C:\Users\Administrator\Desktop\logo.png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25" y="136525"/>
            <a:ext cx="3048000" cy="6492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48719" name="矩形 1"/>
          <p:cNvSpPr/>
          <p:nvPr/>
        </p:nvSpPr>
        <p:spPr>
          <a:xfrm flipH="1">
            <a:off x="5702300" y="1583690"/>
            <a:ext cx="2620010" cy="3362960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3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0" y="699543"/>
            <a:ext cx="9144000" cy="504055"/>
          </a:xfrm>
          <a:gradFill>
            <a:gsLst>
              <a:gs pos="0">
                <a:srgbClr val="267834">
                  <a:alpha val="97000"/>
                </a:srgbClr>
              </a:gs>
              <a:gs pos="50000">
                <a:srgbClr val="FFFFFF"/>
              </a:gs>
              <a:gs pos="100000">
                <a:srgbClr val="79C9FF"/>
              </a:gs>
            </a:gsLst>
            <a:lin ang="18900000" scaled="1"/>
          </a:gradFill>
          <a:ln>
            <a:miter lim="800000"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sz="2400" strike="noStrike" noProof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</a:t>
            </a:r>
            <a:r>
              <a:rPr lang="en-US" altLang="zh-CN" sz="2400" strike="noStrike" noProof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</a:t>
            </a:r>
            <a:r>
              <a:rPr lang="zh-CN" altLang="en-US" sz="2400" strike="noStrike" noProof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</a:t>
            </a:r>
            <a:r>
              <a:rPr sz="2400" strike="noStrike" noProof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哭——宣肺排毒</a:t>
            </a:r>
            <a:endParaRPr sz="2400" strike="noStrike" noProof="1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2097206" name="图片 4" descr="logo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380288" y="50800"/>
            <a:ext cx="1693862" cy="5762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48724" name="Rectangle 3"/>
          <p:cNvSpPr txBox="1"/>
          <p:nvPr/>
        </p:nvSpPr>
        <p:spPr>
          <a:xfrm>
            <a:off x="625475" y="1183640"/>
            <a:ext cx="8124825" cy="3422015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>
              <a:lnSpc>
                <a:spcPct val="105000"/>
              </a:lnSpc>
              <a:spcBef>
                <a:spcPct val="20000"/>
              </a:spcBef>
              <a:buSzTx/>
            </a:pPr>
            <a:r>
              <a:rPr lang="en-US" altLang="zh-CN" sz="16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      1</a:t>
            </a:r>
            <a:r>
              <a:rPr lang="zh-CN" altLang="en-US" sz="16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）哭的原理</a:t>
            </a:r>
            <a:endParaRPr lang="zh-CN" altLang="en-US" sz="16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宋体" panose="02010600030101010101" pitchFamily="2" charset="-122"/>
            </a:endParaRPr>
          </a:p>
          <a:p>
            <a:pPr>
              <a:lnSpc>
                <a:spcPct val="105000"/>
              </a:lnSpc>
              <a:spcBef>
                <a:spcPct val="20000"/>
              </a:spcBef>
              <a:buSzTx/>
            </a:pPr>
            <a:r>
              <a:rPr lang="en-US" sz="16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      ①肺主宣发肃降</a:t>
            </a:r>
            <a:endParaRPr lang="en-US" sz="16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宋体" panose="02010600030101010101" pitchFamily="2" charset="-122"/>
            </a:endParaRPr>
          </a:p>
          <a:p>
            <a:pPr>
              <a:lnSpc>
                <a:spcPct val="105000"/>
              </a:lnSpc>
              <a:spcBef>
                <a:spcPct val="20000"/>
              </a:spcBef>
              <a:buSzTx/>
            </a:pPr>
            <a:r>
              <a:rPr lang="en-US" sz="16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      </a:t>
            </a:r>
            <a:r>
              <a:rPr sz="16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宣发：肺气向上升腾和向外周布散的作用。肃降：肺气向下通降和保持呼吸道洁净的作用。</a:t>
            </a:r>
            <a:endParaRPr sz="16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宋体" panose="02010600030101010101" pitchFamily="2" charset="-122"/>
            </a:endParaRPr>
          </a:p>
          <a:p>
            <a:pPr>
              <a:lnSpc>
                <a:spcPct val="105000"/>
              </a:lnSpc>
              <a:spcBef>
                <a:spcPct val="20000"/>
              </a:spcBef>
              <a:buSzTx/>
            </a:pPr>
            <a:r>
              <a:rPr lang="en-US" sz="16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  </a:t>
            </a:r>
            <a:r>
              <a:rPr sz="16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    两种功能相互配合相辅相成</a:t>
            </a:r>
            <a:r>
              <a:rPr lang="zh-CN" sz="16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，共同调节气机的升降</a:t>
            </a:r>
            <a:r>
              <a:rPr sz="16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。</a:t>
            </a:r>
            <a:endParaRPr sz="16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宋体" panose="02010600030101010101" pitchFamily="2" charset="-122"/>
            </a:endParaRPr>
          </a:p>
          <a:p>
            <a:pPr>
              <a:lnSpc>
                <a:spcPct val="105000"/>
              </a:lnSpc>
              <a:spcBef>
                <a:spcPct val="20000"/>
              </a:spcBef>
              <a:buSzTx/>
            </a:pPr>
            <a:r>
              <a:rPr lang="en-US" altLang="zh-CN" sz="16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       ②</a:t>
            </a:r>
            <a:r>
              <a:rPr sz="16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肺在志为</a:t>
            </a:r>
            <a:r>
              <a:rPr lang="zh-CN" sz="16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悲</a:t>
            </a:r>
            <a:r>
              <a:rPr sz="16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忧</a:t>
            </a:r>
            <a:endParaRPr sz="16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宋体" panose="02010600030101010101" pitchFamily="2" charset="-122"/>
            </a:endParaRPr>
          </a:p>
          <a:p>
            <a:pPr algn="l">
              <a:lnSpc>
                <a:spcPct val="105000"/>
              </a:lnSpc>
              <a:spcBef>
                <a:spcPct val="20000"/>
              </a:spcBef>
              <a:buSzTx/>
            </a:pPr>
            <a:r>
              <a:rPr lang="en-US" altLang="zh-CN" sz="16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       </a:t>
            </a:r>
            <a:r>
              <a:rPr lang="zh-CN" altLang="en-US" sz="16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自卑、悲观、忧愁、委屈、心境低落，高兴不起来者，均属于悲忧。</a:t>
            </a:r>
            <a:endParaRPr lang="zh-CN" altLang="en-US" sz="16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宋体" panose="02010600030101010101" pitchFamily="2" charset="-122"/>
            </a:endParaRPr>
          </a:p>
          <a:p>
            <a:pPr algn="l">
              <a:lnSpc>
                <a:spcPct val="105000"/>
              </a:lnSpc>
              <a:spcBef>
                <a:spcPct val="20000"/>
              </a:spcBef>
              <a:buSzTx/>
            </a:pPr>
            <a:r>
              <a:rPr lang="en-US" altLang="zh-CN" sz="16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       ③</a:t>
            </a:r>
            <a:r>
              <a:rPr lang="zh-CN" altLang="en-US" sz="16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悲忧伤肺</a:t>
            </a:r>
            <a:endParaRPr lang="zh-CN" altLang="en-US" sz="16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宋体" panose="02010600030101010101" pitchFamily="2" charset="-122"/>
            </a:endParaRPr>
          </a:p>
          <a:p>
            <a:pPr algn="l">
              <a:lnSpc>
                <a:spcPct val="105000"/>
              </a:lnSpc>
              <a:spcBef>
                <a:spcPct val="20000"/>
              </a:spcBef>
              <a:buSzTx/>
            </a:pPr>
            <a:r>
              <a:rPr lang="zh-CN" altLang="en-US" sz="16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        悲则气消：过度悲伤，痛哭之后，气短难续，胸中空虚。</a:t>
            </a:r>
            <a:endParaRPr lang="zh-CN" altLang="en-US" sz="16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宋体" panose="02010600030101010101" pitchFamily="2" charset="-122"/>
            </a:endParaRPr>
          </a:p>
          <a:p>
            <a:pPr algn="l">
              <a:lnSpc>
                <a:spcPct val="105000"/>
              </a:lnSpc>
              <a:spcBef>
                <a:spcPct val="20000"/>
              </a:spcBef>
              <a:buSzTx/>
            </a:pPr>
            <a:r>
              <a:rPr lang="en-US" altLang="zh-CN" sz="16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 </a:t>
            </a:r>
            <a:r>
              <a:rPr lang="zh-CN" altLang="en-US" sz="16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       伤春悲秋抑郁多发。</a:t>
            </a:r>
            <a:endParaRPr lang="zh-CN" altLang="en-US" sz="16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宋体" panose="02010600030101010101" pitchFamily="2" charset="-122"/>
            </a:endParaRPr>
          </a:p>
          <a:p>
            <a:pPr algn="l">
              <a:lnSpc>
                <a:spcPct val="105000"/>
              </a:lnSpc>
              <a:spcBef>
                <a:spcPct val="20000"/>
              </a:spcBef>
              <a:buSzTx/>
            </a:pPr>
            <a:r>
              <a:rPr lang="en-US" altLang="zh-CN" sz="16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       ④</a:t>
            </a:r>
            <a:r>
              <a:rPr lang="zh-CN" altLang="en-US" sz="16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肺在声为哭</a:t>
            </a:r>
            <a:endParaRPr lang="zh-CN" altLang="en-US" sz="16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宋体" panose="02010600030101010101" pitchFamily="2" charset="-122"/>
            </a:endParaRPr>
          </a:p>
          <a:p>
            <a:pPr algn="l">
              <a:lnSpc>
                <a:spcPct val="105000"/>
              </a:lnSpc>
              <a:spcBef>
                <a:spcPct val="20000"/>
              </a:spcBef>
              <a:buSzTx/>
            </a:pPr>
            <a:r>
              <a:rPr lang="zh-CN" altLang="en-US" sz="16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 </a:t>
            </a:r>
            <a:r>
              <a:rPr lang="en-US" altLang="zh-CN" sz="16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      </a:t>
            </a:r>
            <a:r>
              <a:rPr lang="zh-CN" altLang="en-US" sz="16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哭可宣肺，</a:t>
            </a:r>
            <a:r>
              <a:rPr lang="zh-CN" sz="16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悲痛伤心时，</a:t>
            </a:r>
            <a:r>
              <a:rPr sz="16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不要压抑，哭出来解忧排毒。</a:t>
            </a:r>
            <a:r>
              <a:rPr lang="zh-CN" sz="16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眼泪有排毒功能。</a:t>
            </a:r>
            <a:endParaRPr lang="zh-CN" sz="16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宋体" panose="02010600030101010101" pitchFamily="2" charset="-122"/>
            </a:endParaRPr>
          </a:p>
        </p:txBody>
      </p:sp>
      <p:pic>
        <p:nvPicPr>
          <p:cNvPr id="2097207" name="图片 4" descr="C:\Users\Administrator\Desktop\logo.png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25" y="136525"/>
            <a:ext cx="3048000" cy="6492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8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0" y="699543"/>
            <a:ext cx="9144000" cy="504055"/>
          </a:xfrm>
          <a:gradFill>
            <a:gsLst>
              <a:gs pos="0">
                <a:srgbClr val="267834">
                  <a:alpha val="97000"/>
                </a:srgbClr>
              </a:gs>
              <a:gs pos="50000">
                <a:srgbClr val="FFFFFF"/>
              </a:gs>
              <a:gs pos="100000">
                <a:srgbClr val="79C9FF"/>
              </a:gs>
            </a:gsLst>
            <a:lin ang="18900000" scaled="1"/>
          </a:gradFill>
          <a:ln>
            <a:miter lim="800000"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sz="2400" strike="noStrike" noProof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</a:t>
            </a:r>
            <a:r>
              <a:rPr lang="en-US" altLang="zh-CN" sz="2400" strike="noStrike" noProof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</a:t>
            </a:r>
            <a:r>
              <a:rPr lang="zh-CN" sz="2400" strike="noStrike" noProof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</a:t>
            </a:r>
            <a:r>
              <a:rPr sz="2400" strike="noStrike" noProof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哭——宣肺排毒</a:t>
            </a:r>
            <a:endParaRPr sz="2400" strike="noStrike" noProof="1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2097208" name="图片 4" descr="logo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380288" y="50800"/>
            <a:ext cx="1693862" cy="5762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48729" name="Rectangle 3"/>
          <p:cNvSpPr txBox="1"/>
          <p:nvPr/>
        </p:nvSpPr>
        <p:spPr>
          <a:xfrm>
            <a:off x="4074795" y="1255395"/>
            <a:ext cx="4899025" cy="3794125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>
              <a:lnSpc>
                <a:spcPct val="105000"/>
              </a:lnSpc>
              <a:spcBef>
                <a:spcPct val="20000"/>
              </a:spcBef>
              <a:buSzTx/>
            </a:pPr>
            <a:r>
              <a:rPr lang="en-US" altLang="zh-CN" sz="18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 2</a:t>
            </a:r>
            <a:r>
              <a:rPr lang="zh-CN" altLang="en-US" sz="18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）哭的方法</a:t>
            </a:r>
            <a:endParaRPr lang="zh-CN" altLang="en-US" sz="18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宋体" panose="02010600030101010101" pitchFamily="2" charset="-122"/>
            </a:endParaRPr>
          </a:p>
          <a:p>
            <a:pPr algn="l">
              <a:lnSpc>
                <a:spcPct val="105000"/>
              </a:lnSpc>
              <a:spcBef>
                <a:spcPct val="20000"/>
              </a:spcBef>
              <a:buSzTx/>
            </a:pPr>
            <a:r>
              <a:rPr lang="en-US" altLang="zh-CN" sz="18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 </a:t>
            </a:r>
            <a:r>
              <a:rPr lang="zh-CN" altLang="en-US" sz="18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①无人处大哭一场</a:t>
            </a:r>
            <a:endParaRPr lang="zh-CN" altLang="en-US" sz="18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宋体" panose="02010600030101010101" pitchFamily="2" charset="-122"/>
            </a:endParaRPr>
          </a:p>
          <a:p>
            <a:pPr algn="l">
              <a:lnSpc>
                <a:spcPct val="105000"/>
              </a:lnSpc>
              <a:spcBef>
                <a:spcPct val="20000"/>
              </a:spcBef>
              <a:buSzTx/>
            </a:pPr>
            <a:r>
              <a:rPr lang="en-US" altLang="zh-CN" sz="18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 </a:t>
            </a:r>
            <a:r>
              <a:rPr lang="zh-CN" altLang="en-US" sz="18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②在亲友宽慰中痛哭</a:t>
            </a:r>
            <a:endParaRPr lang="zh-CN" altLang="en-US" sz="18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宋体" panose="02010600030101010101" pitchFamily="2" charset="-122"/>
            </a:endParaRPr>
          </a:p>
          <a:p>
            <a:pPr algn="l">
              <a:lnSpc>
                <a:spcPct val="105000"/>
              </a:lnSpc>
              <a:spcBef>
                <a:spcPct val="20000"/>
              </a:spcBef>
              <a:buSzTx/>
            </a:pPr>
            <a:r>
              <a:rPr lang="en-US" altLang="zh-CN" sz="18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 </a:t>
            </a:r>
            <a:r>
              <a:rPr lang="zh-CN" altLang="en-US" sz="18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③向亲友倾诉</a:t>
            </a:r>
            <a:endParaRPr lang="zh-CN" altLang="en-US" sz="18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宋体" panose="02010600030101010101" pitchFamily="2" charset="-122"/>
            </a:endParaRPr>
          </a:p>
          <a:p>
            <a:pPr algn="l">
              <a:lnSpc>
                <a:spcPct val="105000"/>
              </a:lnSpc>
              <a:spcBef>
                <a:spcPct val="20000"/>
              </a:spcBef>
              <a:buSzTx/>
            </a:pPr>
            <a:r>
              <a:rPr lang="zh-CN" altLang="en-US" sz="18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 男儿有泪不轻弹，只是未到伤心处。</a:t>
            </a:r>
            <a:endParaRPr lang="zh-CN" altLang="en-US" sz="18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宋体" panose="02010600030101010101" pitchFamily="2" charset="-122"/>
            </a:endParaRPr>
          </a:p>
          <a:p>
            <a:pPr algn="l">
              <a:lnSpc>
                <a:spcPct val="105000"/>
              </a:lnSpc>
              <a:spcBef>
                <a:spcPct val="20000"/>
              </a:spcBef>
              <a:buSzTx/>
            </a:pPr>
            <a:r>
              <a:rPr lang="en-US" altLang="zh-CN" sz="18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 </a:t>
            </a:r>
            <a:r>
              <a:rPr lang="zh-CN" altLang="en-US" sz="18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④歌唱解忧</a:t>
            </a:r>
            <a:endParaRPr lang="zh-CN" altLang="en-US" sz="18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宋体" panose="02010600030101010101" pitchFamily="2" charset="-122"/>
            </a:endParaRPr>
          </a:p>
          <a:p>
            <a:pPr algn="l">
              <a:lnSpc>
                <a:spcPct val="105000"/>
              </a:lnSpc>
              <a:spcBef>
                <a:spcPct val="20000"/>
              </a:spcBef>
              <a:buSzTx/>
            </a:pPr>
            <a:r>
              <a:rPr lang="zh-CN" altLang="en-US" sz="18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 </a:t>
            </a:r>
            <a:r>
              <a:rPr lang="en-US" altLang="zh-CN" sz="18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     </a:t>
            </a:r>
            <a:r>
              <a:rPr lang="zh-CN" altLang="en-US" sz="18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选唱以伤悲、哭诉、慷慨激越为主情调的歌曲，或者商调歌曲。如愿天下劳苦大众都解放、绣红旗、二泉吟、葬花吟、绒花等。</a:t>
            </a:r>
            <a:endParaRPr lang="zh-CN" altLang="en-US" sz="18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宋体" panose="02010600030101010101" pitchFamily="2" charset="-122"/>
            </a:endParaRPr>
          </a:p>
          <a:p>
            <a:pPr algn="l">
              <a:lnSpc>
                <a:spcPct val="105000"/>
              </a:lnSpc>
              <a:spcBef>
                <a:spcPct val="20000"/>
              </a:spcBef>
              <a:buSzTx/>
            </a:pPr>
            <a:r>
              <a:rPr lang="zh-CN" altLang="en-US" sz="18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 </a:t>
            </a:r>
            <a:r>
              <a:rPr lang="en-US" altLang="zh-CN" sz="18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     </a:t>
            </a:r>
            <a:r>
              <a:rPr lang="zh-CN" altLang="en-US" sz="18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戏曲里面的哭腔。</a:t>
            </a:r>
            <a:endParaRPr lang="zh-CN" altLang="en-US" sz="18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宋体" panose="02010600030101010101" pitchFamily="2" charset="-122"/>
            </a:endParaRPr>
          </a:p>
          <a:p>
            <a:pPr algn="l">
              <a:lnSpc>
                <a:spcPct val="105000"/>
              </a:lnSpc>
              <a:spcBef>
                <a:spcPct val="20000"/>
              </a:spcBef>
              <a:buSzTx/>
            </a:pPr>
            <a:r>
              <a:rPr lang="en-US" altLang="zh-CN" sz="18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      </a:t>
            </a:r>
            <a:r>
              <a:rPr lang="zh-CN" altLang="en-US" sz="20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有事不要一个人扛！</a:t>
            </a:r>
            <a:endParaRPr lang="zh-CN" altLang="en-US" sz="20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宋体" panose="02010600030101010101" pitchFamily="2" charset="-122"/>
            </a:endParaRPr>
          </a:p>
        </p:txBody>
      </p:sp>
      <p:pic>
        <p:nvPicPr>
          <p:cNvPr id="2097209" name="图片 4" descr="C:\Users\Administrator\Desktop\logo.png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25" y="136525"/>
            <a:ext cx="3048000" cy="6492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48730" name="矩形 1"/>
          <p:cNvSpPr/>
          <p:nvPr/>
        </p:nvSpPr>
        <p:spPr>
          <a:xfrm>
            <a:off x="755650" y="1348740"/>
            <a:ext cx="3065145" cy="2952115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4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0" y="699543"/>
            <a:ext cx="9144000" cy="504055"/>
          </a:xfrm>
          <a:gradFill>
            <a:gsLst>
              <a:gs pos="0">
                <a:srgbClr val="267834">
                  <a:alpha val="97000"/>
                </a:srgbClr>
              </a:gs>
              <a:gs pos="50000">
                <a:srgbClr val="FFFFFF"/>
              </a:gs>
              <a:gs pos="100000">
                <a:srgbClr val="79C9FF"/>
              </a:gs>
            </a:gsLst>
            <a:lin ang="18900000" scaled="1"/>
          </a:gradFill>
          <a:ln>
            <a:miter lim="800000"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sz="2400" strike="noStrike" noProof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</a:t>
            </a:r>
            <a:r>
              <a:rPr lang="en-US" altLang="zh-CN" sz="2400" strike="noStrike" noProof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5</a:t>
            </a:r>
            <a:r>
              <a:rPr lang="zh-CN" altLang="en-US" sz="2400" strike="noStrike" noProof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</a:t>
            </a:r>
            <a:r>
              <a:rPr sz="2400" strike="noStrike" noProof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呻——固肾强体</a:t>
            </a:r>
            <a:endParaRPr sz="2400" strike="noStrike" noProof="1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2097210" name="图片 4" descr="logo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380288" y="50800"/>
            <a:ext cx="1693862" cy="5762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48735" name="Rectangle 3"/>
          <p:cNvSpPr txBox="1"/>
          <p:nvPr/>
        </p:nvSpPr>
        <p:spPr>
          <a:xfrm>
            <a:off x="625475" y="1183640"/>
            <a:ext cx="8124825" cy="3422015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>
              <a:lnSpc>
                <a:spcPct val="105000"/>
              </a:lnSpc>
              <a:spcBef>
                <a:spcPct val="20000"/>
              </a:spcBef>
              <a:buSzTx/>
            </a:pPr>
            <a:r>
              <a:rPr lang="en-US" altLang="zh-CN" sz="18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      1</a:t>
            </a:r>
            <a:r>
              <a:rPr lang="zh-CN" altLang="en-US" sz="18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）呻的原理</a:t>
            </a:r>
            <a:endParaRPr lang="zh-CN" altLang="en-US" sz="18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宋体" panose="02010600030101010101" pitchFamily="2" charset="-122"/>
            </a:endParaRPr>
          </a:p>
          <a:p>
            <a:pPr>
              <a:lnSpc>
                <a:spcPct val="105000"/>
              </a:lnSpc>
              <a:spcBef>
                <a:spcPct val="20000"/>
              </a:spcBef>
              <a:buSzTx/>
            </a:pPr>
            <a:r>
              <a:rPr lang="en-US" sz="18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      ①肾主藏精</a:t>
            </a:r>
            <a:r>
              <a:rPr lang="zh-CN" altLang="en-US" sz="18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，</a:t>
            </a:r>
            <a:r>
              <a:rPr sz="18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并促进精气的不断充盈，防止无辜流失，为精气充分发挥生理作用创造条件。</a:t>
            </a:r>
            <a:r>
              <a:rPr lang="en-US" altLang="zh-CN" sz="18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 </a:t>
            </a:r>
            <a:endParaRPr lang="en-US" altLang="zh-CN" sz="18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宋体" panose="02010600030101010101" pitchFamily="2" charset="-122"/>
            </a:endParaRPr>
          </a:p>
          <a:p>
            <a:pPr>
              <a:lnSpc>
                <a:spcPct val="105000"/>
              </a:lnSpc>
              <a:spcBef>
                <a:spcPct val="20000"/>
              </a:spcBef>
              <a:buSzTx/>
            </a:pPr>
            <a:r>
              <a:rPr lang="en-US" sz="18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      </a:t>
            </a:r>
            <a:r>
              <a:rPr sz="18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肾</a:t>
            </a:r>
            <a:r>
              <a:rPr lang="zh-CN" sz="18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中的</a:t>
            </a:r>
            <a:r>
              <a:rPr sz="18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精，</a:t>
            </a:r>
            <a:r>
              <a:rPr lang="zh-CN" sz="18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与</a:t>
            </a:r>
            <a:r>
              <a:rPr sz="18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人体的生长、发育</a:t>
            </a:r>
            <a:r>
              <a:rPr lang="zh-CN" sz="18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和</a:t>
            </a:r>
            <a:r>
              <a:rPr sz="18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生殖</a:t>
            </a:r>
            <a:r>
              <a:rPr lang="zh-CN" sz="18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密切相关</a:t>
            </a:r>
            <a:r>
              <a:rPr sz="18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。</a:t>
            </a:r>
            <a:endParaRPr sz="18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宋体" panose="02010600030101010101" pitchFamily="2" charset="-122"/>
            </a:endParaRPr>
          </a:p>
          <a:p>
            <a:pPr>
              <a:lnSpc>
                <a:spcPct val="105000"/>
              </a:lnSpc>
              <a:spcBef>
                <a:spcPct val="20000"/>
              </a:spcBef>
              <a:buSzTx/>
            </a:pPr>
            <a:r>
              <a:rPr lang="en-US" altLang="zh-CN" sz="18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      ②</a:t>
            </a:r>
            <a:r>
              <a:rPr sz="18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肾在志为恐</a:t>
            </a:r>
            <a:endParaRPr sz="18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宋体" panose="02010600030101010101" pitchFamily="2" charset="-122"/>
            </a:endParaRPr>
          </a:p>
          <a:p>
            <a:pPr algn="l">
              <a:lnSpc>
                <a:spcPct val="105000"/>
              </a:lnSpc>
              <a:spcBef>
                <a:spcPct val="20000"/>
              </a:spcBef>
              <a:buSzTx/>
            </a:pPr>
            <a:r>
              <a:rPr lang="en-US" altLang="zh-CN" sz="18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     </a:t>
            </a:r>
            <a:r>
              <a:rPr lang="en-US" altLang="zh-CN" sz="1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 </a:t>
            </a:r>
            <a:r>
              <a:rPr sz="1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紧张焦虑，惊慌忙乱，心气浮躁，恐惧不安者，均属于恐。</a:t>
            </a:r>
            <a:endParaRPr sz="18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宋体" panose="02010600030101010101" pitchFamily="2" charset="-122"/>
            </a:endParaRPr>
          </a:p>
          <a:p>
            <a:pPr algn="l">
              <a:lnSpc>
                <a:spcPct val="105000"/>
              </a:lnSpc>
              <a:spcBef>
                <a:spcPct val="20000"/>
              </a:spcBef>
              <a:buSzTx/>
            </a:pPr>
            <a:r>
              <a:rPr sz="18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       </a:t>
            </a:r>
            <a:r>
              <a:rPr lang="en-US" altLang="zh-CN" sz="18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③</a:t>
            </a:r>
            <a:r>
              <a:rPr lang="zh-CN" altLang="en-US" sz="18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恐伤肾</a:t>
            </a:r>
            <a:endParaRPr lang="zh-CN" altLang="en-US" sz="18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宋体" panose="02010600030101010101" pitchFamily="2" charset="-122"/>
            </a:endParaRPr>
          </a:p>
          <a:p>
            <a:pPr algn="l">
              <a:lnSpc>
                <a:spcPct val="105000"/>
              </a:lnSpc>
              <a:spcBef>
                <a:spcPct val="20000"/>
              </a:spcBef>
              <a:buSzTx/>
            </a:pPr>
            <a:r>
              <a:rPr lang="en-US" sz="18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       </a:t>
            </a:r>
            <a:r>
              <a:rPr lang="zh-CN" altLang="en-US" sz="18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肾主二便，</a:t>
            </a:r>
            <a:r>
              <a:rPr sz="18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恐则气下</a:t>
            </a:r>
            <a:r>
              <a:rPr lang="zh-CN" sz="18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：</a:t>
            </a:r>
            <a:r>
              <a:rPr sz="18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心往下沉，二便失禁</a:t>
            </a:r>
            <a:r>
              <a:rPr lang="zh-CN" sz="18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。</a:t>
            </a:r>
            <a:endParaRPr sz="18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宋体" panose="02010600030101010101" pitchFamily="2" charset="-122"/>
            </a:endParaRPr>
          </a:p>
          <a:p>
            <a:pPr algn="l">
              <a:lnSpc>
                <a:spcPct val="105000"/>
              </a:lnSpc>
              <a:spcBef>
                <a:spcPct val="20000"/>
              </a:spcBef>
              <a:buSzTx/>
            </a:pPr>
            <a:r>
              <a:rPr sz="18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       </a:t>
            </a:r>
            <a:r>
              <a:rPr lang="en-US" altLang="zh-CN" sz="18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④</a:t>
            </a:r>
            <a:r>
              <a:rPr lang="zh-CN" altLang="en-US" sz="18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呻能固肾</a:t>
            </a:r>
            <a:endParaRPr lang="zh-CN" altLang="en-US" sz="18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宋体" panose="02010600030101010101" pitchFamily="2" charset="-122"/>
            </a:endParaRPr>
          </a:p>
          <a:p>
            <a:pPr algn="l">
              <a:lnSpc>
                <a:spcPct val="105000"/>
              </a:lnSpc>
              <a:spcBef>
                <a:spcPct val="20000"/>
              </a:spcBef>
              <a:buSzTx/>
            </a:pPr>
            <a:r>
              <a:rPr lang="zh-CN" altLang="en-US" sz="18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 </a:t>
            </a:r>
            <a:r>
              <a:rPr lang="en-US" altLang="zh-CN" sz="18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     </a:t>
            </a:r>
            <a:r>
              <a:rPr sz="18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老人呻吟，肾虚自救</a:t>
            </a:r>
            <a:r>
              <a:rPr lang="zh-CN" sz="18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；吟诵能协调五脏，激发潜能</a:t>
            </a:r>
            <a:r>
              <a:rPr sz="18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。</a:t>
            </a:r>
            <a:r>
              <a:rPr lang="en-US" altLang="zh-CN" sz="18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           </a:t>
            </a:r>
            <a:endParaRPr lang="zh-CN" altLang="en-US" sz="18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宋体" panose="02010600030101010101" pitchFamily="2" charset="-122"/>
            </a:endParaRPr>
          </a:p>
        </p:txBody>
      </p:sp>
      <p:pic>
        <p:nvPicPr>
          <p:cNvPr id="2097211" name="图片 4" descr="C:\Users\Administrator\Desktop\logo.png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25" y="136525"/>
            <a:ext cx="3048000" cy="6492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9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0" y="699543"/>
            <a:ext cx="9144000" cy="504055"/>
          </a:xfrm>
          <a:gradFill>
            <a:gsLst>
              <a:gs pos="0">
                <a:srgbClr val="267834">
                  <a:alpha val="97000"/>
                </a:srgbClr>
              </a:gs>
              <a:gs pos="50000">
                <a:srgbClr val="FFFFFF"/>
              </a:gs>
              <a:gs pos="100000">
                <a:srgbClr val="79C9FF"/>
              </a:gs>
            </a:gsLst>
            <a:lin ang="18900000" scaled="1"/>
          </a:gradFill>
          <a:ln>
            <a:miter lim="800000"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sz="2400" strike="noStrike" noProof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</a:t>
            </a:r>
            <a:r>
              <a:rPr lang="en-US" altLang="zh-CN" sz="2400" strike="noStrike" noProof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5</a:t>
            </a:r>
            <a:r>
              <a:rPr lang="zh-CN" sz="2400" strike="noStrike" noProof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</a:t>
            </a:r>
            <a:r>
              <a:rPr sz="2400" strike="noStrike" noProof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呻——固肾强体</a:t>
            </a:r>
            <a:endParaRPr sz="2400" strike="noStrike" noProof="1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2097212" name="图片 4" descr="logo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380288" y="50800"/>
            <a:ext cx="1693862" cy="5762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48740" name="Rectangle 3"/>
          <p:cNvSpPr txBox="1"/>
          <p:nvPr/>
        </p:nvSpPr>
        <p:spPr>
          <a:xfrm>
            <a:off x="770890" y="1398905"/>
            <a:ext cx="5085715" cy="3422015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>
              <a:lnSpc>
                <a:spcPct val="135000"/>
              </a:lnSpc>
              <a:spcBef>
                <a:spcPct val="20000"/>
              </a:spcBef>
              <a:buSzTx/>
            </a:pPr>
            <a:r>
              <a:rPr lang="en-US" altLang="zh-CN" sz="1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 2</a:t>
            </a:r>
            <a:r>
              <a:rPr lang="zh-CN" altLang="en-US" sz="1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）呻的方法</a:t>
            </a:r>
            <a:endParaRPr lang="zh-CN" altLang="en-US" sz="14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宋体" panose="02010600030101010101" pitchFamily="2" charset="-122"/>
            </a:endParaRPr>
          </a:p>
          <a:p>
            <a:pPr algn="l">
              <a:lnSpc>
                <a:spcPct val="165000"/>
              </a:lnSpc>
              <a:spcBef>
                <a:spcPct val="20000"/>
              </a:spcBef>
              <a:buSzTx/>
            </a:pPr>
            <a:r>
              <a:rPr lang="en-US" altLang="zh-CN" sz="1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 </a:t>
            </a:r>
            <a:r>
              <a:rPr lang="zh-CN" altLang="en-US" sz="1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①大声诵读经典名著</a:t>
            </a:r>
            <a:endParaRPr lang="zh-CN" altLang="en-US" sz="14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宋体" panose="02010600030101010101" pitchFamily="2" charset="-122"/>
            </a:endParaRPr>
          </a:p>
          <a:p>
            <a:pPr algn="l">
              <a:lnSpc>
                <a:spcPct val="165000"/>
              </a:lnSpc>
              <a:spcBef>
                <a:spcPct val="20000"/>
              </a:spcBef>
              <a:buSzTx/>
            </a:pPr>
            <a:r>
              <a:rPr lang="zh-CN" altLang="en-US" sz="1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黄帝内经、心经、金刚经，培养正气。</a:t>
            </a:r>
            <a:endParaRPr lang="zh-CN" altLang="en-US" sz="14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宋体" panose="02010600030101010101" pitchFamily="2" charset="-122"/>
            </a:endParaRPr>
          </a:p>
          <a:p>
            <a:pPr algn="l">
              <a:lnSpc>
                <a:spcPct val="165000"/>
              </a:lnSpc>
              <a:spcBef>
                <a:spcPct val="20000"/>
              </a:spcBef>
              <a:buSzTx/>
            </a:pPr>
            <a:r>
              <a:rPr lang="en-US" altLang="zh-CN" sz="1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 </a:t>
            </a:r>
            <a:r>
              <a:rPr lang="zh-CN" altLang="en-US" sz="1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②吟诵诗词美文</a:t>
            </a:r>
            <a:endParaRPr lang="zh-CN" altLang="en-US" sz="14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宋体" panose="02010600030101010101" pitchFamily="2" charset="-122"/>
            </a:endParaRPr>
          </a:p>
          <a:p>
            <a:pPr algn="l">
              <a:lnSpc>
                <a:spcPct val="165000"/>
              </a:lnSpc>
              <a:spcBef>
                <a:spcPct val="20000"/>
              </a:spcBef>
              <a:buSzTx/>
            </a:pPr>
            <a:r>
              <a:rPr lang="en-US" altLang="zh-CN" sz="1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 </a:t>
            </a:r>
            <a:r>
              <a:rPr lang="zh-CN" altLang="en-US" sz="1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③歌唱固肾</a:t>
            </a:r>
            <a:endParaRPr lang="zh-CN" altLang="en-US" sz="14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宋体" panose="02010600030101010101" pitchFamily="2" charset="-122"/>
            </a:endParaRPr>
          </a:p>
          <a:p>
            <a:pPr algn="l">
              <a:lnSpc>
                <a:spcPct val="165000"/>
              </a:lnSpc>
              <a:spcBef>
                <a:spcPct val="20000"/>
              </a:spcBef>
              <a:buSzTx/>
            </a:pPr>
            <a:r>
              <a:rPr lang="en-US" altLang="zh-CN" sz="1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      </a:t>
            </a:r>
            <a:r>
              <a:rPr lang="zh-CN" altLang="en-US" sz="1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选唱选择吟咏、呻吟为主情调（葬花吟、二泉吟），情感坚强、稳定的中低音歌曲（滚滚长江东逝水、吐鲁番的葡萄熟了、月之故乡、降央卓玛的歌），以及羽调式歌曲（山楂树、莫斯科郊外的晚上、龙的传人、小河淌水）等。</a:t>
            </a:r>
            <a:endParaRPr lang="zh-CN" altLang="en-US" sz="14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宋体" panose="02010600030101010101" pitchFamily="2" charset="-122"/>
            </a:endParaRPr>
          </a:p>
        </p:txBody>
      </p:sp>
      <p:pic>
        <p:nvPicPr>
          <p:cNvPr id="2097213" name="图片 4" descr="C:\Users\Administrator\Desktop\logo.png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25" y="136525"/>
            <a:ext cx="3048000" cy="6492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48741" name="矩形 2"/>
          <p:cNvSpPr/>
          <p:nvPr/>
        </p:nvSpPr>
        <p:spPr>
          <a:xfrm>
            <a:off x="6185535" y="1348105"/>
            <a:ext cx="2347595" cy="3240405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0" y="699769"/>
            <a:ext cx="9144000" cy="710566"/>
          </a:xfrm>
          <a:gradFill>
            <a:gsLst>
              <a:gs pos="0">
                <a:srgbClr val="267834">
                  <a:alpha val="97000"/>
                </a:srgbClr>
              </a:gs>
              <a:gs pos="50000">
                <a:srgbClr val="FFFFFF"/>
              </a:gs>
              <a:gs pos="100000">
                <a:srgbClr val="79C9FF"/>
              </a:gs>
            </a:gsLst>
            <a:lin ang="18900000" scaled="1"/>
          </a:gradFill>
          <a:ln>
            <a:miter lim="800000"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28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二、森林疗养与情绪调控</a:t>
            </a:r>
            <a:endParaRPr lang="zh-CN" altLang="en-US" sz="28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2097156" name="图片 4" descr="logo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380288" y="50800"/>
            <a:ext cx="1693862" cy="5762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157" name="图片 4" descr="C:\Users\Administrator\Desktop\logo.png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25" y="136525"/>
            <a:ext cx="3048000" cy="6492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48600" name="Rectangle 3"/>
          <p:cNvSpPr txBox="1"/>
          <p:nvPr/>
        </p:nvSpPr>
        <p:spPr>
          <a:xfrm>
            <a:off x="990600" y="1625600"/>
            <a:ext cx="7782560" cy="2449195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>
              <a:lnSpc>
                <a:spcPct val="185000"/>
              </a:lnSpc>
              <a:spcBef>
                <a:spcPct val="20000"/>
              </a:spcBef>
              <a:buSzTx/>
            </a:pPr>
            <a:r>
              <a:rPr lang="en-US" altLang="zh-CN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什么是森林疗养</a:t>
            </a:r>
            <a:endParaRPr lang="zh-CN" altLang="en-US" sz="24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85000"/>
              </a:lnSpc>
              <a:spcBef>
                <a:spcPct val="20000"/>
              </a:spcBef>
              <a:buSzTx/>
            </a:pPr>
            <a:r>
              <a:rPr lang="en-US" altLang="zh-CN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通过森林疗养调控情绪的原理</a:t>
            </a:r>
            <a:endParaRPr lang="zh-CN" altLang="en-US" sz="24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85000"/>
              </a:lnSpc>
              <a:spcBef>
                <a:spcPct val="20000"/>
              </a:spcBef>
              <a:buSzTx/>
            </a:pPr>
            <a:r>
              <a:rPr lang="en-US" altLang="zh-CN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几种简便易行的森林疗养方法</a:t>
            </a:r>
            <a:endParaRPr lang="zh-CN" altLang="en-US" sz="24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lstStyle/>
          <a:p>
            <a:pPr eaLnBrk="1" hangingPunct="1">
              <a:lnSpc>
                <a:spcPct val="150000"/>
              </a:lnSpc>
            </a:pPr>
            <a:r>
              <a:rPr sz="28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1.什么是森林疗养</a:t>
            </a:r>
            <a:endParaRPr sz="28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203" name="Rectangle 3"/>
          <p:cNvSpPr>
            <a:spLocks noGrp="1"/>
          </p:cNvSpPr>
          <p:nvPr>
            <p:ph idx="1"/>
          </p:nvPr>
        </p:nvSpPr>
        <p:spPr>
          <a:xfrm>
            <a:off x="1022350" y="1043940"/>
            <a:ext cx="7385050" cy="2835910"/>
          </a:xfrm>
        </p:spPr>
        <p:txBody>
          <a:bodyPr vert="horz" wrap="square" lIns="91440" tIns="45720" rIns="91440" bIns="45720" anchor="t" anchorCtr="0"/>
          <a:lstStyle/>
          <a:p>
            <a:pPr marL="0" indent="0" eaLnBrk="1" hangingPunct="1">
              <a:lnSpc>
                <a:spcPct val="150000"/>
              </a:lnSpc>
              <a:buNone/>
            </a:pPr>
            <a:r>
              <a:rPr lang="en-US" altLang="zh-CN" sz="18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zh-CN" sz="18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森林疗养是利用特定的森林环境和林产品，通过在森林中开展一系列活动，如漫步、观赏、聆听、收集、建造、艺术创作、呼吸训练、瑜伽、传统体育、园艺活动等，以放松身心、防治疾病、促进康复的健康管理方式。</a:t>
            </a:r>
            <a:endParaRPr lang="zh-CN" sz="18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zh-CN" sz="18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森林疗养结合了自然医学、预防医学和传统医学的理念，强调人与自然的和谐共生。</a:t>
            </a:r>
            <a:endParaRPr lang="zh-CN" sz="18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lstStyle/>
          <a:p>
            <a:pPr eaLnBrk="1" hangingPunct="1">
              <a:lnSpc>
                <a:spcPct val="150000"/>
              </a:lnSpc>
            </a:pPr>
            <a:r>
              <a:rPr sz="28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2.通过森林疗养调控情绪的原理</a:t>
            </a:r>
            <a:endParaRPr sz="28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227" name="Rectangle 3"/>
          <p:cNvSpPr>
            <a:spLocks noGrp="1"/>
          </p:cNvSpPr>
          <p:nvPr>
            <p:ph idx="1"/>
          </p:nvPr>
        </p:nvSpPr>
        <p:spPr>
          <a:xfrm>
            <a:off x="755650" y="1131650"/>
            <a:ext cx="7777163" cy="3616138"/>
          </a:xfrm>
        </p:spPr>
        <p:txBody>
          <a:bodyPr vert="horz" wrap="square" lIns="91440" tIns="45720" rIns="91440" bIns="45720" anchor="t" anchorCtr="0"/>
          <a:lstStyle/>
          <a:p>
            <a:pPr eaLnBrk="1" hangingPunct="1">
              <a:lnSpc>
                <a:spcPct val="150000"/>
              </a:lnSpc>
            </a:pPr>
            <a:r>
              <a:rPr lang="zh-CN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）亲生物假说</a:t>
            </a:r>
            <a:endParaRPr lang="zh-CN" sz="24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）注意力恢复理论</a:t>
            </a:r>
            <a:endParaRPr lang="zh-CN" sz="24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）压力缓解理论</a:t>
            </a:r>
            <a:endParaRPr lang="zh-CN" sz="24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0" y="699769"/>
            <a:ext cx="9144000" cy="710566"/>
          </a:xfrm>
          <a:gradFill>
            <a:gsLst>
              <a:gs pos="0">
                <a:srgbClr val="267834">
                  <a:alpha val="97000"/>
                </a:srgbClr>
              </a:gs>
              <a:gs pos="50000">
                <a:srgbClr val="FFFFFF"/>
              </a:gs>
              <a:gs pos="100000">
                <a:srgbClr val="79C9FF"/>
              </a:gs>
            </a:gsLst>
            <a:lin ang="18900000" scaled="1"/>
          </a:gradFill>
          <a:ln>
            <a:miter lim="800000"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3600" kern="12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调控情绪保健康</a:t>
            </a:r>
            <a:endParaRPr lang="zh-CN" altLang="en-US" sz="3600" kern="12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2097156" name="图片 4" descr="logo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380288" y="50800"/>
            <a:ext cx="1693862" cy="5762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157" name="图片 4" descr="C:\Users\Administrator\Desktop\logo.png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25" y="136525"/>
            <a:ext cx="3048000" cy="6492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48600" name="Rectangle 3"/>
          <p:cNvSpPr txBox="1"/>
          <p:nvPr/>
        </p:nvSpPr>
        <p:spPr>
          <a:xfrm>
            <a:off x="990600" y="1625600"/>
            <a:ext cx="7749540" cy="179451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>
              <a:lnSpc>
                <a:spcPct val="185000"/>
              </a:lnSpc>
              <a:spcBef>
                <a:spcPct val="20000"/>
              </a:spcBef>
              <a:buSzTx/>
            </a:pPr>
            <a:r>
              <a:rPr lang="zh-CN" altLang="en-US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一、基于五行理论的情绪调控法</a:t>
            </a:r>
            <a:endParaRPr lang="zh-CN" altLang="en-US" sz="24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85000"/>
              </a:lnSpc>
              <a:spcBef>
                <a:spcPct val="20000"/>
              </a:spcBef>
              <a:buSzTx/>
            </a:pPr>
            <a:r>
              <a:rPr lang="zh-CN" altLang="en-US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二、森林疗养与情绪调控</a:t>
            </a:r>
            <a:endParaRPr lang="zh-CN" altLang="en-US" sz="24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lstStyle/>
          <a:p>
            <a:pPr eaLnBrk="1" hangingPunct="1">
              <a:lnSpc>
                <a:spcPct val="150000"/>
              </a:lnSpc>
            </a:pPr>
            <a:r>
              <a:rPr sz="28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（1）亲生物假说</a:t>
            </a:r>
            <a:endParaRPr sz="28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227" name="Rectangle 3"/>
          <p:cNvSpPr>
            <a:spLocks noGrp="1"/>
          </p:cNvSpPr>
          <p:nvPr>
            <p:ph idx="1"/>
          </p:nvPr>
        </p:nvSpPr>
        <p:spPr>
          <a:xfrm>
            <a:off x="635635" y="1131570"/>
            <a:ext cx="7985760" cy="3616325"/>
          </a:xfrm>
        </p:spPr>
        <p:txBody>
          <a:bodyPr vert="horz" wrap="square" lIns="91440" tIns="45720" rIns="91440" bIns="45720" anchor="t" anchorCtr="0"/>
          <a:lstStyle/>
          <a:p>
            <a:pPr marL="0" indent="0" eaLnBrk="1" hangingPunct="1">
              <a:lnSpc>
                <a:spcPct val="150000"/>
              </a:lnSpc>
              <a:buNone/>
            </a:pPr>
            <a:r>
              <a:rPr lang="en-US" sz="16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sz="16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亲生物假说（Biophilia Hypothesis）认为</a:t>
            </a:r>
            <a:r>
              <a:rPr lang="zh-CN" sz="16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sz="16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人类是在自然环境中逐步演化的，并且在天性上仍然有与其他动物、植物保持亲密关系的需求。</a:t>
            </a:r>
            <a:r>
              <a:rPr lang="zh-CN" sz="16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人类个体对水体、草原、森林等自然景观的偏好是人类进化的结果；自然环境可以帮助人们获得生物对我们的疗愈力，人们体验自然越多，就越能与自己的进化本源建立联结，就会变得越健康。</a:t>
            </a:r>
            <a:endParaRPr lang="zh-CN" sz="16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sz="16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sz="16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基于这个假说而发展起来的</a:t>
            </a:r>
            <a:r>
              <a:rPr sz="16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亲生物设计</a:t>
            </a:r>
            <a:r>
              <a:rPr lang="zh-CN" sz="16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</a:t>
            </a:r>
            <a:r>
              <a:rPr sz="16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强调在现代环境中创造有利于人与自然和谐共存的居住空间</a:t>
            </a:r>
            <a:r>
              <a:rPr lang="zh-CN" sz="16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r>
              <a:rPr sz="16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这种设计方法在室内环境中的应用，已经被证明可以提高生产力、创造力和幸福感。</a:t>
            </a:r>
            <a:endParaRPr sz="16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sz="16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sz="16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sz="16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亲生物假说强调人类与自然的紧密联系和相互依赖，提醒我们在现代生活中要更加关注和保护自然环境，以实现人与自然的和谐共生。</a:t>
            </a:r>
            <a:endParaRPr sz="16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lstStyle/>
          <a:p>
            <a:pPr eaLnBrk="1" hangingPunct="1">
              <a:lnSpc>
                <a:spcPct val="150000"/>
              </a:lnSpc>
            </a:pPr>
            <a:r>
              <a:rPr sz="28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（2）注意力恢复理论</a:t>
            </a:r>
            <a:endParaRPr sz="28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227" name="Rectangle 3"/>
          <p:cNvSpPr>
            <a:spLocks noGrp="1"/>
          </p:cNvSpPr>
          <p:nvPr>
            <p:ph idx="1"/>
          </p:nvPr>
        </p:nvSpPr>
        <p:spPr>
          <a:xfrm>
            <a:off x="755650" y="1131650"/>
            <a:ext cx="7777163" cy="3616138"/>
          </a:xfrm>
        </p:spPr>
        <p:txBody>
          <a:bodyPr vert="horz" wrap="square" lIns="91440" tIns="45720" rIns="91440" bIns="45720" anchor="t" anchorCtr="0"/>
          <a:lstStyle/>
          <a:p>
            <a:pPr marL="0" indent="0" eaLnBrk="1" hangingPunct="1">
              <a:lnSpc>
                <a:spcPct val="150000"/>
              </a:lnSpc>
              <a:buNone/>
            </a:pPr>
            <a:r>
              <a:rPr lang="en-US" sz="12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sz="12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注意力恢复理论（Attention Restoration Theory，ART）是由美国环境心理学家Stephen Kaplan和Rachel Kaplan夫妇共同提出的，主要用于解释自然环境如何有助于个体的健康恢复。</a:t>
            </a:r>
            <a:endParaRPr sz="12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sz="12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sz="12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该理论认为，人们为了有效率的进行日常生活，必须保持认知清晰，而清晰的认知需要集中注意。但集中注意机制因为需要个体忽略所有潜在的分心物，所以耗能巨大、易于疲劳。长期处于现代城市环境中的各种压力中，人们需要付出导向性注意力，这容易导致精神疲劳，进而使得注意力难以集中</a:t>
            </a:r>
            <a:r>
              <a:rPr lang="zh-CN" sz="12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sz="12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情绪易于激动。</a:t>
            </a:r>
            <a:endParaRPr sz="12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sz="12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sz="12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然而，自然环境具有恢复个体衰退注意力的作用。它能够满足人们的审美需求，并引发人类无意识、自发的注意力，这种注意力被称为自发注意。与需要付出意志努力的定向注意不同，自发注意对个体具有吸引性，能够满足个体的认知、行为和情感需求。</a:t>
            </a:r>
            <a:r>
              <a:rPr lang="zh-CN" sz="12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因此</a:t>
            </a:r>
            <a:r>
              <a:rPr sz="12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在自然环境中，人们的注意力可以得到很好的恢复，从而有助于缓解精神疲劳，提高个体的心理健康水平。</a:t>
            </a:r>
            <a:endParaRPr sz="12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altLang="zh-CN" sz="12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zh-CN" sz="12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异质性、中度复杂、相容、有魅力的森林环境，能够引起无意注意，从而让集中注意得到休息，对恢复注意力非常有帮助。</a:t>
            </a:r>
            <a:endParaRPr lang="zh-CN" sz="12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lstStyle/>
          <a:p>
            <a:pPr eaLnBrk="1" hangingPunct="1">
              <a:lnSpc>
                <a:spcPct val="150000"/>
              </a:lnSpc>
            </a:pPr>
            <a:r>
              <a:rPr sz="28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（3）压力缓解理论</a:t>
            </a:r>
            <a:endParaRPr sz="28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227" name="Rectangle 3"/>
          <p:cNvSpPr>
            <a:spLocks noGrp="1"/>
          </p:cNvSpPr>
          <p:nvPr>
            <p:ph idx="1"/>
          </p:nvPr>
        </p:nvSpPr>
        <p:spPr>
          <a:xfrm>
            <a:off x="755650" y="1131650"/>
            <a:ext cx="7777163" cy="3616138"/>
          </a:xfrm>
        </p:spPr>
        <p:txBody>
          <a:bodyPr vert="horz" wrap="square" lIns="91440" tIns="45720" rIns="91440" bIns="45720" anchor="t" anchorCtr="0"/>
          <a:lstStyle/>
          <a:p>
            <a:pPr marL="0" indent="0" eaLnBrk="1" hangingPunct="1">
              <a:lnSpc>
                <a:spcPct val="150000"/>
              </a:lnSpc>
              <a:buNone/>
            </a:pPr>
            <a:r>
              <a:rPr lang="en-US" sz="12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zh-CN" sz="18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当个体面对外界压力时，自主神经系统会发生一系列变化，引起心跳呼吸加快，血压升高，瞳孔放大，汗液迅速分泌。而接触自然能够减少压力。</a:t>
            </a:r>
            <a:endParaRPr lang="en-US" altLang="zh-CN" sz="18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lstStyle/>
          <a:p>
            <a:pPr eaLnBrk="1" hangingPunct="1">
              <a:lnSpc>
                <a:spcPct val="150000"/>
              </a:lnSpc>
            </a:pPr>
            <a:r>
              <a:rPr sz="28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3.几种简便易行的森林疗养方法</a:t>
            </a:r>
            <a:endParaRPr sz="28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227" name="Rectangle 3"/>
          <p:cNvSpPr>
            <a:spLocks noGrp="1"/>
          </p:cNvSpPr>
          <p:nvPr>
            <p:ph idx="1"/>
          </p:nvPr>
        </p:nvSpPr>
        <p:spPr>
          <a:xfrm>
            <a:off x="755650" y="1131650"/>
            <a:ext cx="7777163" cy="3616138"/>
          </a:xfrm>
        </p:spPr>
        <p:txBody>
          <a:bodyPr vert="horz" wrap="square" lIns="91440" tIns="45720" rIns="91440" bIns="45720" anchor="t" anchorCtr="0"/>
          <a:lstStyle/>
          <a:p>
            <a:pPr eaLnBrk="1" hangingPunct="1">
              <a:lnSpc>
                <a:spcPct val="150000"/>
              </a:lnSpc>
            </a:pPr>
            <a:r>
              <a:rPr lang="zh-CN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）林地赤脚行走</a:t>
            </a:r>
            <a:endParaRPr lang="zh-CN" sz="24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）绘制声音地图</a:t>
            </a:r>
            <a:endParaRPr lang="zh-CN" sz="24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）森林艺术创作</a:t>
            </a:r>
            <a:endParaRPr lang="zh-CN" sz="24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01" name="组合 7"/>
          <p:cNvGrpSpPr/>
          <p:nvPr/>
        </p:nvGrpSpPr>
        <p:grpSpPr>
          <a:xfrm>
            <a:off x="1908175" y="50800"/>
            <a:ext cx="7165975" cy="576263"/>
            <a:chOff x="1908175" y="50800"/>
            <a:chExt cx="7165975" cy="576263"/>
          </a:xfrm>
        </p:grpSpPr>
        <p:pic>
          <p:nvPicPr>
            <p:cNvPr id="51202" name="图片 4" descr="logo.png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7380288" y="50800"/>
              <a:ext cx="1693862" cy="57626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1203" name="TextBox 6"/>
            <p:cNvSpPr txBox="1"/>
            <p:nvPr/>
          </p:nvSpPr>
          <p:spPr>
            <a:xfrm>
              <a:off x="1908175" y="155575"/>
              <a:ext cx="309880" cy="39878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lstStyle/>
            <a:p>
              <a:r>
                <a:rPr lang="zh-CN" altLang="en-US" sz="2000" b="1" dirty="0">
                  <a:solidFill>
                    <a:srgbClr val="0070C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</a:t>
              </a:r>
              <a:endParaRPr lang="zh-CN" altLang="en-US" sz="20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51204" name="Rectangle 2"/>
          <p:cNvSpPr txBox="1"/>
          <p:nvPr/>
        </p:nvSpPr>
        <p:spPr>
          <a:xfrm>
            <a:off x="0" y="700088"/>
            <a:ext cx="9144000" cy="503237"/>
          </a:xfrm>
          <a:prstGeom prst="rect">
            <a:avLst/>
          </a:prstGeom>
          <a:gradFill rotWithShape="1">
            <a:gsLst>
              <a:gs pos="0">
                <a:srgbClr val="267834">
                  <a:alpha val="96999"/>
                </a:srgbClr>
              </a:gs>
              <a:gs pos="50000">
                <a:srgbClr val="FFFFFF">
                  <a:alpha val="98499"/>
                </a:srgbClr>
              </a:gs>
              <a:gs pos="100000">
                <a:srgbClr val="79C9FF">
                  <a:alpha val="100000"/>
                </a:srgbClr>
              </a:gs>
            </a:gsLst>
            <a:lin ang="18900000" scaled="1"/>
            <a:tileRect/>
          </a:gradFill>
          <a:ln w="9525">
            <a:noFill/>
          </a:ln>
        </p:spPr>
        <p:txBody>
          <a:bodyPr anchor="ctr" anchorCtr="0"/>
          <a:lstStyle/>
          <a:p>
            <a:pPr algn="ctr">
              <a:buClrTx/>
              <a:buFontTx/>
            </a:pPr>
            <a:r>
              <a:rPr lang="zh-CN" altLang="zh-CN" sz="28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  谢！</a:t>
            </a:r>
            <a:endParaRPr lang="zh-CN" altLang="zh-CN" sz="280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205" name="TextBox 9"/>
          <p:cNvSpPr txBox="1"/>
          <p:nvPr/>
        </p:nvSpPr>
        <p:spPr>
          <a:xfrm>
            <a:off x="6659247" y="4433888"/>
            <a:ext cx="1969135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 algn="ctr"/>
            <a:r>
              <a:rPr lang="en-US" altLang="zh-CN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2024</a:t>
            </a:r>
            <a:r>
              <a:rPr lang="zh-CN" altLang="en-US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 南京</a:t>
            </a:r>
            <a:endParaRPr lang="zh-CN" altLang="en-US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1981200" y="1492250"/>
            <a:ext cx="5111750" cy="2520950"/>
          </a:xfrm>
          <a:prstGeom prst="roundRect">
            <a:avLst/>
          </a:prstGeom>
          <a:blipFill rotWithShape="1"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123" name="图片 4" descr="C:\Users\Administrator\Desktop\logo.png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175" y="136525"/>
            <a:ext cx="3048000" cy="6492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6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0" y="699769"/>
            <a:ext cx="9144000" cy="710566"/>
          </a:xfrm>
          <a:gradFill>
            <a:gsLst>
              <a:gs pos="0">
                <a:srgbClr val="267834">
                  <a:alpha val="97000"/>
                </a:srgbClr>
              </a:gs>
              <a:gs pos="50000">
                <a:srgbClr val="FFFFFF"/>
              </a:gs>
              <a:gs pos="100000">
                <a:srgbClr val="79C9FF"/>
              </a:gs>
            </a:gsLst>
            <a:lin ang="18900000" scaled="1"/>
          </a:gradFill>
          <a:ln>
            <a:miter lim="800000"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28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一、基于五行理论的情绪调控法</a:t>
            </a:r>
            <a:endParaRPr lang="zh-CN" altLang="en-US" sz="28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2097166" name="图片 4" descr="logo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380288" y="50800"/>
            <a:ext cx="1693862" cy="5762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167" name="图片 4" descr="C:\Users\Administrator\Desktop\logo.png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25" y="136525"/>
            <a:ext cx="3048000" cy="6492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48617" name="Rectangle 3"/>
          <p:cNvSpPr txBox="1"/>
          <p:nvPr/>
        </p:nvSpPr>
        <p:spPr>
          <a:xfrm>
            <a:off x="990600" y="1625600"/>
            <a:ext cx="7749540" cy="3297555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>
              <a:lnSpc>
                <a:spcPct val="165000"/>
              </a:lnSpc>
              <a:spcBef>
                <a:spcPct val="20000"/>
              </a:spcBef>
              <a:buSzTx/>
            </a:pPr>
            <a:r>
              <a:rPr lang="en-US" altLang="zh-CN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情绪调控的五行理论</a:t>
            </a:r>
            <a:endParaRPr lang="zh-CN" altLang="en-US" sz="24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65000"/>
              </a:lnSpc>
              <a:spcBef>
                <a:spcPct val="20000"/>
              </a:spcBef>
              <a:buSzTx/>
            </a:pPr>
            <a:r>
              <a:rPr lang="en-US" altLang="zh-CN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情绪调控的基本方法</a:t>
            </a:r>
            <a:endParaRPr lang="zh-CN" altLang="en-US" sz="24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1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0" y="699769"/>
            <a:ext cx="9144000" cy="710566"/>
          </a:xfrm>
          <a:gradFill>
            <a:gsLst>
              <a:gs pos="0">
                <a:srgbClr val="267834">
                  <a:alpha val="97000"/>
                </a:srgbClr>
              </a:gs>
              <a:gs pos="50000">
                <a:srgbClr val="FFFFFF"/>
              </a:gs>
              <a:gs pos="100000">
                <a:srgbClr val="79C9FF"/>
              </a:gs>
            </a:gsLst>
            <a:lin ang="18900000" scaled="1"/>
          </a:gradFill>
          <a:ln>
            <a:miter lim="800000"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28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1.情绪调控的五行理论</a:t>
            </a:r>
            <a:endParaRPr lang="zh-CN" altLang="en-US" sz="28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2097168" name="图片 4" descr="logo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380288" y="50800"/>
            <a:ext cx="1693862" cy="5762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169" name="图片 4" descr="C:\Users\Administrator\Desktop\logo.png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25" y="136525"/>
            <a:ext cx="3048000" cy="6492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48622" name="Rectangle 3"/>
          <p:cNvSpPr txBox="1"/>
          <p:nvPr/>
        </p:nvSpPr>
        <p:spPr>
          <a:xfrm>
            <a:off x="2794000" y="2067560"/>
            <a:ext cx="5543550" cy="1006475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algn="l">
              <a:lnSpc>
                <a:spcPct val="125000"/>
              </a:lnSpc>
              <a:spcBef>
                <a:spcPct val="20000"/>
              </a:spcBef>
              <a:buSzTx/>
            </a:pPr>
            <a:r>
              <a:rPr lang="zh-CN" altLang="en-US" sz="28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8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8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）什么是五行</a:t>
            </a:r>
            <a:endParaRPr lang="zh-CN" altLang="en-US" sz="28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6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0" y="699769"/>
            <a:ext cx="9144000" cy="710566"/>
          </a:xfrm>
          <a:gradFill>
            <a:gsLst>
              <a:gs pos="0">
                <a:srgbClr val="267834">
                  <a:alpha val="97000"/>
                </a:srgbClr>
              </a:gs>
              <a:gs pos="50000">
                <a:srgbClr val="FFFFFF"/>
              </a:gs>
              <a:gs pos="100000">
                <a:srgbClr val="79C9FF"/>
              </a:gs>
            </a:gsLst>
            <a:lin ang="18900000" scaled="1"/>
          </a:gradFill>
          <a:ln>
            <a:miter lim="800000"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28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</a:t>
            </a:r>
            <a:r>
              <a:rPr lang="en-US" altLang="zh-CN" sz="28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</a:t>
            </a:r>
            <a:r>
              <a:rPr lang="zh-CN" altLang="en-US" sz="28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）什么是五行</a:t>
            </a:r>
            <a:endParaRPr lang="zh-CN" altLang="en-US" sz="28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2097170" name="图片 4" descr="logo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380288" y="50800"/>
            <a:ext cx="1693862" cy="5762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171" name="图片 4" descr="C:\Users\Administrator\Desktop\logo.png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25" y="136525"/>
            <a:ext cx="3048000" cy="6492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48627" name="Rectangle 3"/>
          <p:cNvSpPr txBox="1"/>
          <p:nvPr/>
        </p:nvSpPr>
        <p:spPr>
          <a:xfrm>
            <a:off x="975360" y="2067560"/>
            <a:ext cx="7750175" cy="18034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algn="l">
              <a:lnSpc>
                <a:spcPct val="125000"/>
              </a:lnSpc>
              <a:spcBef>
                <a:spcPct val="20000"/>
              </a:spcBef>
              <a:buSzTx/>
            </a:pPr>
            <a:r>
              <a:rPr lang="en-US" altLang="zh-CN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zh-CN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木、火、土、金、水。自然界的一切事物和现象，都可归为木、火、土、金、水五类，构成了相对稳定的动态体系。</a:t>
            </a:r>
            <a:endParaRPr lang="zh-CN" sz="24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1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0" y="699769"/>
            <a:ext cx="9144000" cy="710566"/>
          </a:xfrm>
          <a:gradFill>
            <a:gsLst>
              <a:gs pos="0">
                <a:srgbClr val="267834">
                  <a:alpha val="97000"/>
                </a:srgbClr>
              </a:gs>
              <a:gs pos="50000">
                <a:srgbClr val="FFFFFF"/>
              </a:gs>
              <a:gs pos="100000">
                <a:srgbClr val="79C9FF"/>
              </a:gs>
            </a:gsLst>
            <a:lin ang="18900000" scaled="1"/>
          </a:gradFill>
          <a:ln>
            <a:miter lim="800000"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28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</a:t>
            </a:r>
            <a:r>
              <a:rPr lang="en-US" altLang="zh-CN" sz="28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</a:t>
            </a:r>
            <a:r>
              <a:rPr lang="zh-CN" altLang="en-US" sz="28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）什么是五脏</a:t>
            </a:r>
            <a:endParaRPr lang="zh-CN" altLang="en-US" sz="28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2097172" name="图片 4" descr="logo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380288" y="50800"/>
            <a:ext cx="1693862" cy="5762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173" name="图片 4" descr="C:\Users\Administrator\Desktop\logo.png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25" y="136525"/>
            <a:ext cx="3048000" cy="6492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48632" name="Rectangle 3"/>
          <p:cNvSpPr txBox="1"/>
          <p:nvPr/>
        </p:nvSpPr>
        <p:spPr>
          <a:xfrm>
            <a:off x="1466850" y="2067560"/>
            <a:ext cx="6870700" cy="1006475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algn="ctr">
              <a:lnSpc>
                <a:spcPct val="125000"/>
              </a:lnSpc>
              <a:spcBef>
                <a:spcPct val="20000"/>
              </a:spcBef>
              <a:buSzTx/>
            </a:pPr>
            <a:r>
              <a:rPr lang="zh-CN" altLang="en-US" sz="28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肝、心、脾、肺、肾</a:t>
            </a:r>
            <a:endParaRPr lang="zh-CN" altLang="en-US" sz="28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32" grpId="0"/>
      <p:bldP spid="104863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6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0" y="699769"/>
            <a:ext cx="9144000" cy="710566"/>
          </a:xfrm>
          <a:gradFill>
            <a:gsLst>
              <a:gs pos="0">
                <a:srgbClr val="267834">
                  <a:alpha val="97000"/>
                </a:srgbClr>
              </a:gs>
              <a:gs pos="50000">
                <a:srgbClr val="FFFFFF"/>
              </a:gs>
              <a:gs pos="100000">
                <a:srgbClr val="79C9FF"/>
              </a:gs>
            </a:gsLst>
            <a:lin ang="18900000" scaled="1"/>
          </a:gradFill>
          <a:ln>
            <a:miter lim="800000"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28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</a:t>
            </a:r>
            <a:r>
              <a:rPr lang="en-US" altLang="zh-CN" sz="28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</a:t>
            </a:r>
            <a:r>
              <a:rPr lang="zh-CN" altLang="en-US" sz="28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）什么是七情</a:t>
            </a:r>
            <a:endParaRPr lang="zh-CN" altLang="en-US" sz="28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2097174" name="图片 4" descr="logo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380288" y="50800"/>
            <a:ext cx="1693862" cy="5762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175" name="图片 4" descr="C:\Users\Administrator\Desktop\logo.png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25" y="136525"/>
            <a:ext cx="3048000" cy="6492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48637" name="Rectangle 3"/>
          <p:cNvSpPr txBox="1"/>
          <p:nvPr/>
        </p:nvSpPr>
        <p:spPr>
          <a:xfrm>
            <a:off x="1466850" y="2067560"/>
            <a:ext cx="6870700" cy="1006475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algn="ctr">
              <a:lnSpc>
                <a:spcPct val="125000"/>
              </a:lnSpc>
              <a:spcBef>
                <a:spcPct val="20000"/>
              </a:spcBef>
              <a:buSzTx/>
            </a:pPr>
            <a:r>
              <a:rPr lang="zh-CN" altLang="en-US" sz="28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喜、怒、忧、思、悲、恐、惊</a:t>
            </a:r>
            <a:endParaRPr lang="zh-CN" altLang="en-US" sz="28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48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37" grpId="0"/>
      <p:bldP spid="1048637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0" y="699769"/>
            <a:ext cx="9144000" cy="710566"/>
          </a:xfrm>
          <a:gradFill>
            <a:gsLst>
              <a:gs pos="0">
                <a:srgbClr val="267834">
                  <a:alpha val="97000"/>
                </a:srgbClr>
              </a:gs>
              <a:gs pos="50000">
                <a:srgbClr val="FFFFFF"/>
              </a:gs>
              <a:gs pos="100000">
                <a:srgbClr val="79C9FF"/>
              </a:gs>
            </a:gsLst>
            <a:lin ang="18900000" scaled="1"/>
          </a:gradFill>
          <a:ln>
            <a:miter lim="800000"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28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</a:t>
            </a:r>
            <a:r>
              <a:rPr lang="en-US" altLang="zh-CN" sz="28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</a:t>
            </a:r>
            <a:r>
              <a:rPr lang="zh-CN" altLang="en-US" sz="28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）什么是五志</a:t>
            </a:r>
            <a:endParaRPr lang="zh-CN" altLang="en-US" sz="28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2097176" name="图片 4" descr="logo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380288" y="50800"/>
            <a:ext cx="1693862" cy="5762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177" name="图片 4" descr="C:\Users\Administrator\Desktop\logo.png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25" y="136525"/>
            <a:ext cx="3048000" cy="6492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48642" name="Rectangle 3"/>
          <p:cNvSpPr>
            <a:spLocks noGrp="1"/>
          </p:cNvSpPr>
          <p:nvPr>
            <p:ph type="body"/>
          </p:nvPr>
        </p:nvSpPr>
        <p:spPr>
          <a:xfrm>
            <a:off x="899160" y="1510030"/>
            <a:ext cx="7470140" cy="3294380"/>
          </a:xfrm>
        </p:spPr>
        <p:txBody>
          <a:bodyPr vert="horz" wrap="square" lIns="91440" tIns="45720" rIns="91440" bIns="45720" anchor="t" anchorCtr="0"/>
          <a:lstStyle/>
          <a:p>
            <a:pPr algn="l" eaLnBrk="1" hangingPunct="1">
              <a:lnSpc>
                <a:spcPct val="130000"/>
              </a:lnSpc>
            </a:pPr>
            <a:r>
              <a:rPr lang="zh-CN" altLang="en-US" sz="18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七情当中，最重要的是怒、喜、思、悲</a:t>
            </a:r>
            <a:r>
              <a:rPr lang="en-US" altLang="zh-CN" sz="18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(</a:t>
            </a:r>
            <a:r>
              <a:rPr lang="zh-CN" altLang="zh-CN" sz="18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忧</a:t>
            </a:r>
            <a:r>
              <a:rPr lang="en-US" altLang="zh-CN" sz="18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)</a:t>
            </a:r>
            <a:r>
              <a:rPr lang="zh-CN" altLang="en-US" sz="18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、恐五种，总称为五志，分别对应于五脏的肝心脾肺肾，并各有其物质基础。</a:t>
            </a:r>
            <a:endParaRPr lang="zh-CN" altLang="en-US" sz="18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 algn="l" eaLnBrk="1" hangingPunct="1">
              <a:lnSpc>
                <a:spcPct val="130000"/>
              </a:lnSpc>
            </a:pPr>
            <a:r>
              <a:rPr lang="zh-CN" altLang="en-US" sz="18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肝在志为怒：肾上腺素</a:t>
            </a:r>
            <a:endParaRPr lang="zh-CN" altLang="en-US" sz="18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 algn="l" eaLnBrk="1" hangingPunct="1">
              <a:lnSpc>
                <a:spcPct val="130000"/>
              </a:lnSpc>
            </a:pPr>
            <a:r>
              <a:rPr lang="zh-CN" altLang="en-US" sz="18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心在志为喜：多巴胺、内啡肽</a:t>
            </a:r>
            <a:endParaRPr lang="zh-CN" altLang="en-US" sz="18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 algn="l" eaLnBrk="1" hangingPunct="1">
              <a:lnSpc>
                <a:spcPct val="130000"/>
              </a:lnSpc>
            </a:pPr>
            <a:r>
              <a:rPr lang="zh-CN" altLang="en-US" sz="18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脾在志为思：乙酰胆碱</a:t>
            </a:r>
            <a:endParaRPr lang="zh-CN" altLang="en-US" sz="18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 algn="l" eaLnBrk="1" hangingPunct="1">
              <a:lnSpc>
                <a:spcPct val="130000"/>
              </a:lnSpc>
            </a:pPr>
            <a:r>
              <a:rPr lang="zh-CN" altLang="en-US" sz="18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肺在志为忧：</a:t>
            </a:r>
            <a:r>
              <a:rPr lang="en-US" altLang="zh-CN" sz="18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5</a:t>
            </a:r>
            <a:r>
              <a:rPr lang="zh-CN" altLang="en-US" sz="18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一羟色胺</a:t>
            </a:r>
            <a:endParaRPr lang="zh-CN" altLang="en-US" sz="18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 algn="l" eaLnBrk="1" hangingPunct="1">
              <a:lnSpc>
                <a:spcPct val="130000"/>
              </a:lnSpc>
            </a:pPr>
            <a:r>
              <a:rPr lang="zh-CN" altLang="en-US" sz="18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肾在志为恐：去甲肾上腺素</a:t>
            </a:r>
            <a:endParaRPr lang="zh-CN" altLang="en-US" sz="18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 algn="l" eaLnBrk="1" hangingPunct="1">
              <a:lnSpc>
                <a:spcPct val="130000"/>
              </a:lnSpc>
            </a:pPr>
            <a:r>
              <a:rPr lang="zh-CN" altLang="en-US" sz="18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五志是人的五种不良心境。</a:t>
            </a:r>
            <a:endParaRPr lang="zh-CN" altLang="en-US" sz="18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42" grpId="0" build="p"/>
      <p:bldP spid="1048642" grpId="1" build="p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4082,&quot;width&quot;:5895}"/>
</p:tagLst>
</file>

<file path=ppt/tags/tag2.xml><?xml version="1.0" encoding="utf-8"?>
<p:tagLst xmlns:p="http://schemas.openxmlformats.org/presentationml/2006/main">
  <p:tag name="KSO_WM_UNIT_TABLE_BEAUTIFY" val="smartTable{ac2affec-583f-4556-abd0-8774391464d4}"/>
</p:tagLst>
</file>

<file path=ppt/tags/tag3.xml><?xml version="1.0" encoding="utf-8"?>
<p:tagLst xmlns:p="http://schemas.openxmlformats.org/presentationml/2006/main">
  <p:tag name="KSO_WPP_MARK_KEY" val="a165fd26-6d80-468d-a2a7-de1be7389fc5"/>
  <p:tag name="COMMONDATA" val="eyJoZGlkIjoiNzY5MTAxYTI0ZjBiMDExM2NlNzhjNDRjNWY2ODUwZjAifQ=="/>
  <p:tag name="commondata" val="eyJoZGlkIjoiY2MyMGIzZmNhMWI5MDM1NGFlMzI1ZjJlMDFiYTZkNmQifQ=="/>
</p:tagLst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4501</Words>
  <Application>WPS 演示</Application>
  <PresentationFormat>全屏显示(16:9)</PresentationFormat>
  <Paragraphs>324</Paragraphs>
  <Slides>34</Slides>
  <Notes>30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34</vt:i4>
      </vt:variant>
    </vt:vector>
  </HeadingPairs>
  <TitlesOfParts>
    <vt:vector size="43" baseType="lpstr">
      <vt:lpstr>Arial</vt:lpstr>
      <vt:lpstr>宋体</vt:lpstr>
      <vt:lpstr>Wingdings</vt:lpstr>
      <vt:lpstr>微软雅黑</vt:lpstr>
      <vt:lpstr>Arial Unicode MS</vt:lpstr>
      <vt:lpstr>等线</vt:lpstr>
      <vt:lpstr>黑体</vt:lpstr>
      <vt:lpstr>楷体</vt:lpstr>
      <vt:lpstr>默认设计模板</vt:lpstr>
      <vt:lpstr>基于中医理念的情绪调控方法</vt:lpstr>
      <vt:lpstr>PowerPoint 演示文稿</vt:lpstr>
      <vt:lpstr>基于中医理念的情绪调控方法</vt:lpstr>
      <vt:lpstr>一、基于五行理论的情绪调控法</vt:lpstr>
      <vt:lpstr>1.情绪调控的五行理论</vt:lpstr>
      <vt:lpstr>（1）什么是五行</vt:lpstr>
      <vt:lpstr>（2）什么是五脏</vt:lpstr>
      <vt:lpstr>（3）什么是七情</vt:lpstr>
      <vt:lpstr>（4）什么是五志</vt:lpstr>
      <vt:lpstr>（5）什么是五音</vt:lpstr>
      <vt:lpstr>（6）什么是五声</vt:lpstr>
      <vt:lpstr>（7）五行之内是什么关系</vt:lpstr>
      <vt:lpstr>（8）五行之间是什么关系</vt:lpstr>
      <vt:lpstr>小  结</vt:lpstr>
      <vt:lpstr>2.情绪调控的基本方法</vt:lpstr>
      <vt:lpstr>2.情绪调控的基本方法 ——基于行内关系的因势利导法</vt:lpstr>
      <vt:lpstr>（1）呼——疏肝解郁</vt:lpstr>
      <vt:lpstr>（1）呼——疏肝解郁</vt:lpstr>
      <vt:lpstr>（2）笑——颐养心神</vt:lpstr>
      <vt:lpstr>（2）笑——颐养心神</vt:lpstr>
      <vt:lpstr>（3）歌——健脾开胃</vt:lpstr>
      <vt:lpstr>（3）歌——健脾开胃</vt:lpstr>
      <vt:lpstr>（4）哭——宣肺排毒</vt:lpstr>
      <vt:lpstr>（4）哭——宣肺排毒</vt:lpstr>
      <vt:lpstr>（5）呻——固肾强体</vt:lpstr>
      <vt:lpstr>（5）呻——固肾强体</vt:lpstr>
      <vt:lpstr>二、森林疗养与情绪调控</vt:lpstr>
      <vt:lpstr>1.什么是森林疗养</vt:lpstr>
      <vt:lpstr>2.通过森林疗养调控情绪的原理</vt:lpstr>
      <vt:lpstr>（1）亲生物假说</vt:lpstr>
      <vt:lpstr>（2）注意力恢复理论</vt:lpstr>
      <vt:lpstr>（3）压力缓解理论</vt:lpstr>
      <vt:lpstr>3.几种简便易行的森林疗养方法</vt:lpstr>
      <vt:lpstr>PowerPoint 演示文稿</vt:lpstr>
    </vt:vector>
  </TitlesOfParts>
  <Company>东南大学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中医养生文化与健康维护</dc:title>
  <dc:creator>微软用户</dc:creator>
  <cp:lastModifiedBy>江南医者</cp:lastModifiedBy>
  <cp:revision>28</cp:revision>
  <dcterms:created xsi:type="dcterms:W3CDTF">2022-12-05T02:20:00Z</dcterms:created>
  <dcterms:modified xsi:type="dcterms:W3CDTF">2024-11-28T09:16:55Z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2052-12.1.0.18912</vt:lpwstr>
  </property>
  <property fmtid="{D5CDD505-2E9C-101B-9397-08002B2CF9AE}" pid="3" name="ICV">
    <vt:lpwstr>837250661A054BB9BE8E6EB6F634FDDB_13</vt:lpwstr>
  </property>
</Properties>
</file>